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77" r:id="rId3"/>
    <p:sldId id="263" r:id="rId4"/>
    <p:sldId id="262" r:id="rId5"/>
    <p:sldId id="310" r:id="rId6"/>
    <p:sldId id="309" r:id="rId7"/>
    <p:sldId id="311" r:id="rId8"/>
    <p:sldId id="264" r:id="rId9"/>
    <p:sldId id="265" r:id="rId10"/>
    <p:sldId id="283" r:id="rId11"/>
    <p:sldId id="292" r:id="rId12"/>
    <p:sldId id="293" r:id="rId13"/>
    <p:sldId id="266" r:id="rId14"/>
    <p:sldId id="267" r:id="rId15"/>
    <p:sldId id="269" r:id="rId16"/>
    <p:sldId id="268" r:id="rId17"/>
    <p:sldId id="270" r:id="rId18"/>
    <p:sldId id="285" r:id="rId19"/>
    <p:sldId id="274" r:id="rId20"/>
    <p:sldId id="275" r:id="rId21"/>
    <p:sldId id="278" r:id="rId22"/>
    <p:sldId id="279" r:id="rId23"/>
    <p:sldId id="280" r:id="rId24"/>
    <p:sldId id="258" r:id="rId25"/>
    <p:sldId id="257" r:id="rId26"/>
    <p:sldId id="282" r:id="rId27"/>
    <p:sldId id="281" r:id="rId28"/>
    <p:sldId id="273" r:id="rId29"/>
    <p:sldId id="294" r:id="rId30"/>
    <p:sldId id="276" r:id="rId31"/>
    <p:sldId id="286" r:id="rId32"/>
    <p:sldId id="287" r:id="rId33"/>
    <p:sldId id="288" r:id="rId34"/>
    <p:sldId id="289" r:id="rId35"/>
    <p:sldId id="291" r:id="rId36"/>
    <p:sldId id="295" r:id="rId37"/>
    <p:sldId id="296" r:id="rId38"/>
    <p:sldId id="298" r:id="rId39"/>
    <p:sldId id="299"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7" autoAdjust="0"/>
    <p:restoredTop sz="95043" autoAdjust="0"/>
  </p:normalViewPr>
  <p:slideViewPr>
    <p:cSldViewPr snapToGrid="0" snapToObjects="1">
      <p:cViewPr>
        <p:scale>
          <a:sx n="121" d="100"/>
          <a:sy n="121" d="100"/>
        </p:scale>
        <p:origin x="-2128" y="-1728"/>
      </p:cViewPr>
      <p:guideLst>
        <p:guide orient="horz" pos="2160"/>
        <p:guide pos="2880"/>
      </p:guideLst>
    </p:cSldViewPr>
  </p:slideViewPr>
  <p:notesTextViewPr>
    <p:cViewPr>
      <p:scale>
        <a:sx n="100" d="100"/>
        <a:sy n="100" d="100"/>
      </p:scale>
      <p:origin x="0" y="0"/>
    </p:cViewPr>
  </p:notesTextViewPr>
  <p:sorterViewPr>
    <p:cViewPr>
      <p:scale>
        <a:sx n="137" d="100"/>
        <a:sy n="137"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7E003C-2661-CF46-A729-50817FD27F08}" type="datetimeFigureOut">
              <a:rPr lang="en-US" smtClean="0"/>
              <a:t>10/23/18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F7A7FD-F426-E744-873E-987E4D14DDCD}" type="slidenum">
              <a:rPr lang="en-US" smtClean="0"/>
              <a:t>‹#›</a:t>
            </a:fld>
            <a:endParaRPr lang="en-US"/>
          </a:p>
        </p:txBody>
      </p:sp>
    </p:spTree>
    <p:extLst>
      <p:ext uri="{BB962C8B-B14F-4D97-AF65-F5344CB8AC3E}">
        <p14:creationId xmlns:p14="http://schemas.microsoft.com/office/powerpoint/2010/main" val="14181567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English started building roads, after the revolution, done by levy court</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3</a:t>
            </a:fld>
            <a:endParaRPr lang="en-US"/>
          </a:p>
        </p:txBody>
      </p:sp>
    </p:spTree>
    <p:extLst>
      <p:ext uri="{BB962C8B-B14F-4D97-AF65-F5344CB8AC3E}">
        <p14:creationId xmlns:p14="http://schemas.microsoft.com/office/powerpoint/2010/main" val="1113176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Aside</a:t>
            </a:r>
            <a:r>
              <a:rPr lang="en-US" baseline="0" dirty="0" smtClean="0"/>
              <a:t> from the memorial bridge, &amp; interstates  probably roads once built are not abandoned.</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8</a:t>
            </a:fld>
            <a:endParaRPr lang="en-US"/>
          </a:p>
        </p:txBody>
      </p:sp>
    </p:spTree>
    <p:extLst>
      <p:ext uri="{BB962C8B-B14F-4D97-AF65-F5344CB8AC3E}">
        <p14:creationId xmlns:p14="http://schemas.microsoft.com/office/powerpoint/2010/main" val="3597520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1825 based on </a:t>
            </a:r>
            <a:r>
              <a:rPr lang="en-US" dirty="0" err="1" smtClean="0"/>
              <a:t>immanuel</a:t>
            </a:r>
            <a:r>
              <a:rPr lang="en-US" dirty="0" smtClean="0"/>
              <a:t> steeple</a:t>
            </a:r>
            <a:r>
              <a:rPr lang="en-US" baseline="0" dirty="0" smtClean="0"/>
              <a:t> and courthouse wings.  Probably also stages to dover </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9</a:t>
            </a:fld>
            <a:endParaRPr lang="en-US"/>
          </a:p>
        </p:txBody>
      </p:sp>
    </p:spTree>
    <p:extLst>
      <p:ext uri="{BB962C8B-B14F-4D97-AF65-F5344CB8AC3E}">
        <p14:creationId xmlns:p14="http://schemas.microsoft.com/office/powerpoint/2010/main" val="307288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1835, then abandoned.  1906 Gas powered boats for passengers only</a:t>
            </a:r>
          </a:p>
          <a:p>
            <a:r>
              <a:rPr lang="en-US" dirty="0" smtClean="0"/>
              <a:t>Note ferry wharf longer packet</a:t>
            </a:r>
            <a:r>
              <a:rPr lang="en-US" baseline="0" dirty="0" smtClean="0"/>
              <a:t> wharf</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10</a:t>
            </a:fld>
            <a:endParaRPr lang="en-US"/>
          </a:p>
        </p:txBody>
      </p:sp>
    </p:spTree>
    <p:extLst>
      <p:ext uri="{BB962C8B-B14F-4D97-AF65-F5344CB8AC3E}">
        <p14:creationId xmlns:p14="http://schemas.microsoft.com/office/powerpoint/2010/main" val="102259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on</a:t>
            </a:r>
            <a:r>
              <a:rPr lang="en-US" baseline="0" dirty="0" smtClean="0"/>
              <a:t> display at </a:t>
            </a:r>
            <a:r>
              <a:rPr lang="en-US" baseline="0" dirty="0" err="1" smtClean="0"/>
              <a:t>st</a:t>
            </a:r>
            <a:r>
              <a:rPr lang="en-US" baseline="0" dirty="0" smtClean="0"/>
              <a:t> </a:t>
            </a:r>
            <a:r>
              <a:rPr lang="en-US" baseline="0" dirty="0" err="1" smtClean="0"/>
              <a:t>michaels</a:t>
            </a:r>
            <a:r>
              <a:rPr lang="en-US" baseline="0" dirty="0" smtClean="0"/>
              <a:t>  between places on a more or less regular schedule.</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12</a:t>
            </a:fld>
            <a:endParaRPr lang="en-US"/>
          </a:p>
        </p:txBody>
      </p:sp>
    </p:spTree>
    <p:extLst>
      <p:ext uri="{BB962C8B-B14F-4D97-AF65-F5344CB8AC3E}">
        <p14:creationId xmlns:p14="http://schemas.microsoft.com/office/powerpoint/2010/main" val="1844366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Returning from an excursion to </a:t>
            </a:r>
            <a:r>
              <a:rPr lang="en-US" dirty="0" err="1" smtClean="0"/>
              <a:t>Deemer’s</a:t>
            </a:r>
            <a:r>
              <a:rPr lang="en-US" dirty="0" smtClean="0"/>
              <a:t> Beach</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17</a:t>
            </a:fld>
            <a:endParaRPr lang="en-US"/>
          </a:p>
        </p:txBody>
      </p:sp>
    </p:spTree>
    <p:extLst>
      <p:ext uri="{BB962C8B-B14F-4D97-AF65-F5344CB8AC3E}">
        <p14:creationId xmlns:p14="http://schemas.microsoft.com/office/powerpoint/2010/main" val="278557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architect,</a:t>
            </a:r>
            <a:r>
              <a:rPr lang="en-US" baseline="0" dirty="0" smtClean="0"/>
              <a:t> but training in canals and </a:t>
            </a:r>
            <a:endParaRPr lang="en-US" dirty="0"/>
          </a:p>
        </p:txBody>
      </p:sp>
      <p:sp>
        <p:nvSpPr>
          <p:cNvPr id="4" name="Slide Number Placeholder 3"/>
          <p:cNvSpPr>
            <a:spLocks noGrp="1"/>
          </p:cNvSpPr>
          <p:nvPr>
            <p:ph type="sldNum" sz="quarter" idx="10"/>
          </p:nvPr>
        </p:nvSpPr>
        <p:spPr/>
        <p:txBody>
          <a:bodyPr/>
          <a:lstStyle/>
          <a:p>
            <a:fld id="{A1772952-5D1C-7140-8822-C076562DC8C8}" type="slidenum">
              <a:rPr lang="en-US" smtClean="0"/>
              <a:t>18</a:t>
            </a:fld>
            <a:endParaRPr lang="en-US"/>
          </a:p>
        </p:txBody>
      </p:sp>
    </p:spTree>
    <p:extLst>
      <p:ext uri="{BB962C8B-B14F-4D97-AF65-F5344CB8AC3E}">
        <p14:creationId xmlns:p14="http://schemas.microsoft.com/office/powerpoint/2010/main" val="1833927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Slow horse</a:t>
            </a:r>
            <a:r>
              <a:rPr lang="en-US" baseline="0" dirty="0" smtClean="0"/>
              <a:t> drawn travel, but more </a:t>
            </a:r>
            <a:r>
              <a:rPr lang="en-US" baseline="0" dirty="0" err="1" smtClean="0"/>
              <a:t>confortble</a:t>
            </a:r>
            <a:r>
              <a:rPr lang="en-US" baseline="0" dirty="0" smtClean="0"/>
              <a:t> than stages</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19</a:t>
            </a:fld>
            <a:endParaRPr lang="en-US"/>
          </a:p>
        </p:txBody>
      </p:sp>
    </p:spTree>
    <p:extLst>
      <p:ext uri="{BB962C8B-B14F-4D97-AF65-F5344CB8AC3E}">
        <p14:creationId xmlns:p14="http://schemas.microsoft.com/office/powerpoint/2010/main" val="2080902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Bult</a:t>
            </a:r>
            <a:r>
              <a:rPr lang="en-US" dirty="0" smtClean="0"/>
              <a:t> by many of the same people that ran the canal</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20</a:t>
            </a:fld>
            <a:endParaRPr lang="en-US"/>
          </a:p>
        </p:txBody>
      </p:sp>
    </p:spTree>
    <p:extLst>
      <p:ext uri="{BB962C8B-B14F-4D97-AF65-F5344CB8AC3E}">
        <p14:creationId xmlns:p14="http://schemas.microsoft.com/office/powerpoint/2010/main" val="1882414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ticket booth, cars similar to stage coaches</a:t>
            </a:r>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26</a:t>
            </a:fld>
            <a:endParaRPr lang="en-US"/>
          </a:p>
        </p:txBody>
      </p:sp>
    </p:spTree>
    <p:extLst>
      <p:ext uri="{BB962C8B-B14F-4D97-AF65-F5344CB8AC3E}">
        <p14:creationId xmlns:p14="http://schemas.microsoft.com/office/powerpoint/2010/main" val="292703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toll</a:t>
            </a:r>
            <a:r>
              <a:rPr lang="en-US" baseline="0" dirty="0" smtClean="0"/>
              <a:t> both, short waiting line.</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28</a:t>
            </a:fld>
            <a:endParaRPr lang="en-US"/>
          </a:p>
        </p:txBody>
      </p:sp>
    </p:spTree>
    <p:extLst>
      <p:ext uri="{BB962C8B-B14F-4D97-AF65-F5344CB8AC3E}">
        <p14:creationId xmlns:p14="http://schemas.microsoft.com/office/powerpoint/2010/main" val="2063982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Continenetal</a:t>
            </a:r>
            <a:r>
              <a:rPr lang="en-US" dirty="0" smtClean="0"/>
              <a:t> currency worthless at end of revolution.</a:t>
            </a:r>
            <a:r>
              <a:rPr lang="en-US" baseline="0" dirty="0" smtClean="0"/>
              <a:t>  </a:t>
            </a:r>
            <a:r>
              <a:rPr lang="en-US" dirty="0" smtClean="0"/>
              <a:t>Dollar was the official unit of the us in 1792</a:t>
            </a:r>
          </a:p>
          <a:p>
            <a:r>
              <a:rPr lang="en-US" dirty="0" smtClean="0"/>
              <a:t>Same basic categories  you report</a:t>
            </a:r>
            <a:r>
              <a:rPr lang="en-US" baseline="0" dirty="0" smtClean="0"/>
              <a:t> now lodging, food, transportation.  Only means of transportation has changed.</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35</a:t>
            </a:fld>
            <a:endParaRPr lang="en-US"/>
          </a:p>
        </p:txBody>
      </p:sp>
    </p:spTree>
    <p:extLst>
      <p:ext uri="{BB962C8B-B14F-4D97-AF65-F5344CB8AC3E}">
        <p14:creationId xmlns:p14="http://schemas.microsoft.com/office/powerpoint/2010/main" val="2026672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hereby certify that the above maps</a:t>
            </a:r>
            <a:r>
              <a:rPr lang="en-US" baseline="0" dirty="0" smtClean="0"/>
              <a:t> limits of the town of new castle state of </a:t>
            </a:r>
            <a:r>
              <a:rPr lang="en-US" baseline="0" dirty="0" err="1" smtClean="0"/>
              <a:t>delawar</a:t>
            </a:r>
            <a:r>
              <a:rPr lang="en-US" baseline="0" dirty="0" smtClean="0"/>
              <a:t> and the streets thereon laid </a:t>
            </a:r>
            <a:r>
              <a:rPr lang="en-US" baseline="0" dirty="0" err="1" smtClean="0"/>
              <a:t>oiut</a:t>
            </a:r>
            <a:r>
              <a:rPr lang="en-US" baseline="0" dirty="0" smtClean="0"/>
              <a:t> </a:t>
            </a:r>
            <a:r>
              <a:rPr lang="en-US" baseline="0" dirty="0" err="1" smtClean="0"/>
              <a:t>trulyi</a:t>
            </a:r>
            <a:r>
              <a:rPr lang="en-US" baseline="0" dirty="0" smtClean="0"/>
              <a:t> drawn from an accurate survey made </a:t>
            </a:r>
            <a:r>
              <a:rPr lang="en-US" baseline="0" dirty="0" err="1" smtClean="0"/>
              <a:t>biy</a:t>
            </a:r>
            <a:r>
              <a:rPr lang="en-US" baseline="0" dirty="0" smtClean="0"/>
              <a:t> me upon the said </a:t>
            </a:r>
            <a:r>
              <a:rPr lang="en-US" baseline="0" dirty="0" err="1" smtClean="0"/>
              <a:t>premisses</a:t>
            </a:r>
            <a:r>
              <a:rPr lang="en-US" baseline="0" dirty="0" smtClean="0"/>
              <a:t>  Oc5 a1859  G M Bird, surveyor</a:t>
            </a:r>
          </a:p>
          <a:p>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36</a:t>
            </a:fld>
            <a:endParaRPr lang="en-US"/>
          </a:p>
        </p:txBody>
      </p:sp>
    </p:spTree>
    <p:extLst>
      <p:ext uri="{BB962C8B-B14F-4D97-AF65-F5344CB8AC3E}">
        <p14:creationId xmlns:p14="http://schemas.microsoft.com/office/powerpoint/2010/main" val="87657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conclusion</a:t>
            </a:r>
            <a:r>
              <a:rPr lang="en-US" baseline="0" dirty="0" smtClean="0"/>
              <a:t> that </a:t>
            </a:r>
            <a:r>
              <a:rPr lang="en-US" baseline="0" dirty="0" err="1" smtClean="0"/>
              <a:t>existance</a:t>
            </a:r>
            <a:r>
              <a:rPr lang="en-US" baseline="0" dirty="0" smtClean="0"/>
              <a:t> on a map is no proof that something is a street.</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39</a:t>
            </a:fld>
            <a:endParaRPr lang="en-US"/>
          </a:p>
        </p:txBody>
      </p:sp>
    </p:spTree>
    <p:extLst>
      <p:ext uri="{BB962C8B-B14F-4D97-AF65-F5344CB8AC3E}">
        <p14:creationId xmlns:p14="http://schemas.microsoft.com/office/powerpoint/2010/main" val="458068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EC5A61-E4F8-734E-AA3D-E65DD9E55A5E}"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3695259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C5A61-E4F8-734E-AA3D-E65DD9E55A5E}"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347939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EC5A61-E4F8-734E-AA3D-E65DD9E55A5E}"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422307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EC5A61-E4F8-734E-AA3D-E65DD9E55A5E}" type="datetimeFigureOut">
              <a:rPr lang="en-US" smtClean="0"/>
              <a:t>10/23/18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1278746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EC5A61-E4F8-734E-AA3D-E65DD9E55A5E}" type="datetimeFigureOut">
              <a:rPr lang="en-US" smtClean="0"/>
              <a:t>10/23/18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359571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EC5A61-E4F8-734E-AA3D-E65DD9E55A5E}" type="datetimeFigureOut">
              <a:rPr lang="en-US" smtClean="0"/>
              <a:t>10/23/18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4161727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C5A61-E4F8-734E-AA3D-E65DD9E55A5E}" type="datetimeFigureOut">
              <a:rPr lang="en-US" smtClean="0"/>
              <a:t>10/23/18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2134045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EC5A61-E4F8-734E-AA3D-E65DD9E55A5E}" type="datetimeFigureOut">
              <a:rPr lang="en-US" smtClean="0"/>
              <a:t>10/23/18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384917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EC5A61-E4F8-734E-AA3D-E65DD9E55A5E}" type="datetimeFigureOut">
              <a:rPr lang="en-US" smtClean="0"/>
              <a:t>10/23/18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3966726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C5A61-E4F8-734E-AA3D-E65DD9E55A5E}"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385908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C5A61-E4F8-734E-AA3D-E65DD9E55A5E}"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EF8E2-C133-7B4D-A3E5-E9DDB7DF0AD2}" type="slidenum">
              <a:rPr lang="en-US" smtClean="0"/>
              <a:t>‹#›</a:t>
            </a:fld>
            <a:endParaRPr lang="en-US"/>
          </a:p>
        </p:txBody>
      </p:sp>
    </p:spTree>
    <p:extLst>
      <p:ext uri="{BB962C8B-B14F-4D97-AF65-F5344CB8AC3E}">
        <p14:creationId xmlns:p14="http://schemas.microsoft.com/office/powerpoint/2010/main" val="27544920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EC5A61-E4F8-734E-AA3D-E65DD9E55A5E}" type="datetimeFigureOut">
              <a:rPr lang="en-US" smtClean="0"/>
              <a:t>10/23/18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EF8E2-C133-7B4D-A3E5-E9DDB7DF0AD2}" type="slidenum">
              <a:rPr lang="en-US" smtClean="0"/>
              <a:t>‹#›</a:t>
            </a:fld>
            <a:endParaRPr lang="en-US"/>
          </a:p>
        </p:txBody>
      </p:sp>
    </p:spTree>
    <p:extLst>
      <p:ext uri="{BB962C8B-B14F-4D97-AF65-F5344CB8AC3E}">
        <p14:creationId xmlns:p14="http://schemas.microsoft.com/office/powerpoint/2010/main" val="2821542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e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 Id="rId3" Type="http://schemas.openxmlformats.org/officeDocument/2006/relationships/image" Target="../media/image2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jpg"/><Relationship Id="rId5" Type="http://schemas.openxmlformats.org/officeDocument/2006/relationships/image" Target="../media/image38.jp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jpeg"/><Relationship Id="rId3"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normAutofit/>
          </a:bodyPr>
          <a:lstStyle/>
          <a:p>
            <a:r>
              <a:rPr lang="en-US" dirty="0" smtClean="0"/>
              <a:t>Transportation in New Castle</a:t>
            </a:r>
            <a:endParaRPr lang="en-US" dirty="0"/>
          </a:p>
        </p:txBody>
      </p:sp>
      <p:sp>
        <p:nvSpPr>
          <p:cNvPr id="3" name="Subtitle 2"/>
          <p:cNvSpPr>
            <a:spLocks noGrp="1"/>
          </p:cNvSpPr>
          <p:nvPr>
            <p:ph type="subTitle" idx="1"/>
          </p:nvPr>
        </p:nvSpPr>
        <p:spPr>
          <a:xfrm>
            <a:off x="1371600" y="3151187"/>
            <a:ext cx="6400800" cy="2227904"/>
          </a:xfrm>
        </p:spPr>
        <p:txBody>
          <a:bodyPr>
            <a:normAutofit fontScale="62500" lnSpcReduction="20000"/>
          </a:bodyPr>
          <a:lstStyle/>
          <a:p>
            <a:r>
              <a:rPr lang="en-US" dirty="0">
                <a:solidFill>
                  <a:schemeClr val="tx1">
                    <a:lumMod val="75000"/>
                    <a:lumOff val="25000"/>
                  </a:schemeClr>
                </a:solidFill>
              </a:rPr>
              <a:t>Ferries, </a:t>
            </a:r>
            <a:r>
              <a:rPr lang="en-US" dirty="0" smtClean="0">
                <a:solidFill>
                  <a:schemeClr val="tx1">
                    <a:lumMod val="75000"/>
                    <a:lumOff val="25000"/>
                  </a:schemeClr>
                </a:solidFill>
              </a:rPr>
              <a:t>Wharves, Packet Boats, </a:t>
            </a:r>
            <a:r>
              <a:rPr lang="en-US" dirty="0">
                <a:solidFill>
                  <a:schemeClr val="tx1">
                    <a:lumMod val="75000"/>
                    <a:lumOff val="25000"/>
                  </a:schemeClr>
                </a:solidFill>
              </a:rPr>
              <a:t>Roads, </a:t>
            </a:r>
            <a:endParaRPr lang="en-US" dirty="0" smtClean="0">
              <a:solidFill>
                <a:schemeClr val="tx1">
                  <a:lumMod val="75000"/>
                  <a:lumOff val="25000"/>
                </a:schemeClr>
              </a:solidFill>
            </a:endParaRPr>
          </a:p>
          <a:p>
            <a:r>
              <a:rPr lang="en-US" dirty="0" smtClean="0">
                <a:solidFill>
                  <a:schemeClr val="tx1">
                    <a:lumMod val="75000"/>
                    <a:lumOff val="25000"/>
                  </a:schemeClr>
                </a:solidFill>
              </a:rPr>
              <a:t>Stage Coaches, Steamboats, </a:t>
            </a:r>
          </a:p>
          <a:p>
            <a:r>
              <a:rPr lang="en-US" dirty="0" smtClean="0">
                <a:solidFill>
                  <a:schemeClr val="tx1">
                    <a:lumMod val="75000"/>
                    <a:lumOff val="25000"/>
                  </a:schemeClr>
                </a:solidFill>
              </a:rPr>
              <a:t>C&amp;D Canal, NC &amp; FT Turnpike and RR, </a:t>
            </a:r>
          </a:p>
          <a:p>
            <a:r>
              <a:rPr lang="en-US" dirty="0" smtClean="0">
                <a:solidFill>
                  <a:schemeClr val="tx1">
                    <a:lumMod val="75000"/>
                    <a:lumOff val="25000"/>
                  </a:schemeClr>
                </a:solidFill>
              </a:rPr>
              <a:t>Trolley,  Paper Streets – What is a Street?, </a:t>
            </a:r>
          </a:p>
          <a:p>
            <a:r>
              <a:rPr lang="en-US" dirty="0" smtClean="0">
                <a:solidFill>
                  <a:schemeClr val="tx1">
                    <a:lumMod val="75000"/>
                    <a:lumOff val="25000"/>
                  </a:schemeClr>
                </a:solidFill>
              </a:rPr>
              <a:t>N.C. and Travel in an 1802 Expense Report of E. I. du Pont</a:t>
            </a:r>
          </a:p>
          <a:p>
            <a:r>
              <a:rPr lang="en-US" dirty="0" smtClean="0">
                <a:solidFill>
                  <a:schemeClr val="tx1">
                    <a:lumMod val="75000"/>
                    <a:lumOff val="25000"/>
                  </a:schemeClr>
                </a:solidFill>
              </a:rPr>
              <a:t>Is New Castle Historic, Why Study It?</a:t>
            </a:r>
          </a:p>
          <a:p>
            <a:endParaRPr lang="en-US" dirty="0">
              <a:solidFill>
                <a:schemeClr val="tx1">
                  <a:lumMod val="75000"/>
                  <a:lumOff val="25000"/>
                </a:schemeClr>
              </a:solidFill>
            </a:endParaRPr>
          </a:p>
        </p:txBody>
      </p:sp>
    </p:spTree>
    <p:extLst>
      <p:ext uri="{BB962C8B-B14F-4D97-AF65-F5344CB8AC3E}">
        <p14:creationId xmlns:p14="http://schemas.microsoft.com/office/powerpoint/2010/main" val="30207145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9926" y="346377"/>
            <a:ext cx="4250583" cy="646331"/>
          </a:xfrm>
          <a:prstGeom prst="rect">
            <a:avLst/>
          </a:prstGeom>
          <a:noFill/>
        </p:spPr>
        <p:txBody>
          <a:bodyPr wrap="square" rtlCol="0">
            <a:spAutoFit/>
          </a:bodyPr>
          <a:lstStyle/>
          <a:p>
            <a:r>
              <a:rPr lang="en-US" sz="3600" dirty="0" smtClean="0"/>
              <a:t>Roads before 1838</a:t>
            </a:r>
            <a:endParaRPr lang="en-US" sz="3600" dirty="0"/>
          </a:p>
        </p:txBody>
      </p:sp>
      <p:sp>
        <p:nvSpPr>
          <p:cNvPr id="3" name="TextBox 2"/>
          <p:cNvSpPr txBox="1"/>
          <p:nvPr/>
        </p:nvSpPr>
        <p:spPr>
          <a:xfrm>
            <a:off x="461792" y="3770690"/>
            <a:ext cx="7923925" cy="830997"/>
          </a:xfrm>
          <a:prstGeom prst="rect">
            <a:avLst/>
          </a:prstGeom>
          <a:noFill/>
        </p:spPr>
        <p:txBody>
          <a:bodyPr wrap="square" rtlCol="0">
            <a:spAutoFit/>
          </a:bodyPr>
          <a:lstStyle/>
          <a:p>
            <a:r>
              <a:rPr lang="en-US" sz="2400" dirty="0" smtClean="0"/>
              <a:t>“Road-Making is a branch of engineering which has been vey little cultivated in America.”</a:t>
            </a:r>
            <a:endParaRPr lang="en-US" sz="2400" dirty="0"/>
          </a:p>
        </p:txBody>
      </p:sp>
      <p:sp>
        <p:nvSpPr>
          <p:cNvPr id="4" name="TextBox 3"/>
          <p:cNvSpPr txBox="1"/>
          <p:nvPr/>
        </p:nvSpPr>
        <p:spPr>
          <a:xfrm>
            <a:off x="461792" y="6017459"/>
            <a:ext cx="8217793" cy="369332"/>
          </a:xfrm>
          <a:prstGeom prst="rect">
            <a:avLst/>
          </a:prstGeom>
          <a:noFill/>
        </p:spPr>
        <p:txBody>
          <a:bodyPr wrap="square" rtlCol="0">
            <a:spAutoFit/>
          </a:bodyPr>
          <a:lstStyle/>
          <a:p>
            <a:r>
              <a:rPr lang="en-US" dirty="0" smtClean="0"/>
              <a:t>Sketch of the Civil Engineering of North America, David Stevenson, London, 1838</a:t>
            </a:r>
            <a:endParaRPr lang="en-US" dirty="0"/>
          </a:p>
        </p:txBody>
      </p:sp>
      <p:sp>
        <p:nvSpPr>
          <p:cNvPr id="6" name="TextBox 5"/>
          <p:cNvSpPr txBox="1"/>
          <p:nvPr/>
        </p:nvSpPr>
        <p:spPr>
          <a:xfrm>
            <a:off x="461792" y="1297100"/>
            <a:ext cx="7923925" cy="2215991"/>
          </a:xfrm>
          <a:prstGeom prst="rect">
            <a:avLst/>
          </a:prstGeom>
          <a:noFill/>
        </p:spPr>
        <p:txBody>
          <a:bodyPr wrap="square" rtlCol="0">
            <a:spAutoFit/>
          </a:bodyPr>
          <a:lstStyle/>
          <a:p>
            <a:r>
              <a:rPr lang="en-US" sz="2400" dirty="0" smtClean="0"/>
              <a:t>“Early roads replaced Indian trails.  Trees were cut down and some stumps were removed, but there was no grading, no drainage, or use of anything but natural earth.  They were maintained or not by the local communities.  Travel was difficult or impossible after heavy rains or snows.”</a:t>
            </a:r>
          </a:p>
          <a:p>
            <a:r>
              <a:rPr lang="en-US" dirty="0" smtClean="0"/>
              <a:t>Holmes, 1960</a:t>
            </a:r>
            <a:endParaRPr lang="en-US" dirty="0"/>
          </a:p>
        </p:txBody>
      </p:sp>
    </p:spTree>
    <p:extLst>
      <p:ext uri="{BB962C8B-B14F-4D97-AF65-F5344CB8AC3E}">
        <p14:creationId xmlns:p14="http://schemas.microsoft.com/office/powerpoint/2010/main" val="290729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2973" y="2843642"/>
            <a:ext cx="3484224" cy="3507452"/>
          </a:xfrm>
          <a:prstGeom prst="rect">
            <a:avLst/>
          </a:prstGeom>
        </p:spPr>
      </p:pic>
      <p:pic>
        <p:nvPicPr>
          <p:cNvPr id="4" name="Picture 3" descr="markham 2555-000-017 Survey Book pg 17 168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5665" y="1371193"/>
            <a:ext cx="3267820" cy="4749130"/>
          </a:xfrm>
          <a:prstGeom prst="rect">
            <a:avLst/>
          </a:prstGeom>
        </p:spPr>
      </p:pic>
      <p:pic>
        <p:nvPicPr>
          <p:cNvPr id="5" name="Picture 4" descr="markham 2555-000-017 Survey Book pg 17 1684.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49760" y="233130"/>
            <a:ext cx="1906177" cy="2804258"/>
          </a:xfrm>
          <a:prstGeom prst="rect">
            <a:avLst/>
          </a:prstGeom>
        </p:spPr>
      </p:pic>
      <p:sp>
        <p:nvSpPr>
          <p:cNvPr id="6" name="Donut 5"/>
          <p:cNvSpPr/>
          <p:nvPr/>
        </p:nvSpPr>
        <p:spPr>
          <a:xfrm>
            <a:off x="7285956" y="3037388"/>
            <a:ext cx="584882" cy="1249123"/>
          </a:xfrm>
          <a:prstGeom prst="donut">
            <a:avLst>
              <a:gd name="adj" fmla="val 926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4755177" y="5873205"/>
            <a:ext cx="2689532" cy="430887"/>
          </a:xfrm>
          <a:prstGeom prst="rect">
            <a:avLst/>
          </a:prstGeom>
        </p:spPr>
        <p:txBody>
          <a:bodyPr wrap="square">
            <a:spAutoFit/>
          </a:bodyPr>
          <a:lstStyle/>
          <a:p>
            <a:r>
              <a:rPr lang="en-US" sz="1200" dirty="0"/>
              <a:t>1684 - Survey for </a:t>
            </a:r>
            <a:r>
              <a:rPr lang="en-US" sz="1200" dirty="0" smtClean="0"/>
              <a:t>Peter </a:t>
            </a:r>
            <a:r>
              <a:rPr lang="en-US" sz="1200" dirty="0" err="1"/>
              <a:t>Alrich's</a:t>
            </a:r>
            <a:r>
              <a:rPr lang="en-US" sz="1200" dirty="0"/>
              <a:t> </a:t>
            </a:r>
            <a:r>
              <a:rPr lang="en-US" sz="1200" dirty="0" smtClean="0"/>
              <a:t>lands</a:t>
            </a:r>
          </a:p>
          <a:p>
            <a:r>
              <a:rPr lang="en-US" sz="1000" dirty="0" smtClean="0"/>
              <a:t>DPA 22555-00</a:t>
            </a:r>
            <a:endParaRPr lang="en-US" sz="1000" dirty="0"/>
          </a:p>
        </p:txBody>
      </p:sp>
      <p:sp>
        <p:nvSpPr>
          <p:cNvPr id="7" name="Donut 6"/>
          <p:cNvSpPr/>
          <p:nvPr/>
        </p:nvSpPr>
        <p:spPr>
          <a:xfrm>
            <a:off x="4470168" y="1504039"/>
            <a:ext cx="1061143" cy="1061183"/>
          </a:xfrm>
          <a:prstGeom prst="donut">
            <a:avLst>
              <a:gd name="adj" fmla="val 756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92972" y="409433"/>
            <a:ext cx="5631576" cy="461665"/>
          </a:xfrm>
          <a:prstGeom prst="rect">
            <a:avLst/>
          </a:prstGeom>
          <a:noFill/>
        </p:spPr>
        <p:txBody>
          <a:bodyPr wrap="square" rtlCol="0">
            <a:spAutoFit/>
          </a:bodyPr>
          <a:lstStyle/>
          <a:p>
            <a:r>
              <a:rPr lang="en-US" sz="2400" dirty="0" smtClean="0"/>
              <a:t>Roads before 1700</a:t>
            </a:r>
            <a:endParaRPr lang="en-US" sz="2400" dirty="0"/>
          </a:p>
        </p:txBody>
      </p:sp>
      <p:sp>
        <p:nvSpPr>
          <p:cNvPr id="9" name="TextBox 8"/>
          <p:cNvSpPr txBox="1"/>
          <p:nvPr/>
        </p:nvSpPr>
        <p:spPr>
          <a:xfrm>
            <a:off x="367639" y="1027760"/>
            <a:ext cx="4161017" cy="1815882"/>
          </a:xfrm>
          <a:prstGeom prst="rect">
            <a:avLst/>
          </a:prstGeom>
          <a:noFill/>
        </p:spPr>
        <p:txBody>
          <a:bodyPr wrap="square" rtlCol="0">
            <a:spAutoFit/>
          </a:bodyPr>
          <a:lstStyle/>
          <a:p>
            <a:r>
              <a:rPr lang="en-US" sz="1600" dirty="0" smtClean="0"/>
              <a:t>&lt; 1664 Dutch Period: dikes, trails along water 	and into woods</a:t>
            </a:r>
          </a:p>
          <a:p>
            <a:r>
              <a:rPr lang="en-US" sz="1600" dirty="0" smtClean="0"/>
              <a:t>1675	Broad dyke was built to facilitate building 	wagon or cart roads (Dike Uprising)</a:t>
            </a:r>
            <a:endParaRPr lang="en-US" sz="1600" dirty="0"/>
          </a:p>
          <a:p>
            <a:r>
              <a:rPr lang="en-US" sz="1600" dirty="0" smtClean="0"/>
              <a:t>1679 </a:t>
            </a:r>
            <a:r>
              <a:rPr lang="en-US" sz="1600" dirty="0" err="1" smtClean="0"/>
              <a:t>Danckaerts</a:t>
            </a:r>
            <a:r>
              <a:rPr lang="en-US" sz="1600" dirty="0" smtClean="0"/>
              <a:t>’ journal reports many “broad 	cart roads” and many blazed trails (all 	confusing)  </a:t>
            </a:r>
          </a:p>
        </p:txBody>
      </p:sp>
      <p:sp>
        <p:nvSpPr>
          <p:cNvPr id="10" name="TextBox 9"/>
          <p:cNvSpPr txBox="1"/>
          <p:nvPr/>
        </p:nvSpPr>
        <p:spPr>
          <a:xfrm>
            <a:off x="4755177" y="409433"/>
            <a:ext cx="1994583" cy="738664"/>
          </a:xfrm>
          <a:prstGeom prst="rect">
            <a:avLst/>
          </a:prstGeom>
          <a:noFill/>
        </p:spPr>
        <p:txBody>
          <a:bodyPr wrap="square" rtlCol="0">
            <a:spAutoFit/>
          </a:bodyPr>
          <a:lstStyle/>
          <a:p>
            <a:r>
              <a:rPr lang="en-US" sz="1400" dirty="0" smtClean="0"/>
              <a:t>King’s Road south of New Castle, modern </a:t>
            </a:r>
            <a:r>
              <a:rPr lang="en-US" sz="1400" dirty="0" err="1" smtClean="0"/>
              <a:t>Rte</a:t>
            </a:r>
            <a:r>
              <a:rPr lang="en-US" sz="1400" dirty="0" smtClean="0"/>
              <a:t> 9 near Grantham Lane</a:t>
            </a:r>
            <a:endParaRPr lang="en-US" sz="1400" dirty="0"/>
          </a:p>
        </p:txBody>
      </p:sp>
      <p:cxnSp>
        <p:nvCxnSpPr>
          <p:cNvPr id="12" name="Straight Arrow Connector 11"/>
          <p:cNvCxnSpPr>
            <a:stCxn id="7" idx="6"/>
          </p:cNvCxnSpPr>
          <p:nvPr/>
        </p:nvCxnSpPr>
        <p:spPr>
          <a:xfrm flipV="1">
            <a:off x="5531311" y="1796491"/>
            <a:ext cx="1218449" cy="23814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4924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th c roads topos p1.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6394" y="1584016"/>
            <a:ext cx="4687409" cy="4766372"/>
          </a:xfrm>
          <a:prstGeom prst="rect">
            <a:avLst/>
          </a:prstGeom>
        </p:spPr>
      </p:pic>
      <p:sp>
        <p:nvSpPr>
          <p:cNvPr id="3" name="TextBox 2"/>
          <p:cNvSpPr txBox="1"/>
          <p:nvPr/>
        </p:nvSpPr>
        <p:spPr>
          <a:xfrm>
            <a:off x="1153053" y="543125"/>
            <a:ext cx="5497888" cy="800219"/>
          </a:xfrm>
          <a:prstGeom prst="rect">
            <a:avLst/>
          </a:prstGeom>
          <a:noFill/>
        </p:spPr>
        <p:txBody>
          <a:bodyPr wrap="square" rtlCol="0">
            <a:spAutoFit/>
          </a:bodyPr>
          <a:lstStyle/>
          <a:p>
            <a:r>
              <a:rPr lang="en-US" dirty="0" smtClean="0"/>
              <a:t>18</a:t>
            </a:r>
            <a:r>
              <a:rPr lang="en-US" baseline="30000" dirty="0" smtClean="0"/>
              <a:t>th</a:t>
            </a:r>
            <a:r>
              <a:rPr lang="en-US" dirty="0" smtClean="0"/>
              <a:t> Century Roads in Delaware </a:t>
            </a:r>
          </a:p>
          <a:p>
            <a:r>
              <a:rPr lang="en-US" sz="1400" dirty="0" smtClean="0"/>
              <a:t>Based on the 1737 </a:t>
            </a:r>
            <a:r>
              <a:rPr lang="en-US" sz="1400" dirty="0" err="1" smtClean="0"/>
              <a:t>Eastburn</a:t>
            </a:r>
            <a:r>
              <a:rPr lang="en-US" sz="1400" dirty="0" smtClean="0"/>
              <a:t> Map, </a:t>
            </a:r>
            <a:r>
              <a:rPr lang="en-US" sz="1400" dirty="0" err="1"/>
              <a:t>o</a:t>
            </a:r>
            <a:r>
              <a:rPr lang="en-US" sz="1400" dirty="0" err="1" smtClean="0"/>
              <a:t>verlayed</a:t>
            </a:r>
            <a:r>
              <a:rPr lang="en-US" sz="1400" dirty="0" smtClean="0"/>
              <a:t> on 1904 topographic </a:t>
            </a:r>
            <a:r>
              <a:rPr lang="en-US" sz="1400" dirty="0"/>
              <a:t>m</a:t>
            </a:r>
            <a:r>
              <a:rPr lang="en-US" sz="1400" dirty="0" smtClean="0"/>
              <a:t>ap. </a:t>
            </a:r>
          </a:p>
          <a:p>
            <a:r>
              <a:rPr lang="en-US" sz="1400" dirty="0" smtClean="0"/>
              <a:t>Overlay by Alice </a:t>
            </a:r>
            <a:r>
              <a:rPr lang="en-US" sz="1400" dirty="0" err="1" smtClean="0"/>
              <a:t>Guerrant</a:t>
            </a:r>
            <a:r>
              <a:rPr lang="en-US" sz="1400" dirty="0" smtClean="0"/>
              <a:t>, DE DHCA</a:t>
            </a:r>
            <a:endParaRPr lang="en-US" sz="1400" dirty="0"/>
          </a:p>
        </p:txBody>
      </p:sp>
      <p:sp>
        <p:nvSpPr>
          <p:cNvPr id="4" name="TextBox 3"/>
          <p:cNvSpPr txBox="1"/>
          <p:nvPr/>
        </p:nvSpPr>
        <p:spPr>
          <a:xfrm>
            <a:off x="5548022" y="1604512"/>
            <a:ext cx="3257506" cy="3970318"/>
          </a:xfrm>
          <a:prstGeom prst="rect">
            <a:avLst/>
          </a:prstGeom>
          <a:noFill/>
        </p:spPr>
        <p:txBody>
          <a:bodyPr wrap="square" rtlCol="0">
            <a:spAutoFit/>
          </a:bodyPr>
          <a:lstStyle/>
          <a:p>
            <a:r>
              <a:rPr lang="en-US" dirty="0" smtClean="0"/>
              <a:t>Roads existed from New Castle via Hare’s Corner to </a:t>
            </a:r>
          </a:p>
          <a:p>
            <a:r>
              <a:rPr lang="en-US" dirty="0" smtClean="0"/>
              <a:t>Christiana, Elkton/Frenchtown, southern Delaware.</a:t>
            </a:r>
          </a:p>
          <a:p>
            <a:endParaRPr lang="en-US" dirty="0"/>
          </a:p>
          <a:p>
            <a:r>
              <a:rPr lang="en-US" dirty="0" smtClean="0"/>
              <a:t>No road is shown along the river in 1737, but the Kings Road (one of the Kings Roads?) is known to have existed.</a:t>
            </a:r>
          </a:p>
          <a:p>
            <a:endParaRPr lang="en-US" dirty="0" smtClean="0"/>
          </a:p>
          <a:p>
            <a:r>
              <a:rPr lang="en-US" dirty="0" smtClean="0"/>
              <a:t>“The principal route [in Delaware] was a north-south passage that follows roughly modern day US 13.</a:t>
            </a:r>
            <a:endParaRPr lang="en-US" dirty="0"/>
          </a:p>
        </p:txBody>
      </p:sp>
      <p:sp>
        <p:nvSpPr>
          <p:cNvPr id="5" name="TextBox 4"/>
          <p:cNvSpPr txBox="1"/>
          <p:nvPr/>
        </p:nvSpPr>
        <p:spPr>
          <a:xfrm>
            <a:off x="5352586" y="5776503"/>
            <a:ext cx="3764522" cy="276999"/>
          </a:xfrm>
          <a:prstGeom prst="rect">
            <a:avLst/>
          </a:prstGeom>
          <a:noFill/>
        </p:spPr>
        <p:txBody>
          <a:bodyPr wrap="none" rtlCol="0">
            <a:spAutoFit/>
          </a:bodyPr>
          <a:lstStyle/>
          <a:p>
            <a:r>
              <a:rPr lang="en-US" sz="1200" dirty="0"/>
              <a:t>http://</a:t>
            </a:r>
            <a:r>
              <a:rPr lang="en-US" sz="1200" dirty="0" err="1"/>
              <a:t>nc-chap.org</a:t>
            </a:r>
            <a:r>
              <a:rPr lang="en-US" sz="1200" dirty="0"/>
              <a:t>/resources/archives/</a:t>
            </a:r>
            <a:r>
              <a:rPr lang="en-US" sz="1200" dirty="0" err="1"/>
              <a:t>del_roadways.pdf</a:t>
            </a:r>
            <a:endParaRPr lang="en-US" sz="1200" dirty="0"/>
          </a:p>
        </p:txBody>
      </p:sp>
    </p:spTree>
    <p:extLst>
      <p:ext uri="{BB962C8B-B14F-4D97-AF65-F5344CB8AC3E}">
        <p14:creationId xmlns:p14="http://schemas.microsoft.com/office/powerpoint/2010/main" val="108913812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5775" y="797717"/>
            <a:ext cx="6029415" cy="523220"/>
          </a:xfrm>
          <a:prstGeom prst="rect">
            <a:avLst/>
          </a:prstGeom>
          <a:noFill/>
        </p:spPr>
        <p:txBody>
          <a:bodyPr wrap="none" rtlCol="0">
            <a:spAutoFit/>
          </a:bodyPr>
          <a:lstStyle/>
          <a:p>
            <a:r>
              <a:rPr lang="en-US" sz="2800" dirty="0" smtClean="0"/>
              <a:t>Early Traveler’s reports within Delaware</a:t>
            </a:r>
          </a:p>
        </p:txBody>
      </p:sp>
      <p:sp>
        <p:nvSpPr>
          <p:cNvPr id="3" name="TextBox 2"/>
          <p:cNvSpPr txBox="1"/>
          <p:nvPr/>
        </p:nvSpPr>
        <p:spPr>
          <a:xfrm>
            <a:off x="1007545" y="1805358"/>
            <a:ext cx="7455211" cy="2585323"/>
          </a:xfrm>
          <a:prstGeom prst="rect">
            <a:avLst/>
          </a:prstGeom>
          <a:noFill/>
        </p:spPr>
        <p:txBody>
          <a:bodyPr wrap="none" rtlCol="0">
            <a:spAutoFit/>
          </a:bodyPr>
          <a:lstStyle/>
          <a:p>
            <a:r>
              <a:rPr lang="en-US" dirty="0" smtClean="0"/>
              <a:t>Jasper </a:t>
            </a:r>
            <a:r>
              <a:rPr lang="en-US" dirty="0" err="1" smtClean="0"/>
              <a:t>Danckaerts</a:t>
            </a:r>
            <a:r>
              <a:rPr lang="en-US" dirty="0" smtClean="0"/>
              <a:t>, Benjamin </a:t>
            </a:r>
            <a:r>
              <a:rPr lang="en-US" dirty="0" err="1" smtClean="0"/>
              <a:t>Bullivant</a:t>
            </a:r>
            <a:r>
              <a:rPr lang="en-US" dirty="0" smtClean="0"/>
              <a:t> and Dr. Alexander Hamilton left </a:t>
            </a:r>
          </a:p>
          <a:p>
            <a:r>
              <a:rPr lang="en-US" dirty="0"/>
              <a:t>b</a:t>
            </a:r>
            <a:r>
              <a:rPr lang="en-US" dirty="0" smtClean="0"/>
              <a:t>ehind details of their travels </a:t>
            </a:r>
            <a:r>
              <a:rPr lang="en-US" dirty="0" smtClean="0"/>
              <a:t>through Delaware (</a:t>
            </a:r>
            <a:r>
              <a:rPr lang="en-US" dirty="0" smtClean="0"/>
              <a:t>1679, 1697, and 1744).</a:t>
            </a:r>
          </a:p>
          <a:p>
            <a:endParaRPr lang="en-US" dirty="0"/>
          </a:p>
          <a:p>
            <a:r>
              <a:rPr lang="en-US" dirty="0" smtClean="0"/>
              <a:t>All wrote that they traveled by horseback and boat.</a:t>
            </a:r>
          </a:p>
          <a:p>
            <a:endParaRPr lang="en-US" dirty="0"/>
          </a:p>
          <a:p>
            <a:r>
              <a:rPr lang="en-US" dirty="0" smtClean="0"/>
              <a:t>Hamilton did say that a person he had planned to travel with instead “</a:t>
            </a:r>
            <a:r>
              <a:rPr lang="en-US" dirty="0"/>
              <a:t>went</a:t>
            </a:r>
          </a:p>
          <a:p>
            <a:r>
              <a:rPr lang="en-US" dirty="0"/>
              <a:t>to Bohemia by water, and then </a:t>
            </a:r>
            <a:r>
              <a:rPr lang="en-US" dirty="0">
                <a:solidFill>
                  <a:srgbClr val="FF0000"/>
                </a:solidFill>
              </a:rPr>
              <a:t>took chaise </a:t>
            </a:r>
            <a:r>
              <a:rPr lang="en-US" dirty="0" smtClean="0"/>
              <a:t>[shay] </a:t>
            </a:r>
            <a:r>
              <a:rPr lang="en-US" dirty="0" smtClean="0">
                <a:solidFill>
                  <a:srgbClr val="FF0000"/>
                </a:solidFill>
              </a:rPr>
              <a:t>over </a:t>
            </a:r>
            <a:r>
              <a:rPr lang="en-US" dirty="0">
                <a:solidFill>
                  <a:srgbClr val="FF0000"/>
                </a:solidFill>
              </a:rPr>
              <a:t>land </a:t>
            </a:r>
            <a:r>
              <a:rPr lang="en-US" dirty="0"/>
              <a:t>to Newcastle and </a:t>
            </a:r>
            <a:endParaRPr lang="en-US" dirty="0" smtClean="0"/>
          </a:p>
          <a:p>
            <a:r>
              <a:rPr lang="en-US" dirty="0" smtClean="0"/>
              <a:t>Wilmington</a:t>
            </a:r>
            <a:r>
              <a:rPr lang="en-US" dirty="0"/>
              <a:t>, </a:t>
            </a:r>
            <a:r>
              <a:rPr lang="en-US" dirty="0" smtClean="0"/>
              <a:t>being forbid </a:t>
            </a:r>
            <a:r>
              <a:rPr lang="en-US" dirty="0"/>
              <a:t>for certain physical reasons to travel on </a:t>
            </a:r>
            <a:r>
              <a:rPr lang="en-US" dirty="0" smtClean="0"/>
              <a:t>horseback.”</a:t>
            </a:r>
            <a:endParaRPr lang="en-US" dirty="0"/>
          </a:p>
          <a:p>
            <a:endParaRPr lang="en-US" dirty="0"/>
          </a:p>
        </p:txBody>
      </p:sp>
      <p:pic>
        <p:nvPicPr>
          <p:cNvPr id="4" name="Picture 3"/>
          <p:cNvPicPr>
            <a:picLocks noChangeAspect="1"/>
          </p:cNvPicPr>
          <p:nvPr/>
        </p:nvPicPr>
        <p:blipFill>
          <a:blip r:embed="rId2"/>
          <a:stretch>
            <a:fillRect/>
          </a:stretch>
        </p:blipFill>
        <p:spPr>
          <a:xfrm>
            <a:off x="656137" y="4390681"/>
            <a:ext cx="2794000" cy="1803400"/>
          </a:xfrm>
          <a:prstGeom prst="rect">
            <a:avLst/>
          </a:prstGeom>
        </p:spPr>
      </p:pic>
      <p:sp>
        <p:nvSpPr>
          <p:cNvPr id="6" name="Rectangle 5"/>
          <p:cNvSpPr/>
          <p:nvPr/>
        </p:nvSpPr>
        <p:spPr>
          <a:xfrm>
            <a:off x="3629393" y="6182523"/>
            <a:ext cx="5134153" cy="369332"/>
          </a:xfrm>
          <a:prstGeom prst="rect">
            <a:avLst/>
          </a:prstGeom>
        </p:spPr>
        <p:txBody>
          <a:bodyPr wrap="square">
            <a:spAutoFit/>
          </a:bodyPr>
          <a:lstStyle/>
          <a:p>
            <a:r>
              <a:rPr lang="en-US" dirty="0"/>
              <a:t>http://</a:t>
            </a:r>
            <a:r>
              <a:rPr lang="en-US" dirty="0" err="1"/>
              <a:t>nc-chap.org</a:t>
            </a:r>
            <a:r>
              <a:rPr lang="en-US" dirty="0"/>
              <a:t>/resources/</a:t>
            </a:r>
            <a:r>
              <a:rPr lang="en-US" dirty="0" err="1"/>
              <a:t>index.php#histories</a:t>
            </a:r>
            <a:endParaRPr lang="en-US" dirty="0"/>
          </a:p>
        </p:txBody>
      </p:sp>
    </p:spTree>
    <p:extLst>
      <p:ext uri="{BB962C8B-B14F-4D97-AF65-F5344CB8AC3E}">
        <p14:creationId xmlns:p14="http://schemas.microsoft.com/office/powerpoint/2010/main" val="143297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0038" y="398662"/>
            <a:ext cx="6357944" cy="1354217"/>
          </a:xfrm>
          <a:prstGeom prst="rect">
            <a:avLst/>
          </a:prstGeom>
          <a:noFill/>
        </p:spPr>
        <p:txBody>
          <a:bodyPr wrap="square" rtlCol="0">
            <a:spAutoFit/>
          </a:bodyPr>
          <a:lstStyle/>
          <a:p>
            <a:r>
              <a:rPr lang="en-US" sz="3200" dirty="0" smtClean="0"/>
              <a:t>Thos. Jefferson Stops in New Castle</a:t>
            </a:r>
          </a:p>
          <a:p>
            <a:r>
              <a:rPr lang="en-US" sz="3200" dirty="0" smtClean="0"/>
              <a:t> on Trip From PHL to Monticello</a:t>
            </a:r>
          </a:p>
          <a:p>
            <a:endParaRPr lang="en-US" dirty="0"/>
          </a:p>
        </p:txBody>
      </p:sp>
      <p:pic>
        <p:nvPicPr>
          <p:cNvPr id="3" name="Picture 2"/>
          <p:cNvPicPr>
            <a:picLocks noChangeAspect="1"/>
          </p:cNvPicPr>
          <p:nvPr/>
        </p:nvPicPr>
        <p:blipFill>
          <a:blip r:embed="rId2"/>
          <a:stretch>
            <a:fillRect/>
          </a:stretch>
        </p:blipFill>
        <p:spPr>
          <a:xfrm>
            <a:off x="213258" y="3857860"/>
            <a:ext cx="1625600" cy="2438400"/>
          </a:xfrm>
          <a:prstGeom prst="rect">
            <a:avLst/>
          </a:prstGeom>
        </p:spPr>
      </p:pic>
      <p:sp>
        <p:nvSpPr>
          <p:cNvPr id="4" name="TextBox 3"/>
          <p:cNvSpPr txBox="1"/>
          <p:nvPr/>
        </p:nvSpPr>
        <p:spPr>
          <a:xfrm>
            <a:off x="2340179" y="5871661"/>
            <a:ext cx="3241593" cy="338554"/>
          </a:xfrm>
          <a:prstGeom prst="rect">
            <a:avLst/>
          </a:prstGeom>
          <a:noFill/>
        </p:spPr>
        <p:txBody>
          <a:bodyPr wrap="none" rtlCol="0">
            <a:spAutoFit/>
          </a:bodyPr>
          <a:lstStyle/>
          <a:p>
            <a:r>
              <a:rPr lang="en-US" sz="1600" dirty="0" smtClean="0"/>
              <a:t>Courtesy </a:t>
            </a:r>
            <a:r>
              <a:rPr lang="en-US" sz="1600" dirty="0" err="1" smtClean="0"/>
              <a:t>Osher</a:t>
            </a:r>
            <a:r>
              <a:rPr lang="en-US" sz="1600" dirty="0" smtClean="0"/>
              <a:t> student Jim Williams</a:t>
            </a:r>
            <a:endParaRPr lang="en-US" sz="1600" dirty="0"/>
          </a:p>
        </p:txBody>
      </p:sp>
      <p:pic>
        <p:nvPicPr>
          <p:cNvPr id="5" name="Picture 4" descr="Screen Shot 2018-10-19 at 7.39.45 AM.png"/>
          <p:cNvPicPr>
            <a:picLocks noChangeAspect="1"/>
          </p:cNvPicPr>
          <p:nvPr/>
        </p:nvPicPr>
        <p:blipFill rotWithShape="1">
          <a:blip r:embed="rId3">
            <a:extLst>
              <a:ext uri="{28A0092B-C50C-407E-A947-70E740481C1C}">
                <a14:useLocalDpi xmlns:a14="http://schemas.microsoft.com/office/drawing/2010/main" val="0"/>
              </a:ext>
            </a:extLst>
          </a:blip>
          <a:srcRect t="9406" b="41561"/>
          <a:stretch/>
        </p:blipFill>
        <p:spPr>
          <a:xfrm>
            <a:off x="682193" y="1836847"/>
            <a:ext cx="7346685" cy="1836848"/>
          </a:xfrm>
          <a:prstGeom prst="rect">
            <a:avLst/>
          </a:prstGeom>
        </p:spPr>
      </p:pic>
      <p:sp>
        <p:nvSpPr>
          <p:cNvPr id="6" name="TextBox 5"/>
          <p:cNvSpPr txBox="1"/>
          <p:nvPr/>
        </p:nvSpPr>
        <p:spPr>
          <a:xfrm>
            <a:off x="0" y="3615696"/>
            <a:ext cx="2223886" cy="215444"/>
          </a:xfrm>
          <a:prstGeom prst="rect">
            <a:avLst/>
          </a:prstGeom>
          <a:noFill/>
        </p:spPr>
        <p:txBody>
          <a:bodyPr wrap="none" rtlCol="0">
            <a:spAutoFit/>
          </a:bodyPr>
          <a:lstStyle/>
          <a:p>
            <a:r>
              <a:rPr lang="en-US" sz="800" dirty="0" smtClean="0"/>
              <a:t>Meacham, “Thomas Jefferson: The Art of Power”</a:t>
            </a:r>
            <a:endParaRPr lang="en-US" sz="800" dirty="0"/>
          </a:p>
        </p:txBody>
      </p:sp>
      <p:pic>
        <p:nvPicPr>
          <p:cNvPr id="7" name="Picture 6"/>
          <p:cNvPicPr>
            <a:picLocks noChangeAspect="1"/>
          </p:cNvPicPr>
          <p:nvPr/>
        </p:nvPicPr>
        <p:blipFill>
          <a:blip r:embed="rId4"/>
          <a:stretch>
            <a:fillRect/>
          </a:stretch>
        </p:blipFill>
        <p:spPr>
          <a:xfrm>
            <a:off x="5854757" y="3831140"/>
            <a:ext cx="3102963" cy="1942821"/>
          </a:xfrm>
          <a:prstGeom prst="rect">
            <a:avLst/>
          </a:prstGeom>
        </p:spPr>
      </p:pic>
      <p:sp>
        <p:nvSpPr>
          <p:cNvPr id="8" name="TextBox 7"/>
          <p:cNvSpPr txBox="1"/>
          <p:nvPr/>
        </p:nvSpPr>
        <p:spPr>
          <a:xfrm>
            <a:off x="2223886" y="3715680"/>
            <a:ext cx="3159340" cy="1477328"/>
          </a:xfrm>
          <a:prstGeom prst="rect">
            <a:avLst/>
          </a:prstGeom>
          <a:noFill/>
        </p:spPr>
        <p:txBody>
          <a:bodyPr wrap="square" rtlCol="0">
            <a:spAutoFit/>
          </a:bodyPr>
          <a:lstStyle/>
          <a:p>
            <a:r>
              <a:rPr lang="en-US" i="1" dirty="0" smtClean="0"/>
              <a:t>Definitions (maybe)</a:t>
            </a:r>
          </a:p>
          <a:p>
            <a:endParaRPr lang="en-US" i="1" dirty="0" smtClean="0"/>
          </a:p>
          <a:p>
            <a:r>
              <a:rPr lang="en-US" i="1" dirty="0" smtClean="0"/>
              <a:t>Inn: eat, drink, sleep</a:t>
            </a:r>
          </a:p>
          <a:p>
            <a:r>
              <a:rPr lang="en-US" i="1" dirty="0" smtClean="0"/>
              <a:t>Pub(</a:t>
            </a:r>
            <a:r>
              <a:rPr lang="en-US" i="1" dirty="0" err="1" smtClean="0"/>
              <a:t>lic</a:t>
            </a:r>
            <a:r>
              <a:rPr lang="en-US" i="1" dirty="0" smtClean="0"/>
              <a:t> house)</a:t>
            </a:r>
            <a:r>
              <a:rPr lang="en-US" i="1" smtClean="0"/>
              <a:t>: eat, </a:t>
            </a:r>
            <a:r>
              <a:rPr lang="en-US" i="1" dirty="0" smtClean="0"/>
              <a:t>drink</a:t>
            </a:r>
          </a:p>
          <a:p>
            <a:r>
              <a:rPr lang="en-US" i="1" dirty="0" smtClean="0"/>
              <a:t>Tavern: drink</a:t>
            </a:r>
            <a:endParaRPr lang="en-US" i="1" dirty="0"/>
          </a:p>
        </p:txBody>
      </p:sp>
      <p:cxnSp>
        <p:nvCxnSpPr>
          <p:cNvPr id="10" name="Straight Connector 9"/>
          <p:cNvCxnSpPr/>
          <p:nvPr/>
        </p:nvCxnSpPr>
        <p:spPr>
          <a:xfrm>
            <a:off x="1550215" y="3189104"/>
            <a:ext cx="40190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597030" y="4852967"/>
            <a:ext cx="70472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2105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8-10-22 at 9.56.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1190" y="3211858"/>
            <a:ext cx="4522810" cy="3646142"/>
          </a:xfrm>
          <a:prstGeom prst="rect">
            <a:avLst/>
          </a:prstGeom>
        </p:spPr>
      </p:pic>
      <p:sp>
        <p:nvSpPr>
          <p:cNvPr id="2" name="TextBox 1"/>
          <p:cNvSpPr txBox="1"/>
          <p:nvPr/>
        </p:nvSpPr>
        <p:spPr>
          <a:xfrm>
            <a:off x="1500823" y="272512"/>
            <a:ext cx="4286098" cy="1200328"/>
          </a:xfrm>
          <a:prstGeom prst="rect">
            <a:avLst/>
          </a:prstGeom>
          <a:noFill/>
        </p:spPr>
        <p:txBody>
          <a:bodyPr wrap="square" rtlCol="0">
            <a:spAutoFit/>
          </a:bodyPr>
          <a:lstStyle/>
          <a:p>
            <a:r>
              <a:rPr lang="en-US" sz="2400" dirty="0" smtClean="0"/>
              <a:t>Unanswered questions about logistics of Jefferson’s trip in 1775</a:t>
            </a:r>
            <a:endParaRPr lang="en-US" sz="2400" dirty="0"/>
          </a:p>
        </p:txBody>
      </p:sp>
      <p:pic>
        <p:nvPicPr>
          <p:cNvPr id="4" name="Picture 3"/>
          <p:cNvPicPr>
            <a:picLocks noChangeAspect="1"/>
          </p:cNvPicPr>
          <p:nvPr/>
        </p:nvPicPr>
        <p:blipFill>
          <a:blip r:embed="rId3"/>
          <a:stretch>
            <a:fillRect/>
          </a:stretch>
        </p:blipFill>
        <p:spPr>
          <a:xfrm>
            <a:off x="5786921" y="115459"/>
            <a:ext cx="2706208" cy="1694406"/>
          </a:xfrm>
          <a:prstGeom prst="rect">
            <a:avLst/>
          </a:prstGeom>
        </p:spPr>
      </p:pic>
      <p:sp>
        <p:nvSpPr>
          <p:cNvPr id="3" name="TextBox 2"/>
          <p:cNvSpPr txBox="1"/>
          <p:nvPr/>
        </p:nvSpPr>
        <p:spPr>
          <a:xfrm>
            <a:off x="493277" y="1529467"/>
            <a:ext cx="8175812" cy="5078314"/>
          </a:xfrm>
          <a:prstGeom prst="rect">
            <a:avLst/>
          </a:prstGeom>
          <a:noFill/>
        </p:spPr>
        <p:txBody>
          <a:bodyPr wrap="square" rtlCol="0">
            <a:spAutoFit/>
          </a:bodyPr>
          <a:lstStyle/>
          <a:p>
            <a:r>
              <a:rPr lang="en-US" u="sng" dirty="0" smtClean="0"/>
              <a:t>Did he spend the night?  Where?  </a:t>
            </a:r>
            <a:r>
              <a:rPr lang="en-US" dirty="0" smtClean="0"/>
              <a:t>Mrs. Clay’s was a Public House –food and drink. She inherited the property across the street in 1753.  In the 1803 Latrobe survey it was called the “Stage Inn” but it’s not clear when it became an inn .  The Tile House two doors from the George Read I house WAS an inn in 1744 when Dr. Hamilton stayed there [Griffith’s Inn].</a:t>
            </a:r>
          </a:p>
          <a:p>
            <a:endParaRPr lang="en-US" dirty="0"/>
          </a:p>
          <a:p>
            <a:r>
              <a:rPr lang="en-US" dirty="0" smtClean="0"/>
              <a:t>Jefferson had written the first draft of the Declaration the previous month, but would not become the Virginia governor for 5 years. </a:t>
            </a:r>
            <a:r>
              <a:rPr lang="en-US" dirty="0" smtClean="0">
                <a:sym typeface="Wingdings"/>
              </a:rPr>
              <a:t> </a:t>
            </a:r>
            <a:r>
              <a:rPr lang="en-US" dirty="0" smtClean="0"/>
              <a:t>So, no state trooper to drive him. </a:t>
            </a:r>
            <a:r>
              <a:rPr lang="en-US" u="sng" dirty="0" smtClean="0"/>
              <a:t>Did he travel alone</a:t>
            </a:r>
            <a:r>
              <a:rPr lang="en-US" dirty="0" smtClean="0"/>
              <a:t>? Did he ride? Did he take his horses along</a:t>
            </a:r>
          </a:p>
          <a:p>
            <a:endParaRPr lang="en-US" dirty="0"/>
          </a:p>
          <a:p>
            <a:r>
              <a:rPr lang="en-US" dirty="0" smtClean="0"/>
              <a:t>Were  </a:t>
            </a:r>
            <a:r>
              <a:rPr lang="en-US" u="sng" dirty="0" smtClean="0"/>
              <a:t>boats always available </a:t>
            </a:r>
            <a:r>
              <a:rPr lang="en-US" dirty="0" smtClean="0"/>
              <a:t>for these connecting </a:t>
            </a:r>
            <a:r>
              <a:rPr lang="en-US" smtClean="0"/>
              <a:t>routes?</a:t>
            </a:r>
            <a:endParaRPr lang="en-US" dirty="0"/>
          </a:p>
          <a:p>
            <a:r>
              <a:rPr lang="en-US" u="sng" dirty="0" smtClean="0"/>
              <a:t>How long </a:t>
            </a:r>
            <a:r>
              <a:rPr lang="en-US" dirty="0" smtClean="0"/>
              <a:t>did this grueling trip take?</a:t>
            </a:r>
          </a:p>
          <a:p>
            <a:endParaRPr lang="en-US" dirty="0"/>
          </a:p>
          <a:p>
            <a:r>
              <a:rPr lang="en-US" u="sng" dirty="0" smtClean="0"/>
              <a:t>Why did he go to Chestertown</a:t>
            </a:r>
            <a:r>
              <a:rPr lang="en-US" dirty="0" smtClean="0"/>
              <a:t> rather than the nearer Frenchtown?  </a:t>
            </a:r>
          </a:p>
          <a:p>
            <a:r>
              <a:rPr lang="en-US" dirty="0" smtClean="0"/>
              <a:t>Road not ready? No boats available?</a:t>
            </a:r>
          </a:p>
          <a:p>
            <a:endParaRPr lang="en-US" dirty="0"/>
          </a:p>
          <a:p>
            <a:r>
              <a:rPr lang="en-US" dirty="0" smtClean="0"/>
              <a:t>Were McKean or Read around in New Castle? </a:t>
            </a:r>
          </a:p>
          <a:p>
            <a:r>
              <a:rPr lang="en-US" dirty="0" smtClean="0"/>
              <a:t> Did they join him at Mrs. Clays?</a:t>
            </a:r>
            <a:endParaRPr lang="en-US" dirty="0"/>
          </a:p>
        </p:txBody>
      </p:sp>
      <p:pic>
        <p:nvPicPr>
          <p:cNvPr id="5" name="Picture 4"/>
          <p:cNvPicPr>
            <a:picLocks noChangeAspect="1"/>
          </p:cNvPicPr>
          <p:nvPr/>
        </p:nvPicPr>
        <p:blipFill>
          <a:blip r:embed="rId4"/>
          <a:stretch>
            <a:fillRect/>
          </a:stretch>
        </p:blipFill>
        <p:spPr>
          <a:xfrm>
            <a:off x="187731" y="283008"/>
            <a:ext cx="1103187" cy="1103187"/>
          </a:xfrm>
          <a:prstGeom prst="rect">
            <a:avLst/>
          </a:prstGeom>
        </p:spPr>
      </p:pic>
    </p:spTree>
    <p:extLst>
      <p:ext uri="{BB962C8B-B14F-4D97-AF65-F5344CB8AC3E}">
        <p14:creationId xmlns:p14="http://schemas.microsoft.com/office/powerpoint/2010/main" val="392040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2-03 at 3.05.26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4718" y="994336"/>
            <a:ext cx="6980789" cy="5278759"/>
          </a:xfrm>
          <a:prstGeom prst="rect">
            <a:avLst/>
          </a:prstGeom>
        </p:spPr>
      </p:pic>
      <p:sp>
        <p:nvSpPr>
          <p:cNvPr id="3" name="TextBox 2"/>
          <p:cNvSpPr txBox="1"/>
          <p:nvPr/>
        </p:nvSpPr>
        <p:spPr>
          <a:xfrm>
            <a:off x="158754" y="6500791"/>
            <a:ext cx="1654380" cy="276999"/>
          </a:xfrm>
          <a:prstGeom prst="rect">
            <a:avLst/>
          </a:prstGeom>
          <a:noFill/>
        </p:spPr>
        <p:txBody>
          <a:bodyPr wrap="square" rtlCol="0">
            <a:spAutoFit/>
          </a:bodyPr>
          <a:lstStyle/>
          <a:p>
            <a:r>
              <a:rPr lang="en-US" sz="1200" dirty="0" smtClean="0"/>
              <a:t>Rea &amp; Price 1849</a:t>
            </a:r>
            <a:endParaRPr lang="en-US" sz="1200" dirty="0"/>
          </a:p>
        </p:txBody>
      </p:sp>
      <p:sp>
        <p:nvSpPr>
          <p:cNvPr id="4" name="TextBox 3"/>
          <p:cNvSpPr txBox="1"/>
          <p:nvPr/>
        </p:nvSpPr>
        <p:spPr>
          <a:xfrm>
            <a:off x="684718" y="250673"/>
            <a:ext cx="7837845" cy="646331"/>
          </a:xfrm>
          <a:prstGeom prst="rect">
            <a:avLst/>
          </a:prstGeom>
          <a:noFill/>
        </p:spPr>
        <p:txBody>
          <a:bodyPr wrap="square" rtlCol="0">
            <a:spAutoFit/>
          </a:bodyPr>
          <a:lstStyle/>
          <a:p>
            <a:r>
              <a:rPr lang="en-US" dirty="0" smtClean="0"/>
              <a:t>Roads built by 1849 pretty much define the location of modern major roads (in red).  Local changes in alignment are relatively minor.</a:t>
            </a:r>
            <a:endParaRPr lang="en-US" dirty="0"/>
          </a:p>
        </p:txBody>
      </p:sp>
    </p:spTree>
    <p:extLst>
      <p:ext uri="{BB962C8B-B14F-4D97-AF65-F5344CB8AC3E}">
        <p14:creationId xmlns:p14="http://schemas.microsoft.com/office/powerpoint/2010/main" val="38617856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14853" y="393132"/>
            <a:ext cx="4478523" cy="646331"/>
          </a:xfrm>
          <a:prstGeom prst="rect">
            <a:avLst/>
          </a:prstGeom>
          <a:noFill/>
        </p:spPr>
        <p:txBody>
          <a:bodyPr wrap="square" rtlCol="0">
            <a:spAutoFit/>
          </a:bodyPr>
          <a:lstStyle/>
          <a:p>
            <a:r>
              <a:rPr lang="en-US" sz="3600" dirty="0" smtClean="0"/>
              <a:t>Stagecoaches</a:t>
            </a:r>
            <a:endParaRPr lang="en-US" sz="360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219" y="1539878"/>
            <a:ext cx="8832490" cy="1968422"/>
          </a:xfrm>
          <a:prstGeom prst="rect">
            <a:avLst/>
          </a:prstGeom>
        </p:spPr>
      </p:pic>
      <p:sp>
        <p:nvSpPr>
          <p:cNvPr id="4" name="TextBox 3"/>
          <p:cNvSpPr txBox="1"/>
          <p:nvPr/>
        </p:nvSpPr>
        <p:spPr>
          <a:xfrm>
            <a:off x="140328" y="3508300"/>
            <a:ext cx="8776381" cy="2800766"/>
          </a:xfrm>
          <a:prstGeom prst="rect">
            <a:avLst/>
          </a:prstGeom>
          <a:noFill/>
        </p:spPr>
        <p:txBody>
          <a:bodyPr wrap="square" rtlCol="0">
            <a:spAutoFit/>
          </a:bodyPr>
          <a:lstStyle/>
          <a:p>
            <a:r>
              <a:rPr lang="en-US" sz="1600" dirty="0" smtClean="0"/>
              <a:t>This 1895 Robert Shaw painting of a c1825 scene may be derived from a similar panel picture in the steamboat “New Castle” [now lost].  Both show a steamboat, anchored packet boat and stagecoach drivers watering their horses and soaking the wheels to swell them.</a:t>
            </a:r>
            <a:endParaRPr lang="en-US" sz="1600" dirty="0"/>
          </a:p>
          <a:p>
            <a:endParaRPr lang="en-US" sz="1600" dirty="0" smtClean="0"/>
          </a:p>
          <a:p>
            <a:r>
              <a:rPr lang="en-US" sz="1600" dirty="0"/>
              <a:t>S</a:t>
            </a:r>
            <a:r>
              <a:rPr lang="en-US" sz="1600" dirty="0" smtClean="0"/>
              <a:t>tages ran up through the toll both at Delaware &amp; 4</a:t>
            </a:r>
            <a:r>
              <a:rPr lang="en-US" sz="1600" baseline="30000" dirty="0" smtClean="0"/>
              <a:t>th</a:t>
            </a:r>
            <a:r>
              <a:rPr lang="en-US" sz="1600" dirty="0" smtClean="0"/>
              <a:t> or  5</a:t>
            </a:r>
            <a:r>
              <a:rPr lang="en-US" sz="1600" baseline="30000" dirty="0" smtClean="0"/>
              <a:t>th</a:t>
            </a:r>
            <a:r>
              <a:rPr lang="en-US" sz="1600" dirty="0" smtClean="0"/>
              <a:t>, through Hares Corner, Bear, </a:t>
            </a:r>
            <a:r>
              <a:rPr lang="en-US" sz="1600" dirty="0" err="1" smtClean="0"/>
              <a:t>Aikentown</a:t>
            </a:r>
            <a:r>
              <a:rPr lang="en-US" sz="1600" dirty="0" smtClean="0"/>
              <a:t> (Glasgow) to Frenchtown MD.</a:t>
            </a:r>
          </a:p>
          <a:p>
            <a:endParaRPr lang="en-US" sz="1600" dirty="0"/>
          </a:p>
          <a:p>
            <a:r>
              <a:rPr lang="en-US" sz="1600" dirty="0" smtClean="0"/>
              <a:t>The stages were owned by the owners of the companies that ran steam ships or packet boats from PHL to Packet Alley and Frenchtown to Baltimore</a:t>
            </a:r>
          </a:p>
          <a:p>
            <a:endParaRPr lang="en-US" sz="1600" dirty="0"/>
          </a:p>
          <a:p>
            <a:r>
              <a:rPr lang="en-US" sz="1600" dirty="0" smtClean="0"/>
              <a:t>The toll road (NC &amp; FT Turnpike Co.) was slow, difficult to maintain and subject to evasion.</a:t>
            </a:r>
          </a:p>
        </p:txBody>
      </p:sp>
      <p:pic>
        <p:nvPicPr>
          <p:cNvPr id="5" name="Picture 4" descr="Screen Shot 2015-03-01 at 9.40.04 AM.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6636" y="481304"/>
            <a:ext cx="1913043" cy="1143000"/>
          </a:xfrm>
          <a:prstGeom prst="rect">
            <a:avLst/>
          </a:prstGeom>
        </p:spPr>
      </p:pic>
      <p:sp>
        <p:nvSpPr>
          <p:cNvPr id="6" name="Rectangle 5"/>
          <p:cNvSpPr/>
          <p:nvPr/>
        </p:nvSpPr>
        <p:spPr>
          <a:xfrm>
            <a:off x="2065717" y="1170546"/>
            <a:ext cx="6963226" cy="369332"/>
          </a:xfrm>
          <a:prstGeom prst="rect">
            <a:avLst/>
          </a:prstGeom>
        </p:spPr>
        <p:txBody>
          <a:bodyPr wrap="square">
            <a:spAutoFit/>
          </a:bodyPr>
          <a:lstStyle/>
          <a:p>
            <a:r>
              <a:rPr lang="en-US" dirty="0"/>
              <a:t> </a:t>
            </a:r>
            <a:r>
              <a:rPr lang="en-US" dirty="0" smtClean="0"/>
              <a:t>1775 Joseph </a:t>
            </a:r>
            <a:r>
              <a:rPr lang="en-US" dirty="0" err="1"/>
              <a:t>Tatlow</a:t>
            </a:r>
            <a:r>
              <a:rPr lang="en-US" dirty="0"/>
              <a:t> </a:t>
            </a:r>
            <a:r>
              <a:rPr lang="en-US" dirty="0" smtClean="0"/>
              <a:t>started </a:t>
            </a:r>
            <a:r>
              <a:rPr lang="en-US" dirty="0"/>
              <a:t>stages between New Castle and </a:t>
            </a:r>
            <a:r>
              <a:rPr lang="en-US" dirty="0" err="1"/>
              <a:t>Fenchtown</a:t>
            </a:r>
            <a:r>
              <a:rPr lang="en-US" dirty="0"/>
              <a:t>.</a:t>
            </a:r>
          </a:p>
        </p:txBody>
      </p:sp>
    </p:spTree>
    <p:extLst>
      <p:ext uri="{BB962C8B-B14F-4D97-AF65-F5344CB8AC3E}">
        <p14:creationId xmlns:p14="http://schemas.microsoft.com/office/powerpoint/2010/main" val="49295498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34349" cy="982723"/>
          </a:xfrm>
        </p:spPr>
        <p:txBody>
          <a:bodyPr/>
          <a:lstStyle/>
          <a:p>
            <a:r>
              <a:rPr lang="en-US" dirty="0" smtClean="0"/>
              <a:t>Early Ferries</a:t>
            </a:r>
            <a:endParaRPr lang="en-US" dirty="0"/>
          </a:p>
        </p:txBody>
      </p:sp>
      <p:sp>
        <p:nvSpPr>
          <p:cNvPr id="3" name="Content Placeholder 2"/>
          <p:cNvSpPr>
            <a:spLocks noGrp="1"/>
          </p:cNvSpPr>
          <p:nvPr>
            <p:ph idx="1"/>
          </p:nvPr>
        </p:nvSpPr>
        <p:spPr>
          <a:xfrm>
            <a:off x="457201" y="1257361"/>
            <a:ext cx="4653993" cy="4525963"/>
          </a:xfrm>
        </p:spPr>
        <p:txBody>
          <a:bodyPr>
            <a:normAutofit/>
          </a:bodyPr>
          <a:lstStyle/>
          <a:p>
            <a:r>
              <a:rPr lang="en-US" sz="1800" dirty="0" smtClean="0"/>
              <a:t>Licensed in 1724 between New Castle  &amp; Salem by Pa. Governor</a:t>
            </a:r>
          </a:p>
          <a:p>
            <a:r>
              <a:rPr lang="en-US" sz="1800" dirty="0" smtClean="0"/>
              <a:t>Then to Michael King, ancestor of the family who ran the icehouse up Harmony</a:t>
            </a:r>
          </a:p>
          <a:p>
            <a:r>
              <a:rPr lang="en-US" sz="1800" dirty="0" smtClean="0"/>
              <a:t>Then a monopoly to James </a:t>
            </a:r>
            <a:r>
              <a:rPr lang="en-US" sz="1800" dirty="0" err="1" smtClean="0"/>
              <a:t>McCallmont</a:t>
            </a:r>
            <a:r>
              <a:rPr lang="en-US" sz="1800" dirty="0" smtClean="0"/>
              <a:t> by act of the legislature in 1801 for 21 years </a:t>
            </a:r>
            <a:r>
              <a:rPr lang="en-US" sz="1800" dirty="0"/>
              <a:t>to carry travelers, horses, cattle, carriages and goods across the </a:t>
            </a:r>
            <a:r>
              <a:rPr lang="en-US" sz="1800" dirty="0" smtClean="0"/>
              <a:t>river.  He was a busy guy– naval surgeon, prisoner of war, physician, cofounder of the Med. Soc. Of De., ferry owner … </a:t>
            </a:r>
            <a:endParaRPr lang="en-US" sz="1800" dirty="0"/>
          </a:p>
        </p:txBody>
      </p:sp>
      <p:pic>
        <p:nvPicPr>
          <p:cNvPr id="5" name="Picture 4" descr="Screen Shot 2015-12-04 at 1.08.04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2194" y="1115820"/>
            <a:ext cx="3243882" cy="3241006"/>
          </a:xfrm>
          <a:prstGeom prst="rect">
            <a:avLst/>
          </a:prstGeom>
        </p:spPr>
      </p:pic>
      <p:pic>
        <p:nvPicPr>
          <p:cNvPr id="6" name="Picture 5" descr="IMG_2136.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5852" y="4555466"/>
            <a:ext cx="7732836" cy="1878747"/>
          </a:xfrm>
          <a:prstGeom prst="rect">
            <a:avLst/>
          </a:prstGeom>
        </p:spPr>
      </p:pic>
      <p:cxnSp>
        <p:nvCxnSpPr>
          <p:cNvPr id="8" name="Straight Arrow Connector 7"/>
          <p:cNvCxnSpPr/>
          <p:nvPr/>
        </p:nvCxnSpPr>
        <p:spPr>
          <a:xfrm>
            <a:off x="7599767" y="787846"/>
            <a:ext cx="733489" cy="139910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878221" y="787846"/>
            <a:ext cx="387120" cy="88972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767798" y="595012"/>
            <a:ext cx="2376201" cy="276999"/>
          </a:xfrm>
          <a:prstGeom prst="rect">
            <a:avLst/>
          </a:prstGeom>
          <a:noFill/>
        </p:spPr>
        <p:txBody>
          <a:bodyPr wrap="square" rtlCol="0">
            <a:spAutoFit/>
          </a:bodyPr>
          <a:lstStyle/>
          <a:p>
            <a:r>
              <a:rPr lang="en-US" sz="1200" dirty="0" smtClean="0"/>
              <a:t>Ferry House,    </a:t>
            </a:r>
            <a:r>
              <a:rPr lang="en-US" sz="1200" dirty="0" err="1" smtClean="0"/>
              <a:t>McCallmont</a:t>
            </a:r>
            <a:r>
              <a:rPr lang="en-US" sz="1200" dirty="0" smtClean="0"/>
              <a:t> House</a:t>
            </a:r>
            <a:endParaRPr lang="en-US" sz="1200" dirty="0"/>
          </a:p>
        </p:txBody>
      </p:sp>
      <p:pic>
        <p:nvPicPr>
          <p:cNvPr id="18" name="Picture 1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03064" y="3328827"/>
            <a:ext cx="804673" cy="1137348"/>
          </a:xfrm>
          <a:prstGeom prst="rect">
            <a:avLst/>
          </a:prstGeom>
        </p:spPr>
      </p:pic>
      <p:sp>
        <p:nvSpPr>
          <p:cNvPr id="19" name="TextBox 18"/>
          <p:cNvSpPr txBox="1"/>
          <p:nvPr/>
        </p:nvSpPr>
        <p:spPr>
          <a:xfrm>
            <a:off x="2734993" y="6454215"/>
            <a:ext cx="3602463" cy="276999"/>
          </a:xfrm>
          <a:prstGeom prst="rect">
            <a:avLst/>
          </a:prstGeom>
          <a:noFill/>
        </p:spPr>
        <p:txBody>
          <a:bodyPr wrap="square" rtlCol="0">
            <a:spAutoFit/>
          </a:bodyPr>
          <a:lstStyle/>
          <a:p>
            <a:r>
              <a:rPr lang="en-US" sz="1200" dirty="0" smtClean="0"/>
              <a:t>Ferry House                  </a:t>
            </a:r>
            <a:r>
              <a:rPr lang="en-US" sz="1200" dirty="0" err="1" smtClean="0"/>
              <a:t>McCallmont</a:t>
            </a:r>
            <a:r>
              <a:rPr lang="en-US" sz="1200" dirty="0" smtClean="0"/>
              <a:t> House</a:t>
            </a:r>
            <a:endParaRPr lang="en-US" sz="1200" dirty="0"/>
          </a:p>
        </p:txBody>
      </p:sp>
      <p:cxnSp>
        <p:nvCxnSpPr>
          <p:cNvPr id="7" name="Straight Arrow Connector 6"/>
          <p:cNvCxnSpPr/>
          <p:nvPr/>
        </p:nvCxnSpPr>
        <p:spPr>
          <a:xfrm>
            <a:off x="5592713" y="4466175"/>
            <a:ext cx="0" cy="8837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6306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Wharves</a:t>
            </a:r>
            <a:endParaRPr lang="en-US" dirty="0"/>
          </a:p>
        </p:txBody>
      </p:sp>
      <p:sp>
        <p:nvSpPr>
          <p:cNvPr id="3" name="Content Placeholder 2"/>
          <p:cNvSpPr>
            <a:spLocks noGrp="1"/>
          </p:cNvSpPr>
          <p:nvPr>
            <p:ph idx="1"/>
          </p:nvPr>
        </p:nvSpPr>
        <p:spPr/>
        <p:txBody>
          <a:bodyPr>
            <a:normAutofit fontScale="70000" lnSpcReduction="20000"/>
          </a:bodyPr>
          <a:lstStyle/>
          <a:p>
            <a:r>
              <a:rPr lang="en-US" dirty="0"/>
              <a:t>Small ones existed from </a:t>
            </a:r>
            <a:r>
              <a:rPr lang="en-US" dirty="0" smtClean="0"/>
              <a:t>colonial days</a:t>
            </a:r>
            <a:endParaRPr lang="en-US" dirty="0"/>
          </a:p>
          <a:p>
            <a:r>
              <a:rPr lang="en-US" dirty="0"/>
              <a:t>Harmony </a:t>
            </a:r>
            <a:r>
              <a:rPr lang="en-US" dirty="0" smtClean="0"/>
              <a:t>St. </a:t>
            </a:r>
            <a:r>
              <a:rPr lang="en-US" dirty="0"/>
              <a:t>always had public wharves</a:t>
            </a:r>
            <a:r>
              <a:rPr lang="en-US" dirty="0" smtClean="0"/>
              <a:t>. In 1817 the Trustees made the </a:t>
            </a:r>
            <a:r>
              <a:rPr lang="en-US" dirty="0">
                <a:solidFill>
                  <a:srgbClr val="FF0000"/>
                </a:solidFill>
              </a:rPr>
              <a:t>"Free </a:t>
            </a:r>
            <a:r>
              <a:rPr lang="en-US" dirty="0" smtClean="0">
                <a:solidFill>
                  <a:srgbClr val="FF0000"/>
                </a:solidFill>
              </a:rPr>
              <a:t>Wharf”  </a:t>
            </a:r>
            <a:r>
              <a:rPr lang="en-US" dirty="0" smtClean="0"/>
              <a:t>54 </a:t>
            </a:r>
            <a:r>
              <a:rPr lang="en-US" dirty="0" err="1"/>
              <a:t>ft</a:t>
            </a:r>
            <a:r>
              <a:rPr lang="en-US" dirty="0"/>
              <a:t> wide, 310 </a:t>
            </a:r>
            <a:r>
              <a:rPr lang="en-US" dirty="0" err="1"/>
              <a:t>ft</a:t>
            </a:r>
            <a:r>
              <a:rPr lang="en-US" dirty="0"/>
              <a:t> </a:t>
            </a:r>
            <a:r>
              <a:rPr lang="en-US" dirty="0" smtClean="0"/>
              <a:t>long</a:t>
            </a:r>
            <a:endParaRPr lang="en-US" dirty="0"/>
          </a:p>
          <a:p>
            <a:r>
              <a:rPr lang="en-US" dirty="0"/>
              <a:t>There was no </a:t>
            </a:r>
            <a:r>
              <a:rPr lang="en-US" dirty="0" smtClean="0">
                <a:solidFill>
                  <a:srgbClr val="FF0000"/>
                </a:solidFill>
              </a:rPr>
              <a:t>Delaware </a:t>
            </a:r>
            <a:r>
              <a:rPr lang="en-US" dirty="0">
                <a:solidFill>
                  <a:srgbClr val="FF0000"/>
                </a:solidFill>
              </a:rPr>
              <a:t>St</a:t>
            </a:r>
            <a:r>
              <a:rPr lang="en-US" dirty="0" smtClean="0">
                <a:solidFill>
                  <a:srgbClr val="FF0000"/>
                </a:solidFill>
              </a:rPr>
              <a:t>. Wharf </a:t>
            </a:r>
            <a:r>
              <a:rPr lang="en-US" dirty="0"/>
              <a:t>until 1832 for the NC&amp;FT RR.  In 1837 </a:t>
            </a:r>
            <a:r>
              <a:rPr lang="en-US" dirty="0" err="1" smtClean="0"/>
              <a:t>Elihu</a:t>
            </a:r>
            <a:r>
              <a:rPr lang="en-US" dirty="0" smtClean="0"/>
              <a:t> Jefferson </a:t>
            </a:r>
            <a:r>
              <a:rPr lang="en-US" dirty="0"/>
              <a:t>extended it 600 ft. into the </a:t>
            </a:r>
            <a:r>
              <a:rPr lang="en-US" dirty="0" smtClean="0"/>
              <a:t>river.  It was locally </a:t>
            </a:r>
            <a:r>
              <a:rPr lang="en-US" dirty="0"/>
              <a:t>known as "Old Major Wharf" or "Cape May Wharf" for the steamboats that docked </a:t>
            </a:r>
            <a:r>
              <a:rPr lang="en-US" dirty="0" smtClean="0"/>
              <a:t>there.</a:t>
            </a:r>
            <a:endParaRPr lang="en-US" dirty="0"/>
          </a:p>
          <a:p>
            <a:r>
              <a:rPr lang="en-US" dirty="0" smtClean="0"/>
              <a:t>A </a:t>
            </a:r>
            <a:r>
              <a:rPr lang="en-US" dirty="0"/>
              <a:t>wharf was off </a:t>
            </a:r>
            <a:r>
              <a:rPr lang="en-US" dirty="0">
                <a:solidFill>
                  <a:srgbClr val="FF0000"/>
                </a:solidFill>
              </a:rPr>
              <a:t>Packet Alley </a:t>
            </a:r>
            <a:r>
              <a:rPr lang="en-US" dirty="0" smtClean="0"/>
              <a:t>since before 1790 to </a:t>
            </a:r>
            <a:r>
              <a:rPr lang="en-US" dirty="0"/>
              <a:t>service the </a:t>
            </a:r>
            <a:r>
              <a:rPr lang="en-US" dirty="0" smtClean="0"/>
              <a:t>packet boats </a:t>
            </a:r>
            <a:r>
              <a:rPr lang="en-US" dirty="0"/>
              <a:t>from PHL and stage coach companies.  Later the  "Major </a:t>
            </a:r>
            <a:r>
              <a:rPr lang="en-US" dirty="0" err="1"/>
              <a:t>Reybold</a:t>
            </a:r>
            <a:r>
              <a:rPr lang="en-US" dirty="0"/>
              <a:t>" docked there instead of at Delaware </a:t>
            </a:r>
            <a:r>
              <a:rPr lang="en-US" dirty="0" smtClean="0"/>
              <a:t>Street</a:t>
            </a:r>
            <a:endParaRPr lang="en-US" dirty="0"/>
          </a:p>
          <a:p>
            <a:r>
              <a:rPr lang="en-US" dirty="0" smtClean="0"/>
              <a:t>Archibald Alexander and Alexander Harvey had a wharf and business at the end of Alexander Alley	</a:t>
            </a:r>
            <a:endParaRPr lang="en-US" dirty="0"/>
          </a:p>
          <a:p>
            <a:r>
              <a:rPr lang="en-US" dirty="0"/>
              <a:t>The 600 </a:t>
            </a:r>
            <a:r>
              <a:rPr lang="en-US" dirty="0" err="1"/>
              <a:t>ft</a:t>
            </a:r>
            <a:r>
              <a:rPr lang="en-US" dirty="0"/>
              <a:t> long </a:t>
            </a:r>
            <a:r>
              <a:rPr lang="en-US" dirty="0" smtClean="0">
                <a:solidFill>
                  <a:srgbClr val="FF0000"/>
                </a:solidFill>
              </a:rPr>
              <a:t>“Coal </a:t>
            </a:r>
            <a:r>
              <a:rPr lang="en-US" dirty="0">
                <a:solidFill>
                  <a:srgbClr val="FF0000"/>
                </a:solidFill>
              </a:rPr>
              <a:t>Wharf" </a:t>
            </a:r>
            <a:r>
              <a:rPr lang="en-US" dirty="0"/>
              <a:t>or </a:t>
            </a:r>
            <a:r>
              <a:rPr lang="en-US" dirty="0" smtClean="0"/>
              <a:t>"</a:t>
            </a:r>
            <a:r>
              <a:rPr lang="en-US" dirty="0"/>
              <a:t>Long </a:t>
            </a:r>
            <a:r>
              <a:rPr lang="en-US" dirty="0" smtClean="0"/>
              <a:t>Wharf” was </a:t>
            </a:r>
            <a:r>
              <a:rPr lang="en-US" dirty="0"/>
              <a:t>near the flagpole in Battery Park from 1863 (to 1875?)</a:t>
            </a:r>
          </a:p>
          <a:p>
            <a:endParaRPr lang="en-US" dirty="0"/>
          </a:p>
        </p:txBody>
      </p:sp>
    </p:spTree>
    <p:extLst>
      <p:ext uri="{BB962C8B-B14F-4D97-AF65-F5344CB8AC3E}">
        <p14:creationId xmlns:p14="http://schemas.microsoft.com/office/powerpoint/2010/main" val="33882450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885" y="373806"/>
            <a:ext cx="6121364" cy="1143000"/>
          </a:xfrm>
        </p:spPr>
        <p:txBody>
          <a:bodyPr>
            <a:normAutofit/>
          </a:bodyPr>
          <a:lstStyle/>
          <a:p>
            <a:r>
              <a:rPr lang="en-US" sz="4800" dirty="0" smtClean="0"/>
              <a:t>Packet Boats</a:t>
            </a:r>
            <a:endParaRPr lang="en-US" sz="4800" dirty="0"/>
          </a:p>
        </p:txBody>
      </p:sp>
      <p:pic>
        <p:nvPicPr>
          <p:cNvPr id="9" name="Content Placeholder 8"/>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11806" y="3096399"/>
            <a:ext cx="8993131" cy="2959286"/>
          </a:xfrm>
        </p:spPr>
      </p:pic>
      <p:pic>
        <p:nvPicPr>
          <p:cNvPr id="8" name="Picture 7" descr="packetBoat_sm.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188876"/>
            <a:ext cx="4449993" cy="3337495"/>
          </a:xfrm>
          <a:prstGeom prst="rect">
            <a:avLst/>
          </a:prstGeom>
        </p:spPr>
      </p:pic>
      <p:sp>
        <p:nvSpPr>
          <p:cNvPr id="10" name="TextBox 9"/>
          <p:cNvSpPr txBox="1"/>
          <p:nvPr/>
        </p:nvSpPr>
        <p:spPr>
          <a:xfrm>
            <a:off x="272877" y="6094237"/>
            <a:ext cx="6685484" cy="276999"/>
          </a:xfrm>
          <a:prstGeom prst="rect">
            <a:avLst/>
          </a:prstGeom>
          <a:noFill/>
        </p:spPr>
        <p:txBody>
          <a:bodyPr wrap="square" rtlCol="0">
            <a:spAutoFit/>
          </a:bodyPr>
          <a:lstStyle/>
          <a:p>
            <a:r>
              <a:rPr lang="en-US" sz="1200" dirty="0" smtClean="0"/>
              <a:t>Edward Moran 1857, “New Castle on the Delaware”, Butler Inst. Of American Art</a:t>
            </a:r>
            <a:endParaRPr lang="en-US" sz="1200" dirty="0"/>
          </a:p>
        </p:txBody>
      </p:sp>
      <p:sp>
        <p:nvSpPr>
          <p:cNvPr id="11" name="TextBox 10"/>
          <p:cNvSpPr txBox="1"/>
          <p:nvPr/>
        </p:nvSpPr>
        <p:spPr>
          <a:xfrm>
            <a:off x="178420" y="718330"/>
            <a:ext cx="4271573" cy="461665"/>
          </a:xfrm>
          <a:prstGeom prst="rect">
            <a:avLst/>
          </a:prstGeom>
          <a:noFill/>
        </p:spPr>
        <p:txBody>
          <a:bodyPr wrap="square" rtlCol="0">
            <a:spAutoFit/>
          </a:bodyPr>
          <a:lstStyle/>
          <a:p>
            <a:r>
              <a:rPr lang="en-US" sz="1200" dirty="0" smtClean="0"/>
              <a:t>A view of The Town of New Castle from the River Delaware, -- Taken the 4</a:t>
            </a:r>
            <a:r>
              <a:rPr lang="en-US" sz="1200" baseline="30000" dirty="0" smtClean="0"/>
              <a:t>th</a:t>
            </a:r>
            <a:r>
              <a:rPr lang="en-US" sz="1200" dirty="0" smtClean="0"/>
              <a:t> of July 1797 –by Ives Le Blanc</a:t>
            </a:r>
            <a:endParaRPr lang="en-US" sz="1200" dirty="0"/>
          </a:p>
        </p:txBody>
      </p:sp>
      <p:sp>
        <p:nvSpPr>
          <p:cNvPr id="12" name="TextBox 11"/>
          <p:cNvSpPr txBox="1"/>
          <p:nvPr/>
        </p:nvSpPr>
        <p:spPr>
          <a:xfrm>
            <a:off x="4680888" y="1516806"/>
            <a:ext cx="4219097" cy="1477328"/>
          </a:xfrm>
          <a:prstGeom prst="rect">
            <a:avLst/>
          </a:prstGeom>
          <a:noFill/>
        </p:spPr>
        <p:txBody>
          <a:bodyPr wrap="square" rtlCol="0">
            <a:spAutoFit/>
          </a:bodyPr>
          <a:lstStyle/>
          <a:p>
            <a:r>
              <a:rPr lang="en-US" dirty="0" smtClean="0"/>
              <a:t>Small boats for regularly scheduled mail, passenger and freight service on rivers, canals and transatlantic. Varied in size from narrow (canal) to clipper ships for transatlantic travel.</a:t>
            </a:r>
            <a:endParaRPr lang="en-US" dirty="0"/>
          </a:p>
        </p:txBody>
      </p:sp>
    </p:spTree>
    <p:extLst>
      <p:ext uri="{BB962C8B-B14F-4D97-AF65-F5344CB8AC3E}">
        <p14:creationId xmlns:p14="http://schemas.microsoft.com/office/powerpoint/2010/main" val="3762271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8095" y="189582"/>
            <a:ext cx="5576716" cy="646331"/>
          </a:xfrm>
          <a:prstGeom prst="rect">
            <a:avLst/>
          </a:prstGeom>
          <a:noFill/>
        </p:spPr>
        <p:txBody>
          <a:bodyPr wrap="square" rtlCol="0">
            <a:spAutoFit/>
          </a:bodyPr>
          <a:lstStyle/>
          <a:p>
            <a:r>
              <a:rPr lang="en-US" sz="3600" dirty="0" smtClean="0"/>
              <a:t>Steamboats</a:t>
            </a:r>
            <a:endParaRPr lang="en-US" sz="3600" dirty="0"/>
          </a:p>
        </p:txBody>
      </p:sp>
      <p:pic>
        <p:nvPicPr>
          <p:cNvPr id="3" name="Picture 2" descr="16 fitchSteamboat.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37274" y="735388"/>
            <a:ext cx="3840571" cy="2239642"/>
          </a:xfrm>
          <a:prstGeom prst="rect">
            <a:avLst/>
          </a:prstGeom>
        </p:spPr>
      </p:pic>
      <p:sp>
        <p:nvSpPr>
          <p:cNvPr id="4" name="TextBox 3"/>
          <p:cNvSpPr txBox="1"/>
          <p:nvPr/>
        </p:nvSpPr>
        <p:spPr>
          <a:xfrm>
            <a:off x="230896" y="3247102"/>
            <a:ext cx="8354231" cy="2308324"/>
          </a:xfrm>
          <a:prstGeom prst="rect">
            <a:avLst/>
          </a:prstGeom>
          <a:noFill/>
        </p:spPr>
        <p:txBody>
          <a:bodyPr wrap="square" rtlCol="0">
            <a:spAutoFit/>
          </a:bodyPr>
          <a:lstStyle/>
          <a:p>
            <a:pPr marL="800100" lvl="1" indent="-342900">
              <a:buAutoNum type="arabicPlain" startAt="1787"/>
            </a:pPr>
            <a:r>
              <a:rPr lang="en-US" dirty="0" smtClean="0"/>
              <a:t> 	John Fitch made first successful steamboat in PHL, witnessed by 			Constitutional </a:t>
            </a:r>
            <a:r>
              <a:rPr lang="en-US" dirty="0"/>
              <a:t>C</a:t>
            </a:r>
            <a:r>
              <a:rPr lang="en-US" dirty="0" smtClean="0"/>
              <a:t>onvention.  Ran trips PHL – Burlington;  Patented</a:t>
            </a:r>
          </a:p>
          <a:p>
            <a:pPr marL="800100" lvl="1" indent="-342900">
              <a:buAutoNum type="arabicPlain" startAt="1807"/>
            </a:pPr>
            <a:r>
              <a:rPr lang="en-US" dirty="0" smtClean="0"/>
              <a:t> 	Robert Fulton built Clermont, ran NYC to Albany</a:t>
            </a:r>
          </a:p>
          <a:p>
            <a:pPr marL="800100" lvl="1" indent="-342900">
              <a:buAutoNum type="arabicPlain" startAt="1816"/>
            </a:pPr>
            <a:r>
              <a:rPr lang="en-US" dirty="0" smtClean="0"/>
              <a:t> 	E. I. du Pont meets, mentions meeting, taking or sending stuff via 			 steamboat 10 times in his correspondence</a:t>
            </a:r>
          </a:p>
          <a:p>
            <a:pPr lvl="1"/>
            <a:r>
              <a:rPr lang="en-US" dirty="0" smtClean="0"/>
              <a:t>1830 	“Robert Morris” started 40 years of travel PHL-&gt;New Castle</a:t>
            </a:r>
          </a:p>
          <a:p>
            <a:pPr lvl="1"/>
            <a:r>
              <a:rPr lang="en-US" dirty="0" smtClean="0"/>
              <a:t>1844	Ericsson Line steamboats went via canal PHL -&gt; Baltimore</a:t>
            </a:r>
          </a:p>
          <a:p>
            <a:pPr lvl="1"/>
            <a:endParaRPr lang="en-US" dirty="0" smtClean="0"/>
          </a:p>
        </p:txBody>
      </p:sp>
    </p:spTree>
    <p:extLst>
      <p:ext uri="{BB962C8B-B14F-4D97-AF65-F5344CB8AC3E}">
        <p14:creationId xmlns:p14="http://schemas.microsoft.com/office/powerpoint/2010/main" val="2250472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jor_Reybold_0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5097" y="710134"/>
            <a:ext cx="7307667" cy="4488338"/>
          </a:xfrm>
          <a:prstGeom prst="rect">
            <a:avLst/>
          </a:prstGeom>
        </p:spPr>
      </p:pic>
      <p:sp>
        <p:nvSpPr>
          <p:cNvPr id="4" name="TextBox 3"/>
          <p:cNvSpPr txBox="1"/>
          <p:nvPr/>
        </p:nvSpPr>
        <p:spPr>
          <a:xfrm>
            <a:off x="591589" y="5198472"/>
            <a:ext cx="8061392" cy="923330"/>
          </a:xfrm>
          <a:prstGeom prst="rect">
            <a:avLst/>
          </a:prstGeom>
          <a:noFill/>
        </p:spPr>
        <p:txBody>
          <a:bodyPr wrap="square" rtlCol="0">
            <a:spAutoFit/>
          </a:bodyPr>
          <a:lstStyle/>
          <a:p>
            <a:r>
              <a:rPr lang="en-US" dirty="0" smtClean="0"/>
              <a:t>Ran from PHL to Salem and New Castle.  Originally owned by the Delaware City &amp; Salem Steamboat Co. </a:t>
            </a:r>
            <a:r>
              <a:rPr lang="en-US" dirty="0" err="1" smtClean="0"/>
              <a:t>Wm</a:t>
            </a:r>
            <a:r>
              <a:rPr lang="en-US" dirty="0" smtClean="0"/>
              <a:t>, </a:t>
            </a:r>
            <a:r>
              <a:rPr lang="en-US" dirty="0" err="1" smtClean="0"/>
              <a:t>Reybold</a:t>
            </a:r>
            <a:r>
              <a:rPr lang="en-US" dirty="0" smtClean="0"/>
              <a:t> head.  Ran until 1906  Shipped peaches from his farm in Delaware City, people welcome then and the rest of the year </a:t>
            </a:r>
            <a:endParaRPr lang="en-US" dirty="0"/>
          </a:p>
        </p:txBody>
      </p:sp>
      <p:sp>
        <p:nvSpPr>
          <p:cNvPr id="3" name="TextBox 2"/>
          <p:cNvSpPr txBox="1"/>
          <p:nvPr/>
        </p:nvSpPr>
        <p:spPr>
          <a:xfrm>
            <a:off x="2261593" y="236137"/>
            <a:ext cx="5351757" cy="584776"/>
          </a:xfrm>
          <a:prstGeom prst="rect">
            <a:avLst/>
          </a:prstGeom>
          <a:noFill/>
        </p:spPr>
        <p:txBody>
          <a:bodyPr wrap="square" rtlCol="0">
            <a:spAutoFit/>
          </a:bodyPr>
          <a:lstStyle/>
          <a:p>
            <a:r>
              <a:rPr lang="en-US" sz="3200" dirty="0" smtClean="0"/>
              <a:t>“The Major” – Major </a:t>
            </a:r>
            <a:r>
              <a:rPr lang="en-US" sz="3200" dirty="0" err="1" smtClean="0"/>
              <a:t>Reybold</a:t>
            </a:r>
            <a:endParaRPr lang="en-US" sz="3200" dirty="0"/>
          </a:p>
        </p:txBody>
      </p:sp>
    </p:spTree>
    <p:extLst>
      <p:ext uri="{BB962C8B-B14F-4D97-AF65-F5344CB8AC3E}">
        <p14:creationId xmlns:p14="http://schemas.microsoft.com/office/powerpoint/2010/main" val="726807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5270" y="115460"/>
            <a:ext cx="5691335" cy="4629767"/>
          </a:xfrm>
          <a:prstGeom prst="rect">
            <a:avLst/>
          </a:prstGeom>
        </p:spPr>
      </p:pic>
      <p:sp>
        <p:nvSpPr>
          <p:cNvPr id="3" name="TextBox 2"/>
          <p:cNvSpPr txBox="1"/>
          <p:nvPr/>
        </p:nvSpPr>
        <p:spPr>
          <a:xfrm>
            <a:off x="495785" y="4957999"/>
            <a:ext cx="7932553" cy="923330"/>
          </a:xfrm>
          <a:prstGeom prst="rect">
            <a:avLst/>
          </a:prstGeom>
          <a:noFill/>
        </p:spPr>
        <p:txBody>
          <a:bodyPr wrap="square" rtlCol="0">
            <a:spAutoFit/>
          </a:bodyPr>
          <a:lstStyle/>
          <a:p>
            <a:r>
              <a:rPr lang="en-US" dirty="0" smtClean="0"/>
              <a:t>The sister ship Thomas Clyde, sailed 1878-1929  also went from PHL to NC and Bombay Hook where the owner had farms a picnic grounds or to Augustine Beach or Riverview Beach (NJ) for pleasure cruises for clubs and Sunday School groups.  </a:t>
            </a:r>
            <a:endParaRPr lang="en-US" dirty="0"/>
          </a:p>
        </p:txBody>
      </p:sp>
    </p:spTree>
    <p:extLst>
      <p:ext uri="{BB962C8B-B14F-4D97-AF65-F5344CB8AC3E}">
        <p14:creationId xmlns:p14="http://schemas.microsoft.com/office/powerpoint/2010/main" val="2470549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lmonWhildin.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8830" y="1025559"/>
            <a:ext cx="2476788" cy="2975937"/>
          </a:xfrm>
          <a:prstGeom prst="rect">
            <a:avLst/>
          </a:prstGeom>
        </p:spPr>
      </p:pic>
      <p:sp>
        <p:nvSpPr>
          <p:cNvPr id="3" name="TextBox 2"/>
          <p:cNvSpPr txBox="1"/>
          <p:nvPr/>
        </p:nvSpPr>
        <p:spPr>
          <a:xfrm>
            <a:off x="417149" y="4025161"/>
            <a:ext cx="2358470" cy="584776"/>
          </a:xfrm>
          <a:prstGeom prst="rect">
            <a:avLst/>
          </a:prstGeom>
          <a:noFill/>
        </p:spPr>
        <p:txBody>
          <a:bodyPr wrap="square" rtlCol="0">
            <a:spAutoFit/>
          </a:bodyPr>
          <a:lstStyle/>
          <a:p>
            <a:pPr algn="ctr"/>
            <a:r>
              <a:rPr lang="en-US" dirty="0" err="1" smtClean="0"/>
              <a:t>Wilmon</a:t>
            </a:r>
            <a:r>
              <a:rPr lang="en-US" dirty="0" smtClean="0"/>
              <a:t> </a:t>
            </a:r>
            <a:r>
              <a:rPr lang="en-US" dirty="0" err="1" smtClean="0"/>
              <a:t>Whildin</a:t>
            </a:r>
            <a:endParaRPr lang="en-US" dirty="0" smtClean="0"/>
          </a:p>
          <a:p>
            <a:pPr algn="ctr"/>
            <a:r>
              <a:rPr lang="en-US" sz="1400" dirty="0" smtClean="0"/>
              <a:t>artist John </a:t>
            </a:r>
            <a:r>
              <a:rPr lang="en-US" sz="1400" dirty="0" err="1" smtClean="0"/>
              <a:t>Neagle</a:t>
            </a:r>
            <a:r>
              <a:rPr lang="en-US" sz="1400" dirty="0" smtClean="0"/>
              <a:t>, c1823</a:t>
            </a:r>
            <a:endParaRPr lang="en-US" sz="1400" dirty="0"/>
          </a:p>
        </p:txBody>
      </p:sp>
      <p:sp>
        <p:nvSpPr>
          <p:cNvPr id="4" name="TextBox 3"/>
          <p:cNvSpPr txBox="1"/>
          <p:nvPr/>
        </p:nvSpPr>
        <p:spPr>
          <a:xfrm>
            <a:off x="773010" y="4662060"/>
            <a:ext cx="5032454" cy="369332"/>
          </a:xfrm>
          <a:prstGeom prst="rect">
            <a:avLst/>
          </a:prstGeom>
          <a:noFill/>
        </p:spPr>
        <p:txBody>
          <a:bodyPr wrap="square" rtlCol="0">
            <a:spAutoFit/>
          </a:bodyPr>
          <a:lstStyle/>
          <a:p>
            <a:r>
              <a:rPr lang="en-US" dirty="0" smtClean="0"/>
              <a:t>. </a:t>
            </a:r>
            <a:endParaRPr lang="en-US" dirty="0"/>
          </a:p>
        </p:txBody>
      </p:sp>
      <p:sp>
        <p:nvSpPr>
          <p:cNvPr id="5" name="TextBox 4"/>
          <p:cNvSpPr txBox="1"/>
          <p:nvPr/>
        </p:nvSpPr>
        <p:spPr>
          <a:xfrm>
            <a:off x="3143168" y="868997"/>
            <a:ext cx="5480798" cy="4062651"/>
          </a:xfrm>
          <a:prstGeom prst="rect">
            <a:avLst/>
          </a:prstGeom>
          <a:noFill/>
        </p:spPr>
        <p:txBody>
          <a:bodyPr wrap="square" rtlCol="0">
            <a:spAutoFit/>
          </a:bodyPr>
          <a:lstStyle/>
          <a:p>
            <a:r>
              <a:rPr lang="en-US" sz="2400" dirty="0" smtClean="0"/>
              <a:t>Captain </a:t>
            </a:r>
            <a:r>
              <a:rPr lang="en-US" sz="2400" dirty="0" err="1" smtClean="0"/>
              <a:t>Whildin</a:t>
            </a:r>
            <a:r>
              <a:rPr lang="en-US" sz="2400" dirty="0" smtClean="0"/>
              <a:t> </a:t>
            </a:r>
            <a:r>
              <a:rPr lang="en-US" dirty="0" smtClean="0"/>
              <a:t>was one of the most successful steamboat captains on the Delaware. </a:t>
            </a:r>
          </a:p>
          <a:p>
            <a:endParaRPr lang="en-US" dirty="0" smtClean="0"/>
          </a:p>
          <a:p>
            <a:r>
              <a:rPr lang="en-US" dirty="0" smtClean="0"/>
              <a:t>His ship </a:t>
            </a:r>
            <a:r>
              <a:rPr lang="en-US" i="1" dirty="0"/>
              <a:t>Delaware </a:t>
            </a:r>
            <a:r>
              <a:rPr lang="en-US" dirty="0"/>
              <a:t>went between PHL and Cape May, between 1821 and 1827, stopping at New Castle .  The all day trip cost $</a:t>
            </a:r>
            <a:r>
              <a:rPr lang="en-US" dirty="0" smtClean="0"/>
              <a:t>5.</a:t>
            </a:r>
          </a:p>
          <a:p>
            <a:endParaRPr lang="en-US" dirty="0"/>
          </a:p>
          <a:p>
            <a:r>
              <a:rPr lang="en-US" dirty="0" smtClean="0"/>
              <a:t> He opened Cape May Point in 1829 and opened a hotel there, with connection by the steamboat “Emerald”</a:t>
            </a:r>
          </a:p>
          <a:p>
            <a:endParaRPr lang="en-US" dirty="0"/>
          </a:p>
          <a:p>
            <a:r>
              <a:rPr lang="en-US" dirty="0" smtClean="0"/>
              <a:t>His ship W. </a:t>
            </a:r>
            <a:r>
              <a:rPr lang="en-US" dirty="0" err="1" smtClean="0"/>
              <a:t>Whildin</a:t>
            </a:r>
            <a:r>
              <a:rPr lang="en-US" dirty="0" smtClean="0"/>
              <a:t> was the first iron steamboat on the river in 1841.  It ran between Baltimore and PHL on the canal.</a:t>
            </a:r>
            <a:endParaRPr lang="en-US" dirty="0"/>
          </a:p>
          <a:p>
            <a:endParaRPr lang="en-US" dirty="0"/>
          </a:p>
        </p:txBody>
      </p:sp>
    </p:spTree>
    <p:extLst>
      <p:ext uri="{BB962C8B-B14F-4D97-AF65-F5344CB8AC3E}">
        <p14:creationId xmlns:p14="http://schemas.microsoft.com/office/powerpoint/2010/main" val="206110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rry6.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13845"/>
            <a:ext cx="9144000" cy="5314950"/>
          </a:xfrm>
          <a:prstGeom prst="rect">
            <a:avLst/>
          </a:prstGeom>
        </p:spPr>
      </p:pic>
      <p:sp>
        <p:nvSpPr>
          <p:cNvPr id="3" name="TextBox 2"/>
          <p:cNvSpPr txBox="1"/>
          <p:nvPr/>
        </p:nvSpPr>
        <p:spPr>
          <a:xfrm>
            <a:off x="1060022" y="6297762"/>
            <a:ext cx="5510014" cy="369332"/>
          </a:xfrm>
          <a:prstGeom prst="rect">
            <a:avLst/>
          </a:prstGeom>
          <a:noFill/>
        </p:spPr>
        <p:txBody>
          <a:bodyPr wrap="square" rtlCol="0">
            <a:spAutoFit/>
          </a:bodyPr>
          <a:lstStyle/>
          <a:p>
            <a:r>
              <a:rPr lang="en-US" dirty="0" smtClean="0"/>
              <a:t>The Queen Anne, c. 1930</a:t>
            </a:r>
            <a:endParaRPr lang="en-US" dirty="0"/>
          </a:p>
        </p:txBody>
      </p:sp>
    </p:spTree>
    <p:extLst>
      <p:ext uri="{BB962C8B-B14F-4D97-AF65-F5344CB8AC3E}">
        <p14:creationId xmlns:p14="http://schemas.microsoft.com/office/powerpoint/2010/main" val="3709250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01 at 5.54.40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76526" y="76721"/>
            <a:ext cx="5994156" cy="6858000"/>
          </a:xfrm>
          <a:prstGeom prst="rect">
            <a:avLst/>
          </a:prstGeom>
        </p:spPr>
      </p:pic>
      <p:sp>
        <p:nvSpPr>
          <p:cNvPr id="8" name="Oval Callout 7"/>
          <p:cNvSpPr/>
          <p:nvPr/>
        </p:nvSpPr>
        <p:spPr>
          <a:xfrm>
            <a:off x="3908425" y="1495424"/>
            <a:ext cx="403225" cy="282575"/>
          </a:xfrm>
          <a:prstGeom prst="wedgeEllipseCallout">
            <a:avLst>
              <a:gd name="adj1" fmla="val 52791"/>
              <a:gd name="adj2" fmla="val 62500"/>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a:p>
        </p:txBody>
      </p:sp>
      <p:sp>
        <p:nvSpPr>
          <p:cNvPr id="9" name="TextBox 8"/>
          <p:cNvSpPr txBox="1"/>
          <p:nvPr/>
        </p:nvSpPr>
        <p:spPr>
          <a:xfrm>
            <a:off x="3879850" y="1495424"/>
            <a:ext cx="1168400" cy="276999"/>
          </a:xfrm>
          <a:prstGeom prst="rect">
            <a:avLst/>
          </a:prstGeom>
          <a:noFill/>
        </p:spPr>
        <p:txBody>
          <a:bodyPr wrap="square" rtlCol="0">
            <a:spAutoFit/>
          </a:bodyPr>
          <a:lstStyle/>
          <a:p>
            <a:r>
              <a:rPr lang="en-US" sz="600" dirty="0" smtClean="0"/>
              <a:t>Chestnut</a:t>
            </a:r>
          </a:p>
          <a:p>
            <a:r>
              <a:rPr lang="en-US" sz="600" dirty="0" smtClean="0"/>
              <a:t>Hill</a:t>
            </a:r>
            <a:endParaRPr lang="en-US" sz="600" dirty="0"/>
          </a:p>
        </p:txBody>
      </p:sp>
      <p:sp>
        <p:nvSpPr>
          <p:cNvPr id="12" name="Oval Callout 11"/>
          <p:cNvSpPr/>
          <p:nvPr/>
        </p:nvSpPr>
        <p:spPr>
          <a:xfrm>
            <a:off x="6965949" y="1304924"/>
            <a:ext cx="336551" cy="282575"/>
          </a:xfrm>
          <a:prstGeom prst="wedgeEllipseCallout">
            <a:avLst>
              <a:gd name="adj1" fmla="val -44847"/>
              <a:gd name="adj2" fmla="val 88343"/>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a:p>
        </p:txBody>
      </p:sp>
      <p:sp>
        <p:nvSpPr>
          <p:cNvPr id="13" name="TextBox 12"/>
          <p:cNvSpPr txBox="1"/>
          <p:nvPr/>
        </p:nvSpPr>
        <p:spPr>
          <a:xfrm>
            <a:off x="6940550" y="1310500"/>
            <a:ext cx="390525" cy="276999"/>
          </a:xfrm>
          <a:prstGeom prst="rect">
            <a:avLst/>
          </a:prstGeom>
          <a:noFill/>
        </p:spPr>
        <p:txBody>
          <a:bodyPr wrap="square" rtlCol="0">
            <a:spAutoFit/>
          </a:bodyPr>
          <a:lstStyle/>
          <a:p>
            <a:r>
              <a:rPr lang="en-US" sz="600" dirty="0" smtClean="0"/>
              <a:t>New</a:t>
            </a:r>
            <a:br>
              <a:rPr lang="en-US" sz="600" dirty="0" smtClean="0"/>
            </a:br>
            <a:r>
              <a:rPr lang="en-US" sz="600" dirty="0" smtClean="0"/>
              <a:t> Castle</a:t>
            </a:r>
            <a:endParaRPr lang="en-US" sz="600" dirty="0"/>
          </a:p>
        </p:txBody>
      </p:sp>
      <p:sp>
        <p:nvSpPr>
          <p:cNvPr id="15" name="Oval Callout 14"/>
          <p:cNvSpPr/>
          <p:nvPr/>
        </p:nvSpPr>
        <p:spPr>
          <a:xfrm>
            <a:off x="2676526" y="2914650"/>
            <a:ext cx="476250" cy="209549"/>
          </a:xfrm>
          <a:prstGeom prst="wedgeEllipseCallout">
            <a:avLst>
              <a:gd name="adj1" fmla="val 81137"/>
              <a:gd name="adj2" fmla="val 7935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a:p>
        </p:txBody>
      </p:sp>
      <p:sp>
        <p:nvSpPr>
          <p:cNvPr id="16" name="TextBox 15"/>
          <p:cNvSpPr txBox="1"/>
          <p:nvPr/>
        </p:nvSpPr>
        <p:spPr>
          <a:xfrm>
            <a:off x="2638425" y="2914650"/>
            <a:ext cx="1136650" cy="184666"/>
          </a:xfrm>
          <a:prstGeom prst="rect">
            <a:avLst/>
          </a:prstGeom>
          <a:noFill/>
        </p:spPr>
        <p:txBody>
          <a:bodyPr wrap="square" rtlCol="0">
            <a:spAutoFit/>
          </a:bodyPr>
          <a:lstStyle/>
          <a:p>
            <a:r>
              <a:rPr lang="en-US" sz="600" dirty="0" smtClean="0"/>
              <a:t>Frenchtown</a:t>
            </a:r>
            <a:endParaRPr lang="en-US" sz="600" dirty="0"/>
          </a:p>
        </p:txBody>
      </p:sp>
      <p:sp>
        <p:nvSpPr>
          <p:cNvPr id="3" name="TextBox 2"/>
          <p:cNvSpPr txBox="1"/>
          <p:nvPr/>
        </p:nvSpPr>
        <p:spPr>
          <a:xfrm>
            <a:off x="419811" y="734739"/>
            <a:ext cx="2078062" cy="1107996"/>
          </a:xfrm>
          <a:prstGeom prst="rect">
            <a:avLst/>
          </a:prstGeom>
          <a:noFill/>
        </p:spPr>
        <p:txBody>
          <a:bodyPr wrap="square" rtlCol="0">
            <a:spAutoFit/>
          </a:bodyPr>
          <a:lstStyle/>
          <a:p>
            <a:r>
              <a:rPr lang="en-US" sz="2400" dirty="0" smtClean="0"/>
              <a:t>C &amp; D Canal (1803-5)</a:t>
            </a:r>
          </a:p>
          <a:p>
            <a:endParaRPr lang="en-US" dirty="0"/>
          </a:p>
        </p:txBody>
      </p:sp>
      <p:sp>
        <p:nvSpPr>
          <p:cNvPr id="5" name="TextBox 4"/>
          <p:cNvSpPr txBox="1"/>
          <p:nvPr/>
        </p:nvSpPr>
        <p:spPr>
          <a:xfrm>
            <a:off x="419811" y="1587499"/>
            <a:ext cx="2078062" cy="4801315"/>
          </a:xfrm>
          <a:prstGeom prst="rect">
            <a:avLst/>
          </a:prstGeom>
          <a:noFill/>
        </p:spPr>
        <p:txBody>
          <a:bodyPr wrap="square" rtlCol="0">
            <a:spAutoFit/>
          </a:bodyPr>
          <a:lstStyle/>
          <a:p>
            <a:r>
              <a:rPr lang="en-US" dirty="0" smtClean="0"/>
              <a:t>Canal Company mainly from PHL, also MD and Delaware. Route with 14 locks but minimal digging proposed by Latrobe.  Started 1803, ran out of money 1805.</a:t>
            </a:r>
          </a:p>
          <a:p>
            <a:endParaRPr lang="en-US" dirty="0"/>
          </a:p>
          <a:p>
            <a:r>
              <a:rPr lang="en-US" dirty="0" smtClean="0"/>
              <a:t>No federal support.</a:t>
            </a:r>
          </a:p>
          <a:p>
            <a:endParaRPr lang="en-US" dirty="0"/>
          </a:p>
          <a:p>
            <a:r>
              <a:rPr lang="en-US" dirty="0" smtClean="0"/>
              <a:t>Possible termini included Frenchtown and Battery Park </a:t>
            </a:r>
            <a:r>
              <a:rPr lang="en-US" dirty="0" smtClean="0">
                <a:sym typeface="Wingdings"/>
              </a:rPr>
              <a:t></a:t>
            </a:r>
            <a:endParaRPr lang="en-US" dirty="0"/>
          </a:p>
        </p:txBody>
      </p:sp>
    </p:spTree>
    <p:extLst>
      <p:ext uri="{BB962C8B-B14F-4D97-AF65-F5344CB8AC3E}">
        <p14:creationId xmlns:p14="http://schemas.microsoft.com/office/powerpoint/2010/main" val="1320484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29_10kpx.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243972"/>
            <a:ext cx="9144000" cy="1859890"/>
          </a:xfrm>
          <a:prstGeom prst="rect">
            <a:avLst/>
          </a:prstGeom>
        </p:spPr>
      </p:pic>
      <p:sp>
        <p:nvSpPr>
          <p:cNvPr id="3" name="TextBox 2"/>
          <p:cNvSpPr txBox="1"/>
          <p:nvPr/>
        </p:nvSpPr>
        <p:spPr>
          <a:xfrm>
            <a:off x="468528" y="152614"/>
            <a:ext cx="8326504" cy="954107"/>
          </a:xfrm>
          <a:prstGeom prst="rect">
            <a:avLst/>
          </a:prstGeom>
          <a:noFill/>
        </p:spPr>
        <p:txBody>
          <a:bodyPr wrap="square" rtlCol="0">
            <a:spAutoFit/>
          </a:bodyPr>
          <a:lstStyle/>
          <a:p>
            <a:r>
              <a:rPr lang="en-US" sz="2800" dirty="0" smtClean="0"/>
              <a:t>C &amp; D  Canal – a slow but efficient competitor for the New Castle &amp; Frenchtown Turnpike &amp; RR Traffic</a:t>
            </a:r>
            <a:endParaRPr lang="en-US" sz="2800" dirty="0"/>
          </a:p>
        </p:txBody>
      </p:sp>
      <p:sp>
        <p:nvSpPr>
          <p:cNvPr id="4" name="TextBox 3"/>
          <p:cNvSpPr txBox="1"/>
          <p:nvPr/>
        </p:nvSpPr>
        <p:spPr>
          <a:xfrm>
            <a:off x="618625" y="1145557"/>
            <a:ext cx="7089567" cy="2585323"/>
          </a:xfrm>
          <a:prstGeom prst="rect">
            <a:avLst/>
          </a:prstGeom>
          <a:noFill/>
        </p:spPr>
        <p:txBody>
          <a:bodyPr wrap="square" rtlCol="0">
            <a:spAutoFit/>
          </a:bodyPr>
          <a:lstStyle/>
          <a:p>
            <a:r>
              <a:rPr lang="en-US" dirty="0" smtClean="0"/>
              <a:t>Canal begun in 1824, finished 1829.</a:t>
            </a:r>
          </a:p>
          <a:p>
            <a:r>
              <a:rPr lang="en-US" dirty="0" smtClean="0"/>
              <a:t>Back Creek MD to Delaware City DE</a:t>
            </a:r>
          </a:p>
          <a:p>
            <a:r>
              <a:rPr lang="en-US" dirty="0" smtClean="0"/>
              <a:t>Investors: PA $100k, MD $50k, DE $25k, US $450k</a:t>
            </a:r>
          </a:p>
          <a:p>
            <a:r>
              <a:rPr lang="en-US" dirty="0" smtClean="0"/>
              <a:t>Barges pulled by mules and horses (slow but efficient)</a:t>
            </a:r>
          </a:p>
          <a:p>
            <a:r>
              <a:rPr lang="en-US" dirty="0"/>
              <a:t>Width: 36 </a:t>
            </a:r>
            <a:r>
              <a:rPr lang="en-US" dirty="0" err="1"/>
              <a:t>ft</a:t>
            </a:r>
            <a:r>
              <a:rPr lang="en-US" dirty="0"/>
              <a:t> originally (450 </a:t>
            </a:r>
            <a:r>
              <a:rPr lang="en-US" dirty="0" err="1"/>
              <a:t>ft</a:t>
            </a:r>
            <a:r>
              <a:rPr lang="en-US" dirty="0"/>
              <a:t> currently</a:t>
            </a:r>
            <a:r>
              <a:rPr lang="en-US" dirty="0" smtClean="0"/>
              <a:t>)</a:t>
            </a:r>
          </a:p>
          <a:p>
            <a:r>
              <a:rPr lang="en-US" dirty="0" smtClean="0"/>
              <a:t>Water supplied from </a:t>
            </a:r>
            <a:r>
              <a:rPr lang="en-US" dirty="0" err="1" smtClean="0"/>
              <a:t>Lums</a:t>
            </a:r>
            <a:r>
              <a:rPr lang="en-US" dirty="0" smtClean="0"/>
              <a:t> Pond</a:t>
            </a:r>
          </a:p>
          <a:p>
            <a:endParaRPr lang="en-US" dirty="0"/>
          </a:p>
          <a:p>
            <a:r>
              <a:rPr lang="en-US" dirty="0"/>
              <a:t>Required a “Deep Cut” at Summit Bridge (90 </a:t>
            </a:r>
            <a:r>
              <a:rPr lang="en-US" dirty="0" err="1"/>
              <a:t>ft</a:t>
            </a:r>
            <a:r>
              <a:rPr lang="en-US" dirty="0"/>
              <a:t> above bottom)</a:t>
            </a:r>
            <a:r>
              <a:rPr lang="en-US" dirty="0" smtClean="0"/>
              <a:t>.</a:t>
            </a:r>
          </a:p>
          <a:p>
            <a:r>
              <a:rPr lang="en-US" dirty="0" smtClean="0"/>
              <a:t>Four locks </a:t>
            </a:r>
            <a:r>
              <a:rPr lang="en-US" dirty="0" err="1" smtClean="0"/>
              <a:t>vs</a:t>
            </a:r>
            <a:r>
              <a:rPr lang="en-US" dirty="0" smtClean="0"/>
              <a:t> 14 in Latrobe’s 1803 plan (slow compared to the NC &amp; FT RR)</a:t>
            </a:r>
          </a:p>
        </p:txBody>
      </p:sp>
      <p:cxnSp>
        <p:nvCxnSpPr>
          <p:cNvPr id="6" name="Straight Arrow Connector 5"/>
          <p:cNvCxnSpPr/>
          <p:nvPr/>
        </p:nvCxnSpPr>
        <p:spPr>
          <a:xfrm>
            <a:off x="6415079" y="4001878"/>
            <a:ext cx="0" cy="3827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4163409" y="4001878"/>
            <a:ext cx="0" cy="3068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071386" y="4001878"/>
            <a:ext cx="0" cy="4631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071386" y="3873087"/>
            <a:ext cx="1154479" cy="369332"/>
          </a:xfrm>
          <a:prstGeom prst="rect">
            <a:avLst/>
          </a:prstGeom>
          <a:noFill/>
        </p:spPr>
        <p:txBody>
          <a:bodyPr wrap="square" rtlCol="0">
            <a:spAutoFit/>
          </a:bodyPr>
          <a:lstStyle/>
          <a:p>
            <a:r>
              <a:rPr lang="en-US" dirty="0" smtClean="0"/>
              <a:t>Locks</a:t>
            </a:r>
            <a:endParaRPr lang="en-US" dirty="0"/>
          </a:p>
        </p:txBody>
      </p:sp>
      <p:sp>
        <p:nvSpPr>
          <p:cNvPr id="10" name="TextBox 9"/>
          <p:cNvSpPr txBox="1"/>
          <p:nvPr/>
        </p:nvSpPr>
        <p:spPr>
          <a:xfrm>
            <a:off x="6415079" y="3874640"/>
            <a:ext cx="1154479" cy="369332"/>
          </a:xfrm>
          <a:prstGeom prst="rect">
            <a:avLst/>
          </a:prstGeom>
          <a:noFill/>
        </p:spPr>
        <p:txBody>
          <a:bodyPr wrap="square" rtlCol="0">
            <a:spAutoFit/>
          </a:bodyPr>
          <a:lstStyle/>
          <a:p>
            <a:r>
              <a:rPr lang="en-US" dirty="0" smtClean="0"/>
              <a:t>Locks</a:t>
            </a:r>
            <a:endParaRPr lang="en-US" dirty="0"/>
          </a:p>
        </p:txBody>
      </p:sp>
      <p:sp>
        <p:nvSpPr>
          <p:cNvPr id="11" name="TextBox 10"/>
          <p:cNvSpPr txBox="1"/>
          <p:nvPr/>
        </p:nvSpPr>
        <p:spPr>
          <a:xfrm>
            <a:off x="4261078" y="3873087"/>
            <a:ext cx="1056700" cy="369332"/>
          </a:xfrm>
          <a:prstGeom prst="rect">
            <a:avLst/>
          </a:prstGeom>
          <a:noFill/>
        </p:spPr>
        <p:txBody>
          <a:bodyPr wrap="none" rtlCol="0">
            <a:spAutoFit/>
          </a:bodyPr>
          <a:lstStyle/>
          <a:p>
            <a:r>
              <a:rPr lang="en-US" dirty="0" smtClean="0"/>
              <a:t>Deep Cut</a:t>
            </a:r>
            <a:endParaRPr lang="en-US" dirty="0"/>
          </a:p>
        </p:txBody>
      </p:sp>
    </p:spTree>
    <p:extLst>
      <p:ext uri="{BB962C8B-B14F-4D97-AF65-F5344CB8AC3E}">
        <p14:creationId xmlns:p14="http://schemas.microsoft.com/office/powerpoint/2010/main" val="32963713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030" y="254623"/>
            <a:ext cx="7052820" cy="1143000"/>
          </a:xfrm>
        </p:spPr>
        <p:txBody>
          <a:bodyPr/>
          <a:lstStyle/>
          <a:p>
            <a:r>
              <a:rPr lang="en-US" dirty="0" smtClean="0"/>
              <a:t>New Castle &amp; Frenchtown RR </a:t>
            </a:r>
            <a:endParaRPr lang="en-US" dirty="0"/>
          </a:p>
        </p:txBody>
      </p:sp>
      <p:pic>
        <p:nvPicPr>
          <p:cNvPr id="5" name="Content Placeholder 4" descr="ncft4.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457200" y="1621192"/>
            <a:ext cx="8229600" cy="4525963"/>
          </a:xfrm>
        </p:spPr>
      </p:pic>
    </p:spTree>
    <p:extLst>
      <p:ext uri="{BB962C8B-B14F-4D97-AF65-F5344CB8AC3E}">
        <p14:creationId xmlns:p14="http://schemas.microsoft.com/office/powerpoint/2010/main" val="344921194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733" y="106056"/>
            <a:ext cx="8229600" cy="1143000"/>
          </a:xfrm>
        </p:spPr>
        <p:txBody>
          <a:bodyPr>
            <a:normAutofit/>
          </a:bodyPr>
          <a:lstStyle/>
          <a:p>
            <a:r>
              <a:rPr lang="en-US" sz="3200" dirty="0" smtClean="0"/>
              <a:t>The NC&amp; FT RR was NOT the first RR by 5 years!</a:t>
            </a:r>
            <a:endParaRPr lang="en-US" sz="3200" dirty="0"/>
          </a:p>
        </p:txBody>
      </p:sp>
      <p:graphicFrame>
        <p:nvGraphicFramePr>
          <p:cNvPr id="5" name="Table 4"/>
          <p:cNvGraphicFramePr>
            <a:graphicFrameLocks noGrp="1"/>
          </p:cNvGraphicFramePr>
          <p:nvPr>
            <p:extLst>
              <p:ext uri="{D42A27DB-BD31-4B8C-83A1-F6EECF244321}">
                <p14:modId xmlns:p14="http://schemas.microsoft.com/office/powerpoint/2010/main" val="466831597"/>
              </p:ext>
            </p:extLst>
          </p:nvPr>
        </p:nvGraphicFramePr>
        <p:xfrm>
          <a:off x="1351521" y="950744"/>
          <a:ext cx="5168385" cy="4288077"/>
        </p:xfrm>
        <a:graphic>
          <a:graphicData uri="http://schemas.openxmlformats.org/drawingml/2006/table">
            <a:tbl>
              <a:tblPr/>
              <a:tblGrid>
                <a:gridCol w="3090166"/>
                <a:gridCol w="719906"/>
                <a:gridCol w="787822"/>
                <a:gridCol w="570491"/>
              </a:tblGrid>
              <a:tr h="465377">
                <a:tc>
                  <a:txBody>
                    <a:bodyPr/>
                    <a:lstStyle/>
                    <a:p>
                      <a:pPr algn="l" fontAlgn="b"/>
                      <a:r>
                        <a:rPr lang="en-US" sz="1600" b="0" i="0" u="none" strike="noStrike" dirty="0">
                          <a:solidFill>
                            <a:srgbClr val="000000"/>
                          </a:solidFill>
                          <a:effectLst/>
                          <a:latin typeface="Calibri"/>
                        </a:rPr>
                        <a:t>Railroad</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State</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Year</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Miles</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Quincy quarries to Neponset River</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MA</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1827</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4</a:t>
                      </a:r>
                    </a:p>
                  </a:txBody>
                  <a:tcPr marL="12700" marR="12700" marT="12700" marB="0" anchor="b">
                    <a:lnL>
                      <a:noFill/>
                    </a:lnL>
                    <a:lnR>
                      <a:noFill/>
                    </a:lnR>
                    <a:lnT>
                      <a:noFill/>
                    </a:lnT>
                    <a:lnB>
                      <a:noFill/>
                    </a:lnB>
                  </a:tcPr>
                </a:tc>
              </a:tr>
              <a:tr h="245706">
                <a:tc>
                  <a:txBody>
                    <a:bodyPr/>
                    <a:lstStyle/>
                    <a:p>
                      <a:pPr algn="l" fontAlgn="b"/>
                      <a:r>
                        <a:rPr lang="en-US" sz="1600" b="0" i="0" u="none" strike="noStrike" dirty="0" err="1">
                          <a:solidFill>
                            <a:srgbClr val="000000"/>
                          </a:solidFill>
                          <a:effectLst/>
                          <a:latin typeface="Calibri"/>
                        </a:rPr>
                        <a:t>Mauch</a:t>
                      </a:r>
                      <a:r>
                        <a:rPr lang="en-US" sz="1600" b="0" i="0" u="none" strike="noStrike" dirty="0">
                          <a:solidFill>
                            <a:srgbClr val="000000"/>
                          </a:solidFill>
                          <a:effectLst/>
                          <a:latin typeface="Calibri"/>
                        </a:rPr>
                        <a:t> Chunk to coal mines</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PA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1828</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5</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Mount Carbon</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PA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1830</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7.5</a:t>
                      </a:r>
                    </a:p>
                  </a:txBody>
                  <a:tcPr marL="12700" marR="12700" marT="12700" marB="0" anchor="b">
                    <a:lnL>
                      <a:noFill/>
                    </a:lnL>
                    <a:lnR>
                      <a:noFill/>
                    </a:lnR>
                    <a:lnT>
                      <a:noFill/>
                    </a:lnT>
                    <a:lnB>
                      <a:noFill/>
                    </a:lnB>
                  </a:tcPr>
                </a:tc>
              </a:tr>
              <a:tr h="479249">
                <a:tc>
                  <a:txBody>
                    <a:bodyPr/>
                    <a:lstStyle/>
                    <a:p>
                      <a:pPr algn="l" fontAlgn="b"/>
                      <a:r>
                        <a:rPr lang="en-US" sz="1600" b="0" i="0" u="none" strike="noStrike" dirty="0">
                          <a:solidFill>
                            <a:srgbClr val="000000"/>
                          </a:solidFill>
                          <a:effectLst/>
                          <a:latin typeface="Calibri"/>
                        </a:rPr>
                        <a:t>Schuylkill Valley (Port Carbon to Tuscarora)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PA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1830</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30</a:t>
                      </a:r>
                    </a:p>
                  </a:txBody>
                  <a:tcPr marL="12700" marR="12700" marT="12700" marB="0" anchor="b">
                    <a:lnL>
                      <a:noFill/>
                    </a:lnL>
                    <a:lnR>
                      <a:noFill/>
                    </a:lnR>
                    <a:lnT>
                      <a:noFill/>
                    </a:lnT>
                    <a:lnB>
                      <a:noFill/>
                    </a:lnB>
                  </a:tcPr>
                </a:tc>
              </a:tr>
              <a:tr h="479249">
                <a:tc>
                  <a:txBody>
                    <a:bodyPr/>
                    <a:lstStyle/>
                    <a:p>
                      <a:pPr algn="l" fontAlgn="b"/>
                      <a:r>
                        <a:rPr lang="en-US" sz="1600" b="0" i="0" u="none" strike="noStrike">
                          <a:solidFill>
                            <a:srgbClr val="000000"/>
                          </a:solidFill>
                          <a:effectLst/>
                          <a:latin typeface="Calibri"/>
                        </a:rPr>
                        <a:t>Little Schuylkill (Port Clinton to Tamaqua)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PA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1831</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23</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Pontchartrain</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LA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1831</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5</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FF0000"/>
                          </a:solidFill>
                          <a:effectLst/>
                          <a:latin typeface="Calibri"/>
                        </a:rPr>
                        <a:t>New Castle &amp; Frenchtown</a:t>
                      </a:r>
                    </a:p>
                  </a:txBody>
                  <a:tcPr marL="12700" marR="12700" marT="12700" marB="0" anchor="b">
                    <a:lnL>
                      <a:noFill/>
                    </a:lnL>
                    <a:lnR>
                      <a:noFill/>
                    </a:lnR>
                    <a:lnT>
                      <a:noFill/>
                    </a:lnT>
                    <a:lnB>
                      <a:noFill/>
                    </a:lnB>
                  </a:tcPr>
                </a:tc>
                <a:tc>
                  <a:txBody>
                    <a:bodyPr/>
                    <a:lstStyle/>
                    <a:p>
                      <a:pPr algn="ctr" fontAlgn="b"/>
                      <a:r>
                        <a:rPr lang="en-US" sz="1600" b="0" i="0" u="none" strike="noStrike">
                          <a:solidFill>
                            <a:srgbClr val="FF0000"/>
                          </a:solidFill>
                          <a:effectLst/>
                          <a:latin typeface="Calibri"/>
                        </a:rPr>
                        <a:t>DE</a:t>
                      </a:r>
                    </a:p>
                  </a:txBody>
                  <a:tcPr marL="12700" marR="12700" marT="12700" marB="0" anchor="b">
                    <a:lnL>
                      <a:noFill/>
                    </a:lnL>
                    <a:lnR>
                      <a:noFill/>
                    </a:lnR>
                    <a:lnT>
                      <a:noFill/>
                    </a:lnT>
                    <a:lnB>
                      <a:noFill/>
                    </a:lnB>
                  </a:tcPr>
                </a:tc>
                <a:tc>
                  <a:txBody>
                    <a:bodyPr/>
                    <a:lstStyle/>
                    <a:p>
                      <a:pPr algn="ctr" fontAlgn="b"/>
                      <a:r>
                        <a:rPr lang="en-US" sz="1600" b="0" i="0" u="none" strike="noStrike">
                          <a:solidFill>
                            <a:srgbClr val="FF0000"/>
                          </a:solidFill>
                          <a:effectLst/>
                          <a:latin typeface="Calibri"/>
                        </a:rPr>
                        <a:t>1832</a:t>
                      </a:r>
                    </a:p>
                  </a:txBody>
                  <a:tcPr marL="12700" marR="12700" marT="12700" marB="0" anchor="b">
                    <a:lnL>
                      <a:noFill/>
                    </a:lnL>
                    <a:lnR>
                      <a:noFill/>
                    </a:lnR>
                    <a:lnT>
                      <a:noFill/>
                    </a:lnT>
                    <a:lnB>
                      <a:noFill/>
                    </a:lnB>
                  </a:tcPr>
                </a:tc>
                <a:tc>
                  <a:txBody>
                    <a:bodyPr/>
                    <a:lstStyle/>
                    <a:p>
                      <a:pPr algn="ctr" fontAlgn="b"/>
                      <a:r>
                        <a:rPr lang="en-US" sz="1600" b="0" i="0" u="none" strike="noStrike">
                          <a:solidFill>
                            <a:srgbClr val="FF0000"/>
                          </a:solidFill>
                          <a:effectLst/>
                          <a:latin typeface="Calibri"/>
                        </a:rPr>
                        <a:t>16</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Camden and Amboy</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NJ</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1832</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61</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Mohawk &amp; Hudson</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NY</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1832</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16</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Saratoga &amp; Schenectady</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NY</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1832</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22</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Westchester to Columbia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PA</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1832</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9</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Rochester to Carthage</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NY</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1833</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2</a:t>
                      </a:r>
                    </a:p>
                  </a:txBody>
                  <a:tcPr marL="12700" marR="12700" marT="12700" marB="0" anchor="b">
                    <a:lnL>
                      <a:noFill/>
                    </a:lnL>
                    <a:lnR>
                      <a:noFill/>
                    </a:lnR>
                    <a:lnT>
                      <a:noFill/>
                    </a:lnT>
                    <a:lnB>
                      <a:noFill/>
                    </a:lnB>
                  </a:tcPr>
                </a:tc>
              </a:tr>
              <a:tr h="245706">
                <a:tc>
                  <a:txBody>
                    <a:bodyPr/>
                    <a:lstStyle/>
                    <a:p>
                      <a:pPr algn="l" fontAlgn="b"/>
                      <a:r>
                        <a:rPr lang="en-US" sz="1600" b="0" i="0" u="none" strike="noStrike">
                          <a:solidFill>
                            <a:srgbClr val="000000"/>
                          </a:solidFill>
                          <a:effectLst/>
                          <a:latin typeface="Calibri"/>
                        </a:rPr>
                        <a:t>Philadelphia &amp; Trenton</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PA</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1833</a:t>
                      </a:r>
                    </a:p>
                  </a:txBody>
                  <a:tcPr marL="12700" marR="12700" marT="12700"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9</a:t>
                      </a:r>
                    </a:p>
                  </a:txBody>
                  <a:tcPr marL="12700" marR="12700" marT="12700" marB="0" anchor="b">
                    <a:lnL>
                      <a:noFill/>
                    </a:lnL>
                    <a:lnR>
                      <a:noFill/>
                    </a:lnR>
                    <a:lnT>
                      <a:noFill/>
                    </a:lnT>
                    <a:lnB>
                      <a:noFill/>
                    </a:lnB>
                  </a:tcPr>
                </a:tc>
              </a:tr>
            </a:tbl>
          </a:graphicData>
        </a:graphic>
      </p:graphicFrame>
      <p:sp>
        <p:nvSpPr>
          <p:cNvPr id="6" name="TextBox 5"/>
          <p:cNvSpPr txBox="1"/>
          <p:nvPr/>
        </p:nvSpPr>
        <p:spPr>
          <a:xfrm>
            <a:off x="306986" y="5349895"/>
            <a:ext cx="8613990" cy="1508105"/>
          </a:xfrm>
          <a:prstGeom prst="rect">
            <a:avLst/>
          </a:prstGeom>
          <a:noFill/>
        </p:spPr>
        <p:txBody>
          <a:bodyPr wrap="square" rtlCol="0">
            <a:spAutoFit/>
          </a:bodyPr>
          <a:lstStyle/>
          <a:p>
            <a:r>
              <a:rPr lang="en-US" sz="1600" dirty="0" smtClean="0"/>
              <a:t>[in 1838]  Within a very few years, a wonderful change has been effected in land communication throughout Great Britain and America where railways have been more extensively and successfully introduced than in any other parts of the world…The first, the </a:t>
            </a:r>
            <a:r>
              <a:rPr lang="en-US" sz="1600" dirty="0" err="1" smtClean="0"/>
              <a:t>Qunicy</a:t>
            </a:r>
            <a:r>
              <a:rPr lang="en-US" sz="1600" dirty="0" smtClean="0"/>
              <a:t> RR, was intended to convey stone from the quarries to a shipping port.</a:t>
            </a:r>
          </a:p>
          <a:p>
            <a:r>
              <a:rPr lang="en-US" sz="1200" dirty="0"/>
              <a:t>Sketch of the Civil Engineering of North America, David Stevenson, London, 1838</a:t>
            </a:r>
          </a:p>
          <a:p>
            <a:endParaRPr lang="en-US" sz="1600" dirty="0"/>
          </a:p>
        </p:txBody>
      </p:sp>
    </p:spTree>
    <p:extLst>
      <p:ext uri="{BB962C8B-B14F-4D97-AF65-F5344CB8AC3E}">
        <p14:creationId xmlns:p14="http://schemas.microsoft.com/office/powerpoint/2010/main" val="1155313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number of railroads exploded</a:t>
            </a:r>
            <a:endParaRPr lang="en-US" dirty="0"/>
          </a:p>
        </p:txBody>
      </p:sp>
      <p:sp>
        <p:nvSpPr>
          <p:cNvPr id="3" name="Content Placeholder 2"/>
          <p:cNvSpPr>
            <a:spLocks noGrp="1"/>
          </p:cNvSpPr>
          <p:nvPr>
            <p:ph idx="1"/>
          </p:nvPr>
        </p:nvSpPr>
        <p:spPr>
          <a:xfrm>
            <a:off x="457200" y="1600200"/>
            <a:ext cx="8229600" cy="4959968"/>
          </a:xfrm>
        </p:spPr>
        <p:txBody>
          <a:bodyPr>
            <a:normAutofit/>
          </a:bodyPr>
          <a:lstStyle/>
          <a:p>
            <a:pPr marL="0" indent="0">
              <a:buNone/>
            </a:pPr>
            <a:endParaRPr lang="en-US" dirty="0" smtClean="0"/>
          </a:p>
          <a:p>
            <a:pPr marL="0" indent="0">
              <a:buNone/>
            </a:pPr>
            <a:r>
              <a:rPr lang="en-US" sz="2800" dirty="0" smtClean="0"/>
              <a:t>By the end of 1832, the year the NC &amp; FT RR was completed, there were about 10 railways.</a:t>
            </a:r>
          </a:p>
          <a:p>
            <a:pPr marL="0" indent="0">
              <a:buNone/>
            </a:pPr>
            <a:endParaRPr lang="en-US" sz="2800" dirty="0"/>
          </a:p>
          <a:p>
            <a:pPr marL="0" indent="0">
              <a:buNone/>
            </a:pPr>
            <a:r>
              <a:rPr lang="en-US" sz="2800" dirty="0" smtClean="0"/>
              <a:t>“…in 1837 there were no fewer than 57 railways in operation.. And 33 railways were then in progress and 150 more railway companies had been incorporated….”</a:t>
            </a:r>
          </a:p>
          <a:p>
            <a:pPr marL="0" indent="0">
              <a:buNone/>
            </a:pPr>
            <a:endParaRPr lang="en-US" sz="2400" dirty="0" smtClean="0"/>
          </a:p>
          <a:p>
            <a:pPr marL="0" indent="0">
              <a:buNone/>
            </a:pPr>
            <a:r>
              <a:rPr lang="en-US" sz="2000" dirty="0" smtClean="0"/>
              <a:t>(Stevenson, 1838)</a:t>
            </a:r>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1279561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Stone “Sleepers” of New Castle</a:t>
            </a:r>
            <a:endParaRPr lang="en-US" sz="3200" dirty="0"/>
          </a:p>
        </p:txBody>
      </p:sp>
      <p:sp>
        <p:nvSpPr>
          <p:cNvPr id="4" name="Rectangle 3"/>
          <p:cNvSpPr/>
          <p:nvPr/>
        </p:nvSpPr>
        <p:spPr>
          <a:xfrm>
            <a:off x="577240" y="1385601"/>
            <a:ext cx="5468883" cy="4339650"/>
          </a:xfrm>
          <a:prstGeom prst="rect">
            <a:avLst/>
          </a:prstGeom>
        </p:spPr>
        <p:txBody>
          <a:bodyPr wrap="square">
            <a:spAutoFit/>
          </a:bodyPr>
          <a:lstStyle/>
          <a:p>
            <a:r>
              <a:rPr lang="en-US" sz="2400" dirty="0" smtClean="0"/>
              <a:t>“The </a:t>
            </a:r>
            <a:r>
              <a:rPr lang="en-US" sz="2400" dirty="0"/>
              <a:t>early American railroads consisted of iron rails and chairs resting on stone blocks and were </a:t>
            </a:r>
            <a:r>
              <a:rPr lang="en-US" sz="2400" dirty="0" smtClean="0"/>
              <a:t>constructed </a:t>
            </a:r>
            <a:r>
              <a:rPr lang="en-US" sz="2400" dirty="0"/>
              <a:t>on the same principles as those in </a:t>
            </a:r>
            <a:r>
              <a:rPr lang="en-US" sz="2400" dirty="0" smtClean="0"/>
              <a:t>[England].  </a:t>
            </a:r>
            <a:r>
              <a:rPr lang="en-US" sz="2400" dirty="0"/>
              <a:t>But American engineers soon discovered that this construction of road was not at all capable of withstanding the </a:t>
            </a:r>
            <a:r>
              <a:rPr lang="en-US" sz="2400" dirty="0" err="1"/>
              <a:t>rigours</a:t>
            </a:r>
            <a:r>
              <a:rPr lang="en-US" sz="2400" dirty="0"/>
              <a:t> of an American winter.  The intense frost…was found to ..materially alter their positions… and the rails had to be </a:t>
            </a:r>
            <a:r>
              <a:rPr lang="en-US" sz="2400" dirty="0" err="1"/>
              <a:t>relaid</a:t>
            </a:r>
            <a:r>
              <a:rPr lang="en-US" sz="2400" dirty="0"/>
              <a:t> at the close of ever winter</a:t>
            </a:r>
            <a:r>
              <a:rPr lang="en-US" sz="2400" dirty="0" smtClean="0"/>
              <a:t>.”</a:t>
            </a:r>
            <a:endParaRPr lang="en-US" sz="2400" dirty="0"/>
          </a:p>
          <a:p>
            <a:r>
              <a:rPr lang="en-US" sz="1200" dirty="0" smtClean="0"/>
              <a:t>(Stevenson, 1838) </a:t>
            </a:r>
            <a:endParaRPr lang="en-US" sz="1200" dirty="0"/>
          </a:p>
        </p:txBody>
      </p:sp>
      <p:pic>
        <p:nvPicPr>
          <p:cNvPr id="5" name="Picture 4" descr="NCFTRR_tracks.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46123" y="1312034"/>
            <a:ext cx="2934380" cy="2298683"/>
          </a:xfrm>
          <a:prstGeom prst="rect">
            <a:avLst/>
          </a:prstGeom>
        </p:spPr>
      </p:pic>
      <p:sp>
        <p:nvSpPr>
          <p:cNvPr id="6" name="TextBox 5"/>
          <p:cNvSpPr txBox="1"/>
          <p:nvPr/>
        </p:nvSpPr>
        <p:spPr>
          <a:xfrm>
            <a:off x="6099599" y="3610717"/>
            <a:ext cx="2880904" cy="246221"/>
          </a:xfrm>
          <a:prstGeom prst="rect">
            <a:avLst/>
          </a:prstGeom>
          <a:noFill/>
        </p:spPr>
        <p:txBody>
          <a:bodyPr wrap="none" rtlCol="0">
            <a:spAutoFit/>
          </a:bodyPr>
          <a:lstStyle/>
          <a:p>
            <a:r>
              <a:rPr lang="en-US" sz="1000" dirty="0" smtClean="0"/>
              <a:t>HAER – Historic American Engineering Record, 1976</a:t>
            </a:r>
            <a:endParaRPr lang="en-US" sz="1000" dirty="0"/>
          </a:p>
        </p:txBody>
      </p:sp>
      <p:pic>
        <p:nvPicPr>
          <p:cNvPr id="7" name="Picture 6" descr="photo 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10602" y="274638"/>
            <a:ext cx="876197" cy="1168262"/>
          </a:xfrm>
          <a:prstGeom prst="rect">
            <a:avLst/>
          </a:prstGeom>
        </p:spPr>
      </p:pic>
      <p:sp>
        <p:nvSpPr>
          <p:cNvPr id="9" name="TextBox 8"/>
          <p:cNvSpPr txBox="1"/>
          <p:nvPr/>
        </p:nvSpPr>
        <p:spPr>
          <a:xfrm>
            <a:off x="577240" y="5930392"/>
            <a:ext cx="7630058" cy="646331"/>
          </a:xfrm>
          <a:prstGeom prst="rect">
            <a:avLst/>
          </a:prstGeom>
          <a:noFill/>
        </p:spPr>
        <p:txBody>
          <a:bodyPr wrap="square" rtlCol="0">
            <a:spAutoFit/>
          </a:bodyPr>
          <a:lstStyle/>
          <a:p>
            <a:r>
              <a:rPr lang="en-US" dirty="0" smtClean="0"/>
              <a:t>In New Castle, the sleepers were understood to be undesirable already in 1833, and a new track of “T” rails on wooden cross ties installed in 1835.</a:t>
            </a:r>
            <a:endParaRPr lang="en-US" dirty="0"/>
          </a:p>
        </p:txBody>
      </p:sp>
    </p:spTree>
    <p:extLst>
      <p:ext uri="{BB962C8B-B14F-4D97-AF65-F5344CB8AC3E}">
        <p14:creationId xmlns:p14="http://schemas.microsoft.com/office/powerpoint/2010/main" val="3428443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Industrial Espionage/</a:t>
            </a:r>
            <a:r>
              <a:rPr lang="en-US" dirty="0" err="1" smtClean="0"/>
              <a:t>Skulduggery</a:t>
            </a:r>
            <a:endParaRPr lang="en-US" dirty="0"/>
          </a:p>
        </p:txBody>
      </p:sp>
      <p:pic>
        <p:nvPicPr>
          <p:cNvPr id="5" name="Picture 4" descr="22 lodge alley.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54479" y="1144093"/>
            <a:ext cx="6288309" cy="4125034"/>
          </a:xfrm>
          <a:prstGeom prst="rect">
            <a:avLst/>
          </a:prstGeom>
        </p:spPr>
      </p:pic>
      <p:sp>
        <p:nvSpPr>
          <p:cNvPr id="6" name="TextBox 5"/>
          <p:cNvSpPr txBox="1"/>
          <p:nvPr/>
        </p:nvSpPr>
        <p:spPr>
          <a:xfrm>
            <a:off x="556248" y="5281570"/>
            <a:ext cx="8217793" cy="923330"/>
          </a:xfrm>
          <a:prstGeom prst="rect">
            <a:avLst/>
          </a:prstGeom>
          <a:noFill/>
        </p:spPr>
        <p:txBody>
          <a:bodyPr wrap="square" rtlCol="0">
            <a:spAutoFit/>
          </a:bodyPr>
          <a:lstStyle/>
          <a:p>
            <a:r>
              <a:rPr lang="en-US" dirty="0" smtClean="0"/>
              <a:t>NC&amp;FT RR hired Matthias Baldwin to assemble the English Stevenson engine.  He sent a worker who, after erecting a tent on the Battery to hide his activities, took 2 months to assemble the engine.  A second engine with another assembler took 1 week.</a:t>
            </a:r>
            <a:endParaRPr lang="en-US" dirty="0"/>
          </a:p>
        </p:txBody>
      </p:sp>
    </p:spTree>
    <p:extLst>
      <p:ext uri="{BB962C8B-B14F-4D97-AF65-F5344CB8AC3E}">
        <p14:creationId xmlns:p14="http://schemas.microsoft.com/office/powerpoint/2010/main" val="4134322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Baldwin’s copy of the “Delaware”</a:t>
            </a:r>
            <a:endParaRPr lang="en-US" dirty="0"/>
          </a:p>
        </p:txBody>
      </p:sp>
      <p:pic>
        <p:nvPicPr>
          <p:cNvPr id="4" name="Content Placeholder 3" descr="22 ironsides.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275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934" y="274638"/>
            <a:ext cx="8997066" cy="1143000"/>
          </a:xfrm>
        </p:spPr>
        <p:txBody>
          <a:bodyPr>
            <a:normAutofit fontScale="90000"/>
          </a:bodyPr>
          <a:lstStyle/>
          <a:p>
            <a:r>
              <a:rPr lang="en-US" sz="4000" dirty="0" smtClean="0"/>
              <a:t>Opening of New Castle &amp; Frenchtown Railroad</a:t>
            </a:r>
            <a:r>
              <a:rPr lang="en-US" sz="4000" dirty="0"/>
              <a:t/>
            </a:r>
            <a:br>
              <a:rPr lang="en-US" sz="4000" dirty="0"/>
            </a:br>
            <a:r>
              <a:rPr lang="en-US" sz="3100" dirty="0"/>
              <a:t>(September 10, 1832 </a:t>
            </a:r>
            <a:r>
              <a:rPr lang="en-US" sz="3100" dirty="0" smtClean="0"/>
              <a:t>)</a:t>
            </a:r>
            <a:endParaRPr lang="en-US" sz="31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00" y="1548235"/>
            <a:ext cx="7905015" cy="4750329"/>
          </a:xfrm>
          <a:prstGeom prst="rect">
            <a:avLst/>
          </a:prstGeom>
        </p:spPr>
      </p:pic>
      <p:sp>
        <p:nvSpPr>
          <p:cNvPr id="4" name="TextBox 3"/>
          <p:cNvSpPr txBox="1"/>
          <p:nvPr/>
        </p:nvSpPr>
        <p:spPr>
          <a:xfrm>
            <a:off x="330200" y="6330855"/>
            <a:ext cx="2984500" cy="369332"/>
          </a:xfrm>
          <a:prstGeom prst="rect">
            <a:avLst/>
          </a:prstGeom>
          <a:noFill/>
        </p:spPr>
        <p:txBody>
          <a:bodyPr wrap="square" rtlCol="0">
            <a:spAutoFit/>
          </a:bodyPr>
          <a:lstStyle/>
          <a:p>
            <a:r>
              <a:rPr lang="en-US" dirty="0" smtClean="0"/>
              <a:t>Hugh Ryan,  1985</a:t>
            </a:r>
            <a:endParaRPr lang="en-US" dirty="0"/>
          </a:p>
        </p:txBody>
      </p:sp>
    </p:spTree>
    <p:extLst>
      <p:ext uri="{BB962C8B-B14F-4D97-AF65-F5344CB8AC3E}">
        <p14:creationId xmlns:p14="http://schemas.microsoft.com/office/powerpoint/2010/main" val="243140572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Short Lived Success</a:t>
            </a:r>
            <a:endParaRPr lang="en-US" dirty="0"/>
          </a:p>
        </p:txBody>
      </p:sp>
      <p:sp>
        <p:nvSpPr>
          <p:cNvPr id="3" name="Content Placeholder 2"/>
          <p:cNvSpPr>
            <a:spLocks noGrp="1"/>
          </p:cNvSpPr>
          <p:nvPr>
            <p:ph idx="1"/>
          </p:nvPr>
        </p:nvSpPr>
        <p:spPr/>
        <p:txBody>
          <a:bodyPr>
            <a:normAutofit/>
          </a:bodyPr>
          <a:lstStyle/>
          <a:p>
            <a:r>
              <a:rPr lang="en-US" sz="2400" dirty="0" smtClean="0"/>
              <a:t>The railroad was successful.  In 1833 the builders (from NC &amp; PHL) imagined extending it to Boston, or even South America!</a:t>
            </a:r>
          </a:p>
          <a:p>
            <a:r>
              <a:rPr lang="en-US" sz="2400" dirty="0" smtClean="0"/>
              <a:t>Travel was rapid (about an hour) and comfortable.</a:t>
            </a:r>
          </a:p>
          <a:p>
            <a:r>
              <a:rPr lang="en-US" sz="2400" dirty="0" smtClean="0"/>
              <a:t>??Passengers a day</a:t>
            </a:r>
          </a:p>
          <a:p>
            <a:r>
              <a:rPr lang="en-US" sz="2400" dirty="0" smtClean="0"/>
              <a:t>The owners had not conceived how rapidly railways would expand and eliminate the need for steamboat connections provided by New Castle.</a:t>
            </a:r>
          </a:p>
          <a:p>
            <a:r>
              <a:rPr lang="en-US" sz="2400" dirty="0" smtClean="0"/>
              <a:t>By 1839 the Philadelphia Wilmington &amp; Baltimore RR completely bypassed the NC&amp;FT route, and eventually absorbed it.</a:t>
            </a:r>
          </a:p>
          <a:p>
            <a:endParaRPr lang="en-US" sz="2400" dirty="0"/>
          </a:p>
        </p:txBody>
      </p:sp>
    </p:spTree>
    <p:extLst>
      <p:ext uri="{BB962C8B-B14F-4D97-AF65-F5344CB8AC3E}">
        <p14:creationId xmlns:p14="http://schemas.microsoft.com/office/powerpoint/2010/main" val="3957398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Great (and Brief) New Castle Ferry War</a:t>
            </a:r>
            <a:endParaRPr lang="en-US" sz="3200" dirty="0"/>
          </a:p>
        </p:txBody>
      </p:sp>
      <p:pic>
        <p:nvPicPr>
          <p:cNvPr id="4" name="Content Placeholder 3" descr="ferryterminal10.jp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4945687" y="1356809"/>
            <a:ext cx="4098021" cy="1676934"/>
          </a:xfrm>
        </p:spPr>
      </p:pic>
      <p:pic>
        <p:nvPicPr>
          <p:cNvPr id="5" name="Picture 4" descr="ferry1925_75.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45687" y="3166204"/>
            <a:ext cx="3909841" cy="2365259"/>
          </a:xfrm>
          <a:prstGeom prst="rect">
            <a:avLst/>
          </a:prstGeom>
        </p:spPr>
      </p:pic>
      <p:sp>
        <p:nvSpPr>
          <p:cNvPr id="6" name="TextBox 5"/>
          <p:cNvSpPr txBox="1"/>
          <p:nvPr/>
        </p:nvSpPr>
        <p:spPr>
          <a:xfrm>
            <a:off x="1017533" y="1226584"/>
            <a:ext cx="3841388" cy="2862323"/>
          </a:xfrm>
          <a:prstGeom prst="rect">
            <a:avLst/>
          </a:prstGeom>
          <a:noFill/>
        </p:spPr>
        <p:txBody>
          <a:bodyPr wrap="square" rtlCol="0">
            <a:spAutoFit/>
          </a:bodyPr>
          <a:lstStyle/>
          <a:p>
            <a:pPr marL="285750" indent="-285750">
              <a:buFont typeface="Arial"/>
              <a:buChar char="•"/>
            </a:pPr>
            <a:r>
              <a:rPr lang="en-US" dirty="0" smtClean="0"/>
              <a:t>Sept. 1925	The White Line/Pioneer Line had a grand opening of a terminal at the end of Delaware St.</a:t>
            </a:r>
          </a:p>
          <a:p>
            <a:pPr marL="285750" indent="-285750">
              <a:buFont typeface="Arial"/>
              <a:buChar char="•"/>
            </a:pPr>
            <a:r>
              <a:rPr lang="en-US" dirty="0" smtClean="0"/>
              <a:t>June 1926	Wilson Line started operating from Chestnut St. hourly 6 a.m. to </a:t>
            </a:r>
            <a:r>
              <a:rPr lang="en-US" dirty="0" err="1" smtClean="0"/>
              <a:t>midight</a:t>
            </a:r>
            <a:endParaRPr lang="en-US" dirty="0" smtClean="0"/>
          </a:p>
          <a:p>
            <a:pPr marL="285750" indent="-285750">
              <a:buFont typeface="Arial"/>
              <a:buChar char="•"/>
            </a:pPr>
            <a:r>
              <a:rPr lang="en-US" dirty="0" smtClean="0"/>
              <a:t>1927 	The two lines merged and became VERY popular until 1954 when the bridge opened.</a:t>
            </a:r>
          </a:p>
          <a:p>
            <a:pPr marL="285750" indent="-285750">
              <a:buFont typeface="Arial"/>
              <a:buChar char="•"/>
            </a:pPr>
            <a:endParaRPr lang="en-US" dirty="0"/>
          </a:p>
        </p:txBody>
      </p:sp>
      <p:pic>
        <p:nvPicPr>
          <p:cNvPr id="3" name="Picture 2"/>
          <p:cNvPicPr>
            <a:picLocks noChangeAspect="1"/>
          </p:cNvPicPr>
          <p:nvPr/>
        </p:nvPicPr>
        <p:blipFill>
          <a:blip r:embed="rId5"/>
          <a:stretch>
            <a:fillRect/>
          </a:stretch>
        </p:blipFill>
        <p:spPr>
          <a:xfrm>
            <a:off x="1234867" y="3783833"/>
            <a:ext cx="3191199" cy="2373455"/>
          </a:xfrm>
          <a:prstGeom prst="rect">
            <a:avLst/>
          </a:prstGeom>
        </p:spPr>
      </p:pic>
    </p:spTree>
    <p:extLst>
      <p:ext uri="{BB962C8B-B14F-4D97-AF65-F5344CB8AC3E}">
        <p14:creationId xmlns:p14="http://schemas.microsoft.com/office/powerpoint/2010/main" val="3480355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9400" t="17592" r="18345" b="11750"/>
          <a:stretch/>
        </p:blipFill>
        <p:spPr>
          <a:xfrm>
            <a:off x="3384113" y="2894966"/>
            <a:ext cx="3450094" cy="2136799"/>
          </a:xfrm>
          <a:prstGeom prst="rect">
            <a:avLst/>
          </a:prstGeom>
        </p:spPr>
      </p:pic>
      <p:pic>
        <p:nvPicPr>
          <p:cNvPr id="7" name="Picture 6"/>
          <p:cNvPicPr>
            <a:picLocks noChangeAspect="1"/>
          </p:cNvPicPr>
          <p:nvPr/>
        </p:nvPicPr>
        <p:blipFill rotWithShape="1">
          <a:blip r:embed="rId3"/>
          <a:srcRect l="13894"/>
          <a:stretch/>
        </p:blipFill>
        <p:spPr>
          <a:xfrm>
            <a:off x="6584869" y="3767248"/>
            <a:ext cx="2187084" cy="2044700"/>
          </a:xfrm>
          <a:prstGeom prst="rect">
            <a:avLst/>
          </a:prstGeom>
        </p:spPr>
      </p:pic>
      <p:sp>
        <p:nvSpPr>
          <p:cNvPr id="2" name="Title 1"/>
          <p:cNvSpPr>
            <a:spLocks noGrp="1"/>
          </p:cNvSpPr>
          <p:nvPr>
            <p:ph type="title"/>
          </p:nvPr>
        </p:nvSpPr>
        <p:spPr>
          <a:xfrm>
            <a:off x="1470706" y="274638"/>
            <a:ext cx="8229600" cy="1143000"/>
          </a:xfrm>
        </p:spPr>
        <p:txBody>
          <a:bodyPr/>
          <a:lstStyle/>
          <a:p>
            <a:r>
              <a:rPr lang="en-US" dirty="0" smtClean="0"/>
              <a:t>Trolleys</a:t>
            </a:r>
            <a:endParaRPr lang="en-US" dirty="0"/>
          </a:p>
        </p:txBody>
      </p:sp>
      <p:pic>
        <p:nvPicPr>
          <p:cNvPr id="4" name="Picture 3" descr="trolley_line.jpg"/>
          <p:cNvPicPr>
            <a:picLocks noChangeAspect="1"/>
          </p:cNvPicPr>
          <p:nvPr/>
        </p:nvPicPr>
        <p:blipFill rotWithShape="1">
          <a:blip r:embed="rId4">
            <a:extLst>
              <a:ext uri="{28A0092B-C50C-407E-A947-70E740481C1C}">
                <a14:useLocalDpi xmlns:a14="http://schemas.microsoft.com/office/drawing/2010/main" val="0"/>
              </a:ext>
            </a:extLst>
          </a:blip>
          <a:srcRect l="14854" r="23553"/>
          <a:stretch/>
        </p:blipFill>
        <p:spPr>
          <a:xfrm>
            <a:off x="633253" y="0"/>
            <a:ext cx="3264027" cy="6858000"/>
          </a:xfrm>
          <a:prstGeom prst="rect">
            <a:avLst/>
          </a:prstGeom>
        </p:spPr>
      </p:pic>
      <p:sp>
        <p:nvSpPr>
          <p:cNvPr id="5" name="TextBox 4"/>
          <p:cNvSpPr txBox="1"/>
          <p:nvPr/>
        </p:nvSpPr>
        <p:spPr>
          <a:xfrm>
            <a:off x="3767799" y="1417638"/>
            <a:ext cx="5103289" cy="1477328"/>
          </a:xfrm>
          <a:prstGeom prst="rect">
            <a:avLst/>
          </a:prstGeom>
          <a:noFill/>
        </p:spPr>
        <p:txBody>
          <a:bodyPr wrap="square" rtlCol="0">
            <a:spAutoFit/>
          </a:bodyPr>
          <a:lstStyle/>
          <a:p>
            <a:r>
              <a:rPr lang="en-US" dirty="0" smtClean="0"/>
              <a:t>Started c. 1896</a:t>
            </a:r>
          </a:p>
          <a:p>
            <a:r>
              <a:rPr lang="en-US" dirty="0" smtClean="0"/>
              <a:t>From Wilmington to New Castle</a:t>
            </a:r>
          </a:p>
          <a:p>
            <a:r>
              <a:rPr lang="en-US" dirty="0"/>
              <a:t>	</a:t>
            </a:r>
            <a:r>
              <a:rPr lang="en-US" dirty="0" smtClean="0"/>
              <a:t>to 2</a:t>
            </a:r>
            <a:r>
              <a:rPr lang="en-US" baseline="30000" dirty="0" smtClean="0"/>
              <a:t>nd</a:t>
            </a:r>
            <a:r>
              <a:rPr lang="en-US" dirty="0" smtClean="0"/>
              <a:t> St. up Delaware St. </a:t>
            </a:r>
          </a:p>
          <a:p>
            <a:r>
              <a:rPr lang="en-US" dirty="0"/>
              <a:t>	</a:t>
            </a:r>
            <a:r>
              <a:rPr lang="en-US" dirty="0" smtClean="0"/>
              <a:t>left town on 6</a:t>
            </a:r>
            <a:r>
              <a:rPr lang="en-US" baseline="30000" dirty="0" smtClean="0"/>
              <a:t>th</a:t>
            </a:r>
            <a:r>
              <a:rPr lang="en-US" dirty="0" smtClean="0"/>
              <a:t> and 7th to </a:t>
            </a:r>
            <a:r>
              <a:rPr lang="en-US" dirty="0" err="1" smtClean="0"/>
              <a:t>Dobbinsville</a:t>
            </a:r>
            <a:r>
              <a:rPr lang="en-US" dirty="0" smtClean="0"/>
              <a:t> &amp; 	Delaware city</a:t>
            </a:r>
            <a:endParaRPr lang="en-US" dirty="0"/>
          </a:p>
        </p:txBody>
      </p:sp>
      <p:pic>
        <p:nvPicPr>
          <p:cNvPr id="6" name="Picture 5" descr="trolleybar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0861"/>
            <a:ext cx="2333437" cy="3035350"/>
          </a:xfrm>
          <a:prstGeom prst="rect">
            <a:avLst/>
          </a:prstGeom>
        </p:spPr>
      </p:pic>
    </p:spTree>
    <p:extLst>
      <p:ext uri="{BB962C8B-B14F-4D97-AF65-F5344CB8AC3E}">
        <p14:creationId xmlns:p14="http://schemas.microsoft.com/office/powerpoint/2010/main" val="3339333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Transportation and Everyday Life for</a:t>
            </a:r>
            <a:br>
              <a:rPr lang="en-US" sz="3200" dirty="0" smtClean="0"/>
            </a:br>
            <a:r>
              <a:rPr lang="en-US" sz="3200" dirty="0" smtClean="0"/>
              <a:t>E. I. du Pont (1802-1818) </a:t>
            </a:r>
            <a:endParaRPr lang="en-US" sz="3200" dirty="0"/>
          </a:p>
        </p:txBody>
      </p:sp>
      <p:sp>
        <p:nvSpPr>
          <p:cNvPr id="4" name="TextBox 3"/>
          <p:cNvSpPr txBox="1"/>
          <p:nvPr/>
        </p:nvSpPr>
        <p:spPr>
          <a:xfrm>
            <a:off x="4135135" y="3270056"/>
            <a:ext cx="4903913" cy="3139321"/>
          </a:xfrm>
          <a:prstGeom prst="rect">
            <a:avLst/>
          </a:prstGeom>
          <a:noFill/>
        </p:spPr>
        <p:txBody>
          <a:bodyPr wrap="square" rtlCol="0">
            <a:spAutoFit/>
          </a:bodyPr>
          <a:lstStyle/>
          <a:p>
            <a:r>
              <a:rPr lang="en-US" dirty="0"/>
              <a:t>E. I. du Pont to Du Pont de Nemours.</a:t>
            </a:r>
          </a:p>
          <a:p>
            <a:r>
              <a:rPr lang="en-US" dirty="0"/>
              <a:t>Mill near Wilmington, August </a:t>
            </a:r>
            <a:r>
              <a:rPr lang="en-US" dirty="0" smtClean="0"/>
              <a:t>15,1802</a:t>
            </a:r>
          </a:p>
          <a:p>
            <a:endParaRPr lang="en-US" dirty="0"/>
          </a:p>
          <a:p>
            <a:r>
              <a:rPr lang="en-US" dirty="0"/>
              <a:t>The departure of M. de </a:t>
            </a:r>
            <a:r>
              <a:rPr lang="en-US" dirty="0" err="1"/>
              <a:t>Marbois</a:t>
            </a:r>
            <a:r>
              <a:rPr lang="en-US" u="sng" dirty="0"/>
              <a:t>, who sails</a:t>
            </a:r>
          </a:p>
          <a:p>
            <a:r>
              <a:rPr lang="en-US" u="sng" dirty="0"/>
              <a:t>from New Castle, </a:t>
            </a:r>
            <a:r>
              <a:rPr lang="en-US" dirty="0"/>
              <a:t>gives me an opportunity at</a:t>
            </a:r>
          </a:p>
          <a:p>
            <a:r>
              <a:rPr lang="en-US" dirty="0"/>
              <a:t>last of writing to you, dear Papa; until now I</a:t>
            </a:r>
          </a:p>
          <a:p>
            <a:r>
              <a:rPr lang="en-US" dirty="0"/>
              <a:t>have always had the bad luck not to know of</a:t>
            </a:r>
          </a:p>
          <a:p>
            <a:r>
              <a:rPr lang="en-US" dirty="0"/>
              <a:t>ships for France until too late, but I hope for the</a:t>
            </a:r>
          </a:p>
          <a:p>
            <a:r>
              <a:rPr lang="en-US" dirty="0"/>
              <a:t>future to have better arrangements in Philadelphia</a:t>
            </a:r>
          </a:p>
          <a:p>
            <a:r>
              <a:rPr lang="en-US" dirty="0"/>
              <a:t>and to be informed of the sailings.</a:t>
            </a:r>
          </a:p>
          <a:p>
            <a:endParaRPr lang="en-US" dirty="0"/>
          </a:p>
        </p:txBody>
      </p:sp>
      <p:pic>
        <p:nvPicPr>
          <p:cNvPr id="5" name="Picture 4" descr="Screen Shot 2015-12-05 at 9.09.40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 y="1417638"/>
            <a:ext cx="3573648" cy="5242400"/>
          </a:xfrm>
          <a:prstGeom prst="rect">
            <a:avLst/>
          </a:prstGeom>
        </p:spPr>
      </p:pic>
      <p:sp>
        <p:nvSpPr>
          <p:cNvPr id="6" name="TextBox 5"/>
          <p:cNvSpPr txBox="1"/>
          <p:nvPr/>
        </p:nvSpPr>
        <p:spPr>
          <a:xfrm>
            <a:off x="4439497" y="1857840"/>
            <a:ext cx="3967211" cy="830997"/>
          </a:xfrm>
          <a:prstGeom prst="rect">
            <a:avLst/>
          </a:prstGeom>
          <a:noFill/>
        </p:spPr>
        <p:txBody>
          <a:bodyPr wrap="square" rtlCol="0">
            <a:spAutoFit/>
          </a:bodyPr>
          <a:lstStyle/>
          <a:p>
            <a:r>
              <a:rPr lang="en-US" sz="2400" i="1" dirty="0" smtClean="0"/>
              <a:t>Boats leave directly from New Castle to France</a:t>
            </a:r>
            <a:endParaRPr lang="en-US" sz="2400" i="1" dirty="0"/>
          </a:p>
        </p:txBody>
      </p:sp>
      <p:sp>
        <p:nvSpPr>
          <p:cNvPr id="3" name="TextBox 2"/>
          <p:cNvSpPr txBox="1"/>
          <p:nvPr/>
        </p:nvSpPr>
        <p:spPr>
          <a:xfrm>
            <a:off x="2707778" y="3409239"/>
            <a:ext cx="1133489" cy="276999"/>
          </a:xfrm>
          <a:prstGeom prst="rect">
            <a:avLst/>
          </a:prstGeom>
          <a:noFill/>
        </p:spPr>
        <p:txBody>
          <a:bodyPr wrap="square" rtlCol="0">
            <a:spAutoFit/>
          </a:bodyPr>
          <a:lstStyle/>
          <a:p>
            <a:r>
              <a:rPr lang="en-US" sz="1200" dirty="0" smtClean="0"/>
              <a:t>(of 12)</a:t>
            </a:r>
            <a:endParaRPr lang="en-US" sz="1200" dirty="0"/>
          </a:p>
        </p:txBody>
      </p:sp>
    </p:spTree>
    <p:extLst>
      <p:ext uri="{BB962C8B-B14F-4D97-AF65-F5344CB8AC3E}">
        <p14:creationId xmlns:p14="http://schemas.microsoft.com/office/powerpoint/2010/main" val="1753445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9595" y="2314775"/>
            <a:ext cx="3675312" cy="2862323"/>
          </a:xfrm>
          <a:prstGeom prst="rect">
            <a:avLst/>
          </a:prstGeom>
        </p:spPr>
        <p:txBody>
          <a:bodyPr wrap="square">
            <a:spAutoFit/>
          </a:bodyPr>
          <a:lstStyle/>
          <a:p>
            <a:r>
              <a:rPr lang="en-US" dirty="0"/>
              <a:t>Peter </a:t>
            </a:r>
            <a:r>
              <a:rPr lang="en-US" dirty="0" err="1"/>
              <a:t>Bauduy</a:t>
            </a:r>
            <a:r>
              <a:rPr lang="en-US" dirty="0"/>
              <a:t> to E. I. du Pont.</a:t>
            </a:r>
          </a:p>
          <a:p>
            <a:r>
              <a:rPr lang="en-US" dirty="0"/>
              <a:t>Wilmington, August 20, 1802</a:t>
            </a:r>
            <a:r>
              <a:rPr lang="en-US" dirty="0" smtClean="0"/>
              <a:t>.</a:t>
            </a:r>
          </a:p>
          <a:p>
            <a:endParaRPr lang="en-US" dirty="0"/>
          </a:p>
          <a:p>
            <a:r>
              <a:rPr lang="en-US" dirty="0"/>
              <a:t>No news from Victor—for either you </a:t>
            </a:r>
            <a:r>
              <a:rPr lang="en-US" dirty="0" smtClean="0"/>
              <a:t>or Me.  Do </a:t>
            </a:r>
            <a:r>
              <a:rPr lang="en-US" dirty="0"/>
              <a:t>not forget to come and breakfast </a:t>
            </a:r>
            <a:r>
              <a:rPr lang="en-US" dirty="0" smtClean="0"/>
              <a:t>with  me </a:t>
            </a:r>
            <a:r>
              <a:rPr lang="en-US" dirty="0"/>
              <a:t>tomorrow </a:t>
            </a:r>
            <a:r>
              <a:rPr lang="en-US" u="sng" dirty="0"/>
              <a:t>so that we can go to New </a:t>
            </a:r>
            <a:r>
              <a:rPr lang="en-US" u="sng" dirty="0" smtClean="0"/>
              <a:t>Castle.  </a:t>
            </a:r>
            <a:r>
              <a:rPr lang="en-US" dirty="0" smtClean="0"/>
              <a:t>I </a:t>
            </a:r>
            <a:r>
              <a:rPr lang="en-US" dirty="0"/>
              <a:t>have made an engagement with Rodney </a:t>
            </a:r>
            <a:r>
              <a:rPr lang="en-US" dirty="0" smtClean="0"/>
              <a:t>to  </a:t>
            </a:r>
            <a:r>
              <a:rPr lang="en-US" b="1" u="sng" dirty="0" smtClean="0"/>
              <a:t>arrange </a:t>
            </a:r>
            <a:r>
              <a:rPr lang="en-US" b="1" u="sng" dirty="0"/>
              <a:t>about your naturalization</a:t>
            </a:r>
            <a:r>
              <a:rPr lang="en-US" dirty="0"/>
              <a:t>; and I </a:t>
            </a:r>
            <a:r>
              <a:rPr lang="en-US" dirty="0" smtClean="0"/>
              <a:t>shall  expect </a:t>
            </a:r>
            <a:r>
              <a:rPr lang="en-US" dirty="0"/>
              <a:t>you.</a:t>
            </a:r>
          </a:p>
        </p:txBody>
      </p:sp>
      <p:sp>
        <p:nvSpPr>
          <p:cNvPr id="5" name="TextBox 4"/>
          <p:cNvSpPr txBox="1"/>
          <p:nvPr/>
        </p:nvSpPr>
        <p:spPr>
          <a:xfrm>
            <a:off x="302395" y="1165086"/>
            <a:ext cx="3182033" cy="830997"/>
          </a:xfrm>
          <a:prstGeom prst="rect">
            <a:avLst/>
          </a:prstGeom>
          <a:noFill/>
        </p:spPr>
        <p:txBody>
          <a:bodyPr wrap="square" rtlCol="0">
            <a:spAutoFit/>
          </a:bodyPr>
          <a:lstStyle/>
          <a:p>
            <a:r>
              <a:rPr lang="en-US" sz="2400" i="1" dirty="0" smtClean="0"/>
              <a:t>New Castle is still the seat of government</a:t>
            </a:r>
            <a:endParaRPr lang="en-US" sz="2400" i="1" dirty="0"/>
          </a:p>
        </p:txBody>
      </p:sp>
      <p:sp>
        <p:nvSpPr>
          <p:cNvPr id="6" name="Rectangle 5"/>
          <p:cNvSpPr/>
          <p:nvPr/>
        </p:nvSpPr>
        <p:spPr>
          <a:xfrm>
            <a:off x="3944907" y="821235"/>
            <a:ext cx="4934088" cy="5632312"/>
          </a:xfrm>
          <a:prstGeom prst="rect">
            <a:avLst/>
          </a:prstGeom>
        </p:spPr>
        <p:txBody>
          <a:bodyPr wrap="square">
            <a:spAutoFit/>
          </a:bodyPr>
          <a:lstStyle/>
          <a:p>
            <a:r>
              <a:rPr lang="en-US" dirty="0"/>
              <a:t>E. I. du Pont to Du Pont de Nemours.</a:t>
            </a:r>
          </a:p>
          <a:p>
            <a:r>
              <a:rPr lang="en-US" dirty="0"/>
              <a:t>July 16, 1803</a:t>
            </a:r>
            <a:r>
              <a:rPr lang="en-US" dirty="0" smtClean="0"/>
              <a:t>.</a:t>
            </a:r>
          </a:p>
          <a:p>
            <a:endParaRPr lang="en-US" dirty="0"/>
          </a:p>
          <a:p>
            <a:r>
              <a:rPr lang="en-US" dirty="0"/>
              <a:t>I have just received your letter of May</a:t>
            </a:r>
          </a:p>
          <a:p>
            <a:r>
              <a:rPr lang="en-US" dirty="0"/>
              <a:t>13, my very dear Papa, </a:t>
            </a:r>
            <a:r>
              <a:rPr lang="en-US" u="sng" dirty="0"/>
              <a:t>and hearing at the </a:t>
            </a:r>
            <a:r>
              <a:rPr lang="en-US" u="sng" dirty="0" smtClean="0"/>
              <a:t>same time </a:t>
            </a:r>
            <a:r>
              <a:rPr lang="en-US" u="sng" dirty="0"/>
              <a:t>that a ship for Bordeaux is today at </a:t>
            </a:r>
            <a:r>
              <a:rPr lang="en-US" u="sng" dirty="0" smtClean="0"/>
              <a:t>New Castle</a:t>
            </a:r>
            <a:r>
              <a:rPr lang="en-US" dirty="0" smtClean="0"/>
              <a:t> </a:t>
            </a:r>
            <a:r>
              <a:rPr lang="en-US" dirty="0"/>
              <a:t>I am seizing the opportunity to </a:t>
            </a:r>
            <a:r>
              <a:rPr lang="en-US" dirty="0" smtClean="0"/>
              <a:t>answer you</a:t>
            </a:r>
            <a:r>
              <a:rPr lang="en-US" dirty="0"/>
              <a:t>. The news of the cession of Louisiana </a:t>
            </a:r>
            <a:r>
              <a:rPr lang="en-US" dirty="0" smtClean="0"/>
              <a:t>was published </a:t>
            </a:r>
            <a:r>
              <a:rPr lang="en-US" dirty="0"/>
              <a:t>here about ten days ago. It had </a:t>
            </a:r>
            <a:r>
              <a:rPr lang="en-US" dirty="0" smtClean="0"/>
              <a:t>a great </a:t>
            </a:r>
            <a:r>
              <a:rPr lang="en-US" dirty="0"/>
              <a:t>effect on public opinion and gave </a:t>
            </a:r>
            <a:r>
              <a:rPr lang="en-US" dirty="0" smtClean="0"/>
              <a:t>Jefferson the </a:t>
            </a:r>
            <a:r>
              <a:rPr lang="en-US" dirty="0"/>
              <a:t>position that his talents and his </a:t>
            </a:r>
            <a:r>
              <a:rPr lang="en-US" dirty="0" smtClean="0"/>
              <a:t>patriotism deserve</a:t>
            </a:r>
            <a:r>
              <a:rPr lang="en-US" dirty="0"/>
              <a:t>. No one expected this result of the </a:t>
            </a:r>
            <a:r>
              <a:rPr lang="en-US" dirty="0" smtClean="0"/>
              <a:t>negotiation and </a:t>
            </a:r>
            <a:r>
              <a:rPr lang="en-US" dirty="0"/>
              <a:t>much admiration is felt for </a:t>
            </a:r>
            <a:r>
              <a:rPr lang="en-US" dirty="0" smtClean="0"/>
              <a:t>the President's </a:t>
            </a:r>
            <a:r>
              <a:rPr lang="en-US" dirty="0"/>
              <a:t>sagacity in making so important </a:t>
            </a:r>
            <a:r>
              <a:rPr lang="en-US" dirty="0" smtClean="0"/>
              <a:t>an acquisition</a:t>
            </a:r>
            <a:r>
              <a:rPr lang="en-US" dirty="0"/>
              <a:t>. The Federals are ashamed of </a:t>
            </a:r>
            <a:r>
              <a:rPr lang="en-US" dirty="0" smtClean="0"/>
              <a:t>their blustering </a:t>
            </a:r>
            <a:r>
              <a:rPr lang="en-US" dirty="0"/>
              <a:t>of last year and are obliged to </a:t>
            </a:r>
            <a:r>
              <a:rPr lang="en-US" dirty="0" smtClean="0"/>
              <a:t>admit that </a:t>
            </a:r>
            <a:r>
              <a:rPr lang="en-US" dirty="0"/>
              <a:t>Jefferson's methods are better, safer </a:t>
            </a:r>
            <a:r>
              <a:rPr lang="en-US" dirty="0" smtClean="0"/>
              <a:t>and cheaper </a:t>
            </a:r>
            <a:r>
              <a:rPr lang="en-US" dirty="0"/>
              <a:t>than would have been a war with </a:t>
            </a:r>
            <a:r>
              <a:rPr lang="en-US" dirty="0" smtClean="0"/>
              <a:t>France and </a:t>
            </a:r>
            <a:r>
              <a:rPr lang="en-US" dirty="0"/>
              <a:t>Spain, and a forcible invasion of the </a:t>
            </a:r>
            <a:r>
              <a:rPr lang="en-US" dirty="0" smtClean="0"/>
              <a:t>country by </a:t>
            </a:r>
            <a:r>
              <a:rPr lang="en-US" dirty="0"/>
              <a:t>Kentucky Riflemen. </a:t>
            </a:r>
          </a:p>
        </p:txBody>
      </p:sp>
      <p:sp>
        <p:nvSpPr>
          <p:cNvPr id="7" name="TextBox 6"/>
          <p:cNvSpPr txBox="1"/>
          <p:nvPr/>
        </p:nvSpPr>
        <p:spPr>
          <a:xfrm>
            <a:off x="4261079" y="272903"/>
            <a:ext cx="3431951" cy="461665"/>
          </a:xfrm>
          <a:prstGeom prst="rect">
            <a:avLst/>
          </a:prstGeom>
          <a:noFill/>
        </p:spPr>
        <p:txBody>
          <a:bodyPr wrap="square" rtlCol="0">
            <a:spAutoFit/>
          </a:bodyPr>
          <a:lstStyle/>
          <a:p>
            <a:r>
              <a:rPr lang="en-US" sz="2400" i="1" dirty="0" smtClean="0"/>
              <a:t>Another letter home</a:t>
            </a:r>
            <a:endParaRPr lang="en-US" sz="2400" i="1" dirty="0"/>
          </a:p>
        </p:txBody>
      </p:sp>
    </p:spTree>
    <p:extLst>
      <p:ext uri="{BB962C8B-B14F-4D97-AF65-F5344CB8AC3E}">
        <p14:creationId xmlns:p14="http://schemas.microsoft.com/office/powerpoint/2010/main" val="1117398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372" y="1956624"/>
            <a:ext cx="4470983" cy="4524316"/>
          </a:xfrm>
          <a:prstGeom prst="rect">
            <a:avLst/>
          </a:prstGeom>
        </p:spPr>
        <p:txBody>
          <a:bodyPr wrap="square">
            <a:spAutoFit/>
          </a:bodyPr>
          <a:lstStyle/>
          <a:p>
            <a:r>
              <a:rPr lang="en-US" dirty="0" err="1"/>
              <a:t>Duplanty</a:t>
            </a:r>
            <a:r>
              <a:rPr lang="en-US" dirty="0"/>
              <a:t> to E. I. </a:t>
            </a:r>
            <a:r>
              <a:rPr lang="en-US" dirty="0" err="1"/>
              <a:t>duPont</a:t>
            </a:r>
            <a:r>
              <a:rPr lang="en-US" dirty="0"/>
              <a:t>.</a:t>
            </a:r>
          </a:p>
          <a:p>
            <a:r>
              <a:rPr lang="en-US" dirty="0"/>
              <a:t>Philadelphia, September 2, 1808</a:t>
            </a:r>
            <a:r>
              <a:rPr lang="en-US" dirty="0" smtClean="0"/>
              <a:t>.</a:t>
            </a:r>
          </a:p>
          <a:p>
            <a:endParaRPr lang="en-US" dirty="0"/>
          </a:p>
          <a:p>
            <a:r>
              <a:rPr lang="en-US" dirty="0"/>
              <a:t>My dear Mr. </a:t>
            </a:r>
            <a:r>
              <a:rPr lang="en-US" dirty="0" err="1"/>
              <a:t>Irenee</a:t>
            </a:r>
            <a:r>
              <a:rPr lang="en-US" dirty="0"/>
              <a:t>,</a:t>
            </a:r>
          </a:p>
          <a:p>
            <a:r>
              <a:rPr lang="en-US" dirty="0"/>
              <a:t>I wrote you two letters yesterday </a:t>
            </a:r>
            <a:r>
              <a:rPr lang="en-US" dirty="0" smtClean="0"/>
              <a:t>… As </a:t>
            </a:r>
            <a:r>
              <a:rPr lang="en-US" dirty="0"/>
              <a:t>I told you, I have seen Price </a:t>
            </a:r>
            <a:r>
              <a:rPr lang="en-US" dirty="0" smtClean="0"/>
              <a:t>and another </a:t>
            </a:r>
            <a:r>
              <a:rPr lang="en-US" dirty="0"/>
              <a:t>man</a:t>
            </a:r>
            <a:r>
              <a:rPr lang="en-US" b="1" u="sng" dirty="0"/>
              <a:t>, </a:t>
            </a:r>
            <a:r>
              <a:rPr lang="en-US" b="1" u="sng" dirty="0" smtClean="0"/>
              <a:t>[he] agrees </a:t>
            </a:r>
            <a:r>
              <a:rPr lang="en-US" b="1" u="sng" dirty="0"/>
              <a:t>to go to New Castle to receive about </a:t>
            </a:r>
            <a:r>
              <a:rPr lang="en-US" b="1" u="sng" dirty="0" smtClean="0"/>
              <a:t>60 kegs</a:t>
            </a:r>
            <a:r>
              <a:rPr lang="en-US" dirty="0" smtClean="0"/>
              <a:t>….tomorrow </a:t>
            </a:r>
            <a:r>
              <a:rPr lang="en-US" dirty="0"/>
              <a:t>night I shall be more sure of </a:t>
            </a:r>
            <a:r>
              <a:rPr lang="en-US" dirty="0" smtClean="0"/>
              <a:t>the day </a:t>
            </a:r>
            <a:r>
              <a:rPr lang="en-US" dirty="0"/>
              <a:t>and will write to you again in order </a:t>
            </a:r>
            <a:r>
              <a:rPr lang="en-US" dirty="0" smtClean="0"/>
              <a:t>that </a:t>
            </a:r>
            <a:r>
              <a:rPr lang="en-US" b="1" u="sng" dirty="0" smtClean="0"/>
              <a:t>you </a:t>
            </a:r>
            <a:r>
              <a:rPr lang="en-US" b="1" u="sng" dirty="0"/>
              <a:t>may have the shipment at New Castle</a:t>
            </a:r>
            <a:r>
              <a:rPr lang="en-US" u="sng" dirty="0"/>
              <a:t> </a:t>
            </a:r>
            <a:r>
              <a:rPr lang="en-US" dirty="0" smtClean="0"/>
              <a:t>at the </a:t>
            </a:r>
            <a:r>
              <a:rPr lang="en-US" dirty="0"/>
              <a:t>right time. I hope that tomorrow I </a:t>
            </a:r>
            <a:r>
              <a:rPr lang="en-US" dirty="0" smtClean="0"/>
              <a:t>may have </a:t>
            </a:r>
            <a:r>
              <a:rPr lang="en-US" dirty="0"/>
              <a:t>your answer to my letter of yesterday </a:t>
            </a:r>
            <a:r>
              <a:rPr lang="en-US" dirty="0" smtClean="0"/>
              <a:t>telling me </a:t>
            </a:r>
            <a:r>
              <a:rPr lang="en-US" dirty="0"/>
              <a:t>exactly what quantity and qualities </a:t>
            </a:r>
            <a:r>
              <a:rPr lang="en-US" dirty="0" smtClean="0"/>
              <a:t>you can </a:t>
            </a:r>
            <a:r>
              <a:rPr lang="en-US" dirty="0"/>
              <a:t>let me have. You know as well as I </a:t>
            </a:r>
            <a:r>
              <a:rPr lang="en-US" dirty="0" smtClean="0"/>
              <a:t>what is </a:t>
            </a:r>
            <a:r>
              <a:rPr lang="en-US" dirty="0"/>
              <a:t>best—TP Cannon </a:t>
            </a:r>
            <a:r>
              <a:rPr lang="en-US" dirty="0" err="1"/>
              <a:t>Fr</a:t>
            </a:r>
            <a:r>
              <a:rPr lang="en-US" dirty="0"/>
              <a:t>; </a:t>
            </a:r>
            <a:r>
              <a:rPr lang="en-US" dirty="0" err="1"/>
              <a:t>Fz</a:t>
            </a:r>
            <a:r>
              <a:rPr lang="en-US" dirty="0"/>
              <a:t>; P. A. &amp; W. in </a:t>
            </a:r>
            <a:r>
              <a:rPr lang="en-US" dirty="0" smtClean="0"/>
              <a:t>a smaller </a:t>
            </a:r>
            <a:r>
              <a:rPr lang="en-US" dirty="0"/>
              <a:t>quantity. </a:t>
            </a:r>
          </a:p>
        </p:txBody>
      </p:sp>
      <p:sp>
        <p:nvSpPr>
          <p:cNvPr id="3" name="TextBox 2"/>
          <p:cNvSpPr txBox="1"/>
          <p:nvPr/>
        </p:nvSpPr>
        <p:spPr>
          <a:xfrm>
            <a:off x="283372" y="598287"/>
            <a:ext cx="4187611" cy="830997"/>
          </a:xfrm>
          <a:prstGeom prst="rect">
            <a:avLst/>
          </a:prstGeom>
          <a:noFill/>
        </p:spPr>
        <p:txBody>
          <a:bodyPr wrap="square" rtlCol="0">
            <a:spAutoFit/>
          </a:bodyPr>
          <a:lstStyle/>
          <a:p>
            <a:r>
              <a:rPr lang="en-US" sz="2400" i="1" dirty="0" smtClean="0"/>
              <a:t>Du Pont to ship 60 kegs of gunpowder to New Castle! </a:t>
            </a:r>
            <a:endParaRPr lang="en-US" sz="2400" i="1" dirty="0"/>
          </a:p>
        </p:txBody>
      </p:sp>
      <p:sp>
        <p:nvSpPr>
          <p:cNvPr id="5" name="Rectangle 4"/>
          <p:cNvSpPr/>
          <p:nvPr/>
        </p:nvSpPr>
        <p:spPr>
          <a:xfrm>
            <a:off x="5037728" y="2219882"/>
            <a:ext cx="3725819" cy="2585323"/>
          </a:xfrm>
          <a:prstGeom prst="rect">
            <a:avLst/>
          </a:prstGeom>
        </p:spPr>
        <p:txBody>
          <a:bodyPr wrap="square">
            <a:spAutoFit/>
          </a:bodyPr>
          <a:lstStyle/>
          <a:p>
            <a:r>
              <a:rPr lang="en-US" dirty="0"/>
              <a:t>E. I. du Pont to Du Pont de Nemours.</a:t>
            </a:r>
          </a:p>
          <a:p>
            <a:r>
              <a:rPr lang="en-US" dirty="0"/>
              <a:t>Brandywine, </a:t>
            </a:r>
            <a:r>
              <a:rPr lang="en-US" dirty="0" err="1"/>
              <a:t>Eleutherian</a:t>
            </a:r>
            <a:r>
              <a:rPr lang="en-US" dirty="0"/>
              <a:t> Mills, October 1, 1808</a:t>
            </a:r>
            <a:r>
              <a:rPr lang="en-US" dirty="0" smtClean="0"/>
              <a:t>.</a:t>
            </a:r>
          </a:p>
          <a:p>
            <a:endParaRPr lang="en-US" dirty="0"/>
          </a:p>
          <a:p>
            <a:r>
              <a:rPr lang="en-US" dirty="0"/>
              <a:t>My dear Papa</a:t>
            </a:r>
            <a:r>
              <a:rPr lang="en-US" dirty="0" smtClean="0"/>
              <a:t>, I </a:t>
            </a:r>
            <a:r>
              <a:rPr lang="en-US" dirty="0"/>
              <a:t>sent Mr. </a:t>
            </a:r>
            <a:r>
              <a:rPr lang="en-US" dirty="0" err="1"/>
              <a:t>Michaux</a:t>
            </a:r>
            <a:r>
              <a:rPr lang="en-US" dirty="0"/>
              <a:t> a letter and a </a:t>
            </a:r>
            <a:r>
              <a:rPr lang="en-US" dirty="0" smtClean="0"/>
              <a:t>drawing for </a:t>
            </a:r>
            <a:r>
              <a:rPr lang="en-US" dirty="0"/>
              <a:t>you while he was in Philadelphia, but </a:t>
            </a:r>
            <a:r>
              <a:rPr lang="en-US" u="sng" dirty="0" smtClean="0"/>
              <a:t>he has </a:t>
            </a:r>
            <a:r>
              <a:rPr lang="en-US" u="sng" dirty="0"/>
              <a:t>come to dine with us on his way to </a:t>
            </a:r>
            <a:r>
              <a:rPr lang="en-US" u="sng" dirty="0" smtClean="0"/>
              <a:t>New</a:t>
            </a:r>
            <a:endParaRPr lang="en-US" u="sng" dirty="0"/>
          </a:p>
          <a:p>
            <a:r>
              <a:rPr lang="en-US" u="sng" dirty="0"/>
              <a:t>Castle where he is to join the </a:t>
            </a:r>
            <a:r>
              <a:rPr lang="en-US" u="sng" dirty="0" smtClean="0"/>
              <a:t>ship</a:t>
            </a:r>
            <a:r>
              <a:rPr lang="en-US" dirty="0" smtClean="0"/>
              <a:t>…</a:t>
            </a:r>
            <a:endParaRPr lang="en-US" dirty="0"/>
          </a:p>
        </p:txBody>
      </p:sp>
      <p:sp>
        <p:nvSpPr>
          <p:cNvPr id="6" name="TextBox 5"/>
          <p:cNvSpPr txBox="1"/>
          <p:nvPr/>
        </p:nvSpPr>
        <p:spPr>
          <a:xfrm>
            <a:off x="5331595" y="682259"/>
            <a:ext cx="3232542" cy="830997"/>
          </a:xfrm>
          <a:prstGeom prst="rect">
            <a:avLst/>
          </a:prstGeom>
          <a:noFill/>
        </p:spPr>
        <p:txBody>
          <a:bodyPr wrap="square" rtlCol="0">
            <a:spAutoFit/>
          </a:bodyPr>
          <a:lstStyle/>
          <a:p>
            <a:r>
              <a:rPr lang="en-US" sz="2400" i="1" dirty="0" smtClean="0"/>
              <a:t>New Castle the last stop before France</a:t>
            </a:r>
            <a:endParaRPr lang="en-US" sz="2400" i="1" dirty="0"/>
          </a:p>
        </p:txBody>
      </p:sp>
    </p:spTree>
    <p:extLst>
      <p:ext uri="{BB962C8B-B14F-4D97-AF65-F5344CB8AC3E}">
        <p14:creationId xmlns:p14="http://schemas.microsoft.com/office/powerpoint/2010/main" val="3253215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383" y="1471490"/>
            <a:ext cx="4229592" cy="5078314"/>
          </a:xfrm>
          <a:prstGeom prst="rect">
            <a:avLst/>
          </a:prstGeom>
        </p:spPr>
        <p:txBody>
          <a:bodyPr wrap="square">
            <a:spAutoFit/>
          </a:bodyPr>
          <a:lstStyle/>
          <a:p>
            <a:r>
              <a:rPr lang="en-US" dirty="0"/>
              <a:t>E.I du Pont to P. </a:t>
            </a:r>
            <a:r>
              <a:rPr lang="en-US" dirty="0" err="1"/>
              <a:t>Bauduy</a:t>
            </a:r>
            <a:r>
              <a:rPr lang="en-US" dirty="0"/>
              <a:t>, 1808</a:t>
            </a:r>
          </a:p>
          <a:p>
            <a:endParaRPr lang="en-US" dirty="0"/>
          </a:p>
          <a:p>
            <a:r>
              <a:rPr lang="en-US" dirty="0"/>
              <a:t>However</a:t>
            </a:r>
            <a:r>
              <a:rPr lang="en-US" u="sng" dirty="0"/>
              <a:t>, all that I </a:t>
            </a:r>
            <a:r>
              <a:rPr lang="en-US" u="sng" dirty="0" smtClean="0"/>
              <a:t>have written </a:t>
            </a:r>
            <a:r>
              <a:rPr lang="en-US" u="sng" dirty="0"/>
              <a:t>is the result of stupidity caused by </a:t>
            </a:r>
            <a:r>
              <a:rPr lang="en-US" u="sng" dirty="0" smtClean="0"/>
              <a:t>the longing </a:t>
            </a:r>
            <a:r>
              <a:rPr lang="en-US" dirty="0"/>
              <a:t>for sleep after my ride on the mail stage</a:t>
            </a:r>
            <a:r>
              <a:rPr lang="en-US" dirty="0" smtClean="0"/>
              <a:t>; for </a:t>
            </a:r>
            <a:r>
              <a:rPr lang="en-US" dirty="0"/>
              <a:t>you have, of course, answered the </a:t>
            </a:r>
            <a:r>
              <a:rPr lang="en-US" dirty="0" smtClean="0"/>
              <a:t>letter Already.  McCall </a:t>
            </a:r>
            <a:r>
              <a:rPr lang="en-US" dirty="0"/>
              <a:t>will have written to you that it </a:t>
            </a:r>
            <a:r>
              <a:rPr lang="en-US" dirty="0" smtClean="0"/>
              <a:t>is too </a:t>
            </a:r>
            <a:r>
              <a:rPr lang="en-US" dirty="0"/>
              <a:t>late for the 200 kegs of cannon and </a:t>
            </a:r>
            <a:r>
              <a:rPr lang="en-US" dirty="0" smtClean="0"/>
              <a:t>musket powder</a:t>
            </a:r>
            <a:r>
              <a:rPr lang="en-US" dirty="0"/>
              <a:t>; so please tell </a:t>
            </a:r>
            <a:r>
              <a:rPr lang="en-US" dirty="0" err="1"/>
              <a:t>Dalmas</a:t>
            </a:r>
            <a:r>
              <a:rPr lang="en-US" dirty="0"/>
              <a:t> not to grain </a:t>
            </a:r>
            <a:r>
              <a:rPr lang="en-US" dirty="0" smtClean="0"/>
              <a:t>any more </a:t>
            </a:r>
            <a:r>
              <a:rPr lang="en-US" dirty="0"/>
              <a:t>for cannon. As for what is already done</a:t>
            </a:r>
            <a:r>
              <a:rPr lang="en-US" dirty="0" smtClean="0"/>
              <a:t>, we </a:t>
            </a:r>
            <a:r>
              <a:rPr lang="en-US" dirty="0"/>
              <a:t>can send it to Boston with the P. A. In </a:t>
            </a:r>
            <a:r>
              <a:rPr lang="en-US" dirty="0" smtClean="0"/>
              <a:t>Philadelphia I </a:t>
            </a:r>
            <a:r>
              <a:rPr lang="en-US" dirty="0"/>
              <a:t>spoke to Capt. McCoy of the brig </a:t>
            </a:r>
            <a:r>
              <a:rPr lang="en-US" dirty="0" smtClean="0"/>
              <a:t>Harmony which </a:t>
            </a:r>
            <a:r>
              <a:rPr lang="en-US" dirty="0"/>
              <a:t>sails early in next week; he </a:t>
            </a:r>
            <a:r>
              <a:rPr lang="en-US" dirty="0" smtClean="0"/>
              <a:t>would be </a:t>
            </a:r>
            <a:r>
              <a:rPr lang="en-US" dirty="0"/>
              <a:t>glad to have the powder, but it would </a:t>
            </a:r>
            <a:r>
              <a:rPr lang="en-US" dirty="0" smtClean="0"/>
              <a:t>have to </a:t>
            </a:r>
            <a:r>
              <a:rPr lang="en-US" dirty="0"/>
              <a:t>be delivered to him in the river, </a:t>
            </a:r>
            <a:r>
              <a:rPr lang="en-US" u="sng" dirty="0"/>
              <a:t>for he </a:t>
            </a:r>
            <a:r>
              <a:rPr lang="en-US" u="sng" dirty="0" smtClean="0"/>
              <a:t>cannot and </a:t>
            </a:r>
            <a:r>
              <a:rPr lang="en-US" u="sng" dirty="0"/>
              <a:t>will not sail from New Castle because </a:t>
            </a:r>
            <a:r>
              <a:rPr lang="en-US" u="sng" dirty="0" smtClean="0"/>
              <a:t>of the </a:t>
            </a:r>
            <a:r>
              <a:rPr lang="en-US" u="sng" dirty="0"/>
              <a:t>Custom House.</a:t>
            </a:r>
          </a:p>
        </p:txBody>
      </p:sp>
      <p:sp>
        <p:nvSpPr>
          <p:cNvPr id="3" name="TextBox 2"/>
          <p:cNvSpPr txBox="1"/>
          <p:nvPr/>
        </p:nvSpPr>
        <p:spPr>
          <a:xfrm>
            <a:off x="262383" y="209926"/>
            <a:ext cx="4439497" cy="830997"/>
          </a:xfrm>
          <a:prstGeom prst="rect">
            <a:avLst/>
          </a:prstGeom>
          <a:noFill/>
        </p:spPr>
        <p:txBody>
          <a:bodyPr wrap="square" rtlCol="0">
            <a:spAutoFit/>
          </a:bodyPr>
          <a:lstStyle/>
          <a:p>
            <a:r>
              <a:rPr lang="en-US" sz="2400" i="1" dirty="0" smtClean="0"/>
              <a:t>Travel by red-eye is not new</a:t>
            </a:r>
          </a:p>
          <a:p>
            <a:r>
              <a:rPr lang="en-US" sz="2400" i="1" dirty="0" smtClean="0"/>
              <a:t>Customs in New Castle a problem</a:t>
            </a:r>
            <a:endParaRPr lang="en-US" sz="2400" i="1" dirty="0"/>
          </a:p>
        </p:txBody>
      </p:sp>
      <p:sp>
        <p:nvSpPr>
          <p:cNvPr id="4" name="Rectangle 3"/>
          <p:cNvSpPr/>
          <p:nvPr/>
        </p:nvSpPr>
        <p:spPr>
          <a:xfrm>
            <a:off x="4572000" y="1769192"/>
            <a:ext cx="4572000" cy="4524316"/>
          </a:xfrm>
          <a:prstGeom prst="rect">
            <a:avLst/>
          </a:prstGeom>
        </p:spPr>
        <p:txBody>
          <a:bodyPr>
            <a:spAutoFit/>
          </a:bodyPr>
          <a:lstStyle/>
          <a:p>
            <a:r>
              <a:rPr lang="en-US" dirty="0"/>
              <a:t>New York, August 17, 1802</a:t>
            </a:r>
            <a:r>
              <a:rPr lang="en-US" dirty="0" smtClean="0"/>
              <a:t>.</a:t>
            </a:r>
          </a:p>
          <a:p>
            <a:endParaRPr lang="en-US" dirty="0"/>
          </a:p>
          <a:p>
            <a:r>
              <a:rPr lang="en-US" dirty="0"/>
              <a:t>my duties as furnisher </a:t>
            </a:r>
            <a:r>
              <a:rPr lang="en-US" dirty="0" smtClean="0"/>
              <a:t>of supplies </a:t>
            </a:r>
            <a:r>
              <a:rPr lang="en-US" dirty="0"/>
              <a:t>will end—and </a:t>
            </a:r>
            <a:r>
              <a:rPr lang="en-US" u="sng" dirty="0"/>
              <a:t>I go to </a:t>
            </a:r>
            <a:r>
              <a:rPr lang="en-US" u="sng" dirty="0" err="1"/>
              <a:t>Goodstay</a:t>
            </a:r>
            <a:r>
              <a:rPr lang="en-US" dirty="0"/>
              <a:t> to </a:t>
            </a:r>
            <a:r>
              <a:rPr lang="en-US" dirty="0" smtClean="0"/>
              <a:t>hide myself </a:t>
            </a:r>
            <a:r>
              <a:rPr lang="en-US" dirty="0"/>
              <a:t>from the clamoring of the fifteen </a:t>
            </a:r>
            <a:r>
              <a:rPr lang="en-US" dirty="0" smtClean="0"/>
              <a:t>hundred angry </a:t>
            </a:r>
            <a:r>
              <a:rPr lang="en-US" dirty="0"/>
              <a:t>blacks and whites who will probably </a:t>
            </a:r>
            <a:r>
              <a:rPr lang="en-US" dirty="0" smtClean="0"/>
              <a:t>die of </a:t>
            </a:r>
            <a:r>
              <a:rPr lang="en-US" dirty="0"/>
              <a:t>hunger if that happens; and then I </a:t>
            </a:r>
            <a:r>
              <a:rPr lang="en-US" dirty="0" smtClean="0"/>
              <a:t>should not </a:t>
            </a:r>
            <a:r>
              <a:rPr lang="en-US" dirty="0"/>
              <a:t>need him. However, if it suits him and </a:t>
            </a:r>
            <a:r>
              <a:rPr lang="en-US" dirty="0" smtClean="0"/>
              <a:t>you 1 </a:t>
            </a:r>
            <a:r>
              <a:rPr lang="en-US" dirty="0"/>
              <a:t>should like to have him; but as he will </a:t>
            </a:r>
            <a:r>
              <a:rPr lang="en-US" dirty="0" smtClean="0"/>
              <a:t>need his </a:t>
            </a:r>
            <a:r>
              <a:rPr lang="en-US" dirty="0"/>
              <a:t>trunk and </a:t>
            </a:r>
            <a:r>
              <a:rPr lang="en-US" u="sng" dirty="0"/>
              <a:t>the stage is expensive</a:t>
            </a:r>
            <a:r>
              <a:rPr lang="en-US" dirty="0"/>
              <a:t>, </a:t>
            </a:r>
            <a:r>
              <a:rPr lang="en-US" u="sng" dirty="0"/>
              <a:t>could </a:t>
            </a:r>
            <a:r>
              <a:rPr lang="en-US" u="sng" dirty="0" smtClean="0"/>
              <a:t>he not </a:t>
            </a:r>
            <a:r>
              <a:rPr lang="en-US" u="sng" dirty="0"/>
              <a:t>come almost as quickly and more </a:t>
            </a:r>
            <a:r>
              <a:rPr lang="en-US" u="sng" dirty="0" smtClean="0"/>
              <a:t>comfortably by </a:t>
            </a:r>
            <a:r>
              <a:rPr lang="en-US" u="sng" dirty="0"/>
              <a:t>the packet boat from New Castle </a:t>
            </a:r>
            <a:r>
              <a:rPr lang="en-US" u="sng" dirty="0" smtClean="0"/>
              <a:t>to </a:t>
            </a:r>
            <a:r>
              <a:rPr lang="en-US" u="sng" dirty="0" err="1" smtClean="0"/>
              <a:t>Boordentown</a:t>
            </a:r>
            <a:r>
              <a:rPr lang="en-US" u="sng" dirty="0" smtClean="0"/>
              <a:t> </a:t>
            </a:r>
            <a:r>
              <a:rPr lang="en-US" u="sng" dirty="0"/>
              <a:t>and from there to Amboy? Do </a:t>
            </a:r>
            <a:r>
              <a:rPr lang="en-US" u="sng" dirty="0" smtClean="0"/>
              <a:t>as seems </a:t>
            </a:r>
            <a:r>
              <a:rPr lang="en-US" u="sng" dirty="0"/>
              <a:t>best to you about sending him—the </a:t>
            </a:r>
            <a:r>
              <a:rPr lang="en-US" dirty="0" smtClean="0"/>
              <a:t>necessity is </a:t>
            </a:r>
            <a:r>
              <a:rPr lang="en-US" dirty="0"/>
              <a:t>growing doubtful—and about the route,</a:t>
            </a:r>
          </a:p>
          <a:p>
            <a:r>
              <a:rPr lang="en-US" dirty="0"/>
              <a:t>...V. </a:t>
            </a:r>
            <a:r>
              <a:rPr lang="en-US" dirty="0" err="1"/>
              <a:t>d.P.</a:t>
            </a:r>
            <a:endParaRPr lang="en-US" dirty="0"/>
          </a:p>
        </p:txBody>
      </p:sp>
      <p:sp>
        <p:nvSpPr>
          <p:cNvPr id="5" name="TextBox 4"/>
          <p:cNvSpPr txBox="1"/>
          <p:nvPr/>
        </p:nvSpPr>
        <p:spPr>
          <a:xfrm>
            <a:off x="5111196" y="271162"/>
            <a:ext cx="4442120" cy="1200328"/>
          </a:xfrm>
          <a:prstGeom prst="rect">
            <a:avLst/>
          </a:prstGeom>
          <a:noFill/>
        </p:spPr>
        <p:txBody>
          <a:bodyPr wrap="square" rtlCol="0">
            <a:spAutoFit/>
          </a:bodyPr>
          <a:lstStyle/>
          <a:p>
            <a:r>
              <a:rPr lang="en-US" sz="2400" i="1" dirty="0" err="1" smtClean="0"/>
              <a:t>Goodstay</a:t>
            </a:r>
            <a:endParaRPr lang="en-US" sz="2400" i="1" dirty="0" smtClean="0"/>
          </a:p>
          <a:p>
            <a:r>
              <a:rPr lang="en-US" sz="2400" i="1" dirty="0" smtClean="0"/>
              <a:t>Packet from </a:t>
            </a:r>
          </a:p>
          <a:p>
            <a:r>
              <a:rPr lang="en-US" sz="2400" i="1" dirty="0" smtClean="0"/>
              <a:t>New Castle to Bordentown</a:t>
            </a:r>
            <a:endParaRPr lang="en-US" sz="2400" i="1" dirty="0"/>
          </a:p>
        </p:txBody>
      </p:sp>
    </p:spTree>
    <p:extLst>
      <p:ext uri="{BB962C8B-B14F-4D97-AF65-F5344CB8AC3E}">
        <p14:creationId xmlns:p14="http://schemas.microsoft.com/office/powerpoint/2010/main" val="124670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409" y="957944"/>
            <a:ext cx="7839964" cy="5632312"/>
          </a:xfrm>
          <a:prstGeom prst="rect">
            <a:avLst/>
          </a:prstGeom>
        </p:spPr>
        <p:txBody>
          <a:bodyPr wrap="square">
            <a:spAutoFit/>
          </a:bodyPr>
          <a:lstStyle/>
          <a:p>
            <a:r>
              <a:rPr lang="en-US" dirty="0"/>
              <a:t>Isaac </a:t>
            </a:r>
            <a:r>
              <a:rPr lang="en-US" dirty="0" err="1"/>
              <a:t>McKim</a:t>
            </a:r>
            <a:r>
              <a:rPr lang="en-US" dirty="0"/>
              <a:t> to E. I. du Pont. In English.</a:t>
            </a:r>
          </a:p>
          <a:p>
            <a:r>
              <a:rPr lang="en-US" dirty="0"/>
              <a:t>Baltimore, 31st July, 1802</a:t>
            </a:r>
            <a:r>
              <a:rPr lang="en-US" dirty="0" smtClean="0"/>
              <a:t>.</a:t>
            </a:r>
          </a:p>
          <a:p>
            <a:endParaRPr lang="en-US" dirty="0"/>
          </a:p>
          <a:p>
            <a:r>
              <a:rPr lang="en-US" dirty="0"/>
              <a:t>My dear Sir—</a:t>
            </a:r>
          </a:p>
          <a:p>
            <a:r>
              <a:rPr lang="en-US" dirty="0"/>
              <a:t>I </a:t>
            </a:r>
            <a:r>
              <a:rPr lang="en-US" dirty="0" smtClean="0"/>
              <a:t>read </a:t>
            </a:r>
            <a:r>
              <a:rPr lang="en-US" dirty="0"/>
              <a:t>this morning your esteemed </a:t>
            </a:r>
            <a:r>
              <a:rPr lang="en-US" dirty="0" smtClean="0"/>
              <a:t>favor of </a:t>
            </a:r>
            <a:r>
              <a:rPr lang="en-US" dirty="0"/>
              <a:t>the 28th </a:t>
            </a:r>
            <a:r>
              <a:rPr lang="en-US" dirty="0" err="1"/>
              <a:t>Inst</a:t>
            </a:r>
            <a:r>
              <a:rPr lang="en-US" dirty="0"/>
              <a:t> and I called immediately at </a:t>
            </a:r>
            <a:r>
              <a:rPr lang="en-US" dirty="0" smtClean="0"/>
              <a:t>the Collector's </a:t>
            </a:r>
            <a:r>
              <a:rPr lang="en-US" dirty="0"/>
              <a:t>office, </a:t>
            </a:r>
            <a:r>
              <a:rPr lang="en-US" u="sng" dirty="0"/>
              <a:t>respecting your three </a:t>
            </a:r>
            <a:r>
              <a:rPr lang="en-US" u="sng" dirty="0" smtClean="0"/>
              <a:t>Barrels Machinery</a:t>
            </a:r>
            <a:r>
              <a:rPr lang="en-US" dirty="0" smtClean="0"/>
              <a:t> </a:t>
            </a:r>
            <a:r>
              <a:rPr lang="en-US" dirty="0"/>
              <a:t>which arrived in the Maryland </a:t>
            </a:r>
            <a:r>
              <a:rPr lang="en-US" dirty="0" smtClean="0"/>
              <a:t>Sloop of </a:t>
            </a:r>
            <a:r>
              <a:rPr lang="en-US" dirty="0"/>
              <a:t>War from </a:t>
            </a:r>
            <a:r>
              <a:rPr lang="en-US" dirty="0" smtClean="0"/>
              <a:t>Havre. the </a:t>
            </a:r>
            <a:r>
              <a:rPr lang="en-US" dirty="0"/>
              <a:t>Collector being Convinced that every</a:t>
            </a:r>
          </a:p>
          <a:p>
            <a:r>
              <a:rPr lang="en-US" dirty="0"/>
              <a:t>thing was Strictly True respecting their use &amp;</a:t>
            </a:r>
            <a:r>
              <a:rPr lang="en-US" dirty="0" smtClean="0"/>
              <a:t>c. has </a:t>
            </a:r>
            <a:r>
              <a:rPr lang="en-US" dirty="0"/>
              <a:t>been pleased to give orders that they be </a:t>
            </a:r>
            <a:r>
              <a:rPr lang="en-US" dirty="0" smtClean="0"/>
              <a:t>delivered up </a:t>
            </a:r>
            <a:r>
              <a:rPr lang="en-US" dirty="0"/>
              <a:t>to me, whenever I may call for them</a:t>
            </a:r>
            <a:r>
              <a:rPr lang="en-US" dirty="0" smtClean="0"/>
              <a:t>, free </a:t>
            </a:r>
            <a:r>
              <a:rPr lang="en-US" dirty="0"/>
              <a:t>of duty, there has been some small </a:t>
            </a:r>
            <a:r>
              <a:rPr lang="en-US" dirty="0" smtClean="0"/>
              <a:t>charge attending </a:t>
            </a:r>
            <a:r>
              <a:rPr lang="en-US" dirty="0"/>
              <a:t>the Landing of them, as also the Storage</a:t>
            </a:r>
            <a:r>
              <a:rPr lang="en-US" dirty="0" smtClean="0"/>
              <a:t>, which </a:t>
            </a:r>
            <a:r>
              <a:rPr lang="en-US" dirty="0"/>
              <a:t>I shall pay, </a:t>
            </a:r>
            <a:r>
              <a:rPr lang="en-US" dirty="0" smtClean="0"/>
              <a:t>and render </a:t>
            </a:r>
            <a:r>
              <a:rPr lang="en-US" dirty="0"/>
              <a:t>you an </a:t>
            </a:r>
            <a:r>
              <a:rPr lang="en-US" dirty="0" smtClean="0"/>
              <a:t>account thereof</a:t>
            </a:r>
            <a:r>
              <a:rPr lang="en-US" dirty="0"/>
              <a:t>—it now remains with you to give </a:t>
            </a:r>
            <a:r>
              <a:rPr lang="en-US" dirty="0" smtClean="0"/>
              <a:t>the necessary </a:t>
            </a:r>
            <a:r>
              <a:rPr lang="en-US" dirty="0"/>
              <a:t>instructions respecting their being </a:t>
            </a:r>
            <a:r>
              <a:rPr lang="en-US" dirty="0" smtClean="0"/>
              <a:t>forwarded to </a:t>
            </a:r>
            <a:r>
              <a:rPr lang="en-US" dirty="0"/>
              <a:t>you, and I believe </a:t>
            </a:r>
            <a:r>
              <a:rPr lang="en-US" u="sng" dirty="0"/>
              <a:t>the best way will </a:t>
            </a:r>
            <a:r>
              <a:rPr lang="en-US" u="sng" dirty="0" smtClean="0"/>
              <a:t>be to </a:t>
            </a:r>
            <a:r>
              <a:rPr lang="en-US" u="sng" dirty="0"/>
              <a:t>send them by the way of the </a:t>
            </a:r>
            <a:r>
              <a:rPr lang="en-US" u="sng" dirty="0" err="1"/>
              <a:t>french</a:t>
            </a:r>
            <a:r>
              <a:rPr lang="en-US" u="sng" dirty="0"/>
              <a:t> town </a:t>
            </a:r>
            <a:r>
              <a:rPr lang="en-US" u="sng" dirty="0" smtClean="0"/>
              <a:t>and Newcastle </a:t>
            </a:r>
            <a:r>
              <a:rPr lang="en-US" u="sng" dirty="0"/>
              <a:t>Stage Boat</a:t>
            </a:r>
            <a:r>
              <a:rPr lang="en-US" dirty="0"/>
              <a:t>s, so that you will have </a:t>
            </a:r>
            <a:r>
              <a:rPr lang="en-US" dirty="0" smtClean="0"/>
              <a:t>to Send </a:t>
            </a:r>
            <a:r>
              <a:rPr lang="en-US" dirty="0"/>
              <a:t>from Wilmington to New Castle for them</a:t>
            </a:r>
            <a:r>
              <a:rPr lang="en-US" dirty="0" smtClean="0"/>
              <a:t>, if </a:t>
            </a:r>
            <a:r>
              <a:rPr lang="en-US" dirty="0"/>
              <a:t>they are forwarded by this route.—</a:t>
            </a:r>
            <a:r>
              <a:rPr lang="en-US" u="sng" dirty="0"/>
              <a:t>I can </a:t>
            </a:r>
            <a:r>
              <a:rPr lang="en-US" u="sng" dirty="0" smtClean="0"/>
              <a:t>give directions </a:t>
            </a:r>
            <a:r>
              <a:rPr lang="en-US" u="sng" dirty="0"/>
              <a:t>for them to be left at the </a:t>
            </a:r>
            <a:r>
              <a:rPr lang="en-US" u="sng" dirty="0" smtClean="0"/>
              <a:t>Storehouse in </a:t>
            </a:r>
            <a:r>
              <a:rPr lang="en-US" u="sng" dirty="0"/>
              <a:t>Newcastle</a:t>
            </a:r>
            <a:r>
              <a:rPr lang="en-US" dirty="0"/>
              <a:t> </a:t>
            </a:r>
            <a:r>
              <a:rPr lang="en-US" dirty="0" smtClean="0"/>
              <a:t>until </a:t>
            </a:r>
            <a:r>
              <a:rPr lang="en-US" dirty="0"/>
              <a:t>you send for them. </a:t>
            </a:r>
            <a:r>
              <a:rPr lang="en-US" dirty="0" smtClean="0"/>
              <a:t>Be Pleased </a:t>
            </a:r>
            <a:r>
              <a:rPr lang="en-US" dirty="0"/>
              <a:t>to inform me if I shall forward them </a:t>
            </a:r>
            <a:r>
              <a:rPr lang="en-US" dirty="0" smtClean="0"/>
              <a:t>to you by </a:t>
            </a:r>
            <a:r>
              <a:rPr lang="en-US" dirty="0"/>
              <a:t>the </a:t>
            </a:r>
            <a:r>
              <a:rPr lang="en-US" dirty="0" err="1"/>
              <a:t>french</a:t>
            </a:r>
            <a:r>
              <a:rPr lang="en-US" dirty="0"/>
              <a:t> Town &amp; Newcastle </a:t>
            </a:r>
            <a:r>
              <a:rPr lang="en-US" dirty="0" smtClean="0"/>
              <a:t>Stage Boats</a:t>
            </a:r>
            <a:r>
              <a:rPr lang="en-US" dirty="0"/>
              <a:t>—or any other way that you may </a:t>
            </a:r>
            <a:r>
              <a:rPr lang="en-US" dirty="0" smtClean="0"/>
              <a:t>think  best</a:t>
            </a:r>
            <a:r>
              <a:rPr lang="en-US" dirty="0"/>
              <a:t>, believe me to be with great Regard</a:t>
            </a:r>
          </a:p>
          <a:p>
            <a:r>
              <a:rPr lang="en-US" dirty="0"/>
              <a:t>Sir, your most </a:t>
            </a:r>
            <a:r>
              <a:rPr lang="en-US" dirty="0" err="1"/>
              <a:t>obt</a:t>
            </a:r>
            <a:r>
              <a:rPr lang="en-US" dirty="0"/>
              <a:t>. </a:t>
            </a:r>
            <a:r>
              <a:rPr lang="en-US" dirty="0" err="1" smtClean="0"/>
              <a:t>Servt</a:t>
            </a:r>
            <a:r>
              <a:rPr lang="en-US" dirty="0" smtClean="0"/>
              <a:t>. Isaac </a:t>
            </a:r>
            <a:r>
              <a:rPr lang="en-US" dirty="0" err="1"/>
              <a:t>McKim</a:t>
            </a:r>
            <a:r>
              <a:rPr lang="en-US" dirty="0"/>
              <a:t>.</a:t>
            </a:r>
          </a:p>
        </p:txBody>
      </p:sp>
    </p:spTree>
    <p:extLst>
      <p:ext uri="{BB962C8B-B14F-4D97-AF65-F5344CB8AC3E}">
        <p14:creationId xmlns:p14="http://schemas.microsoft.com/office/powerpoint/2010/main" val="224815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260" y="20239"/>
            <a:ext cx="8429667" cy="7786749"/>
          </a:xfrm>
          <a:prstGeom prst="rect">
            <a:avLst/>
          </a:prstGeom>
        </p:spPr>
        <p:txBody>
          <a:bodyPr wrap="square">
            <a:spAutoFit/>
          </a:bodyPr>
          <a:lstStyle/>
          <a:p>
            <a:pPr algn="ctr"/>
            <a:r>
              <a:rPr lang="en-US" sz="2800" dirty="0" smtClean="0"/>
              <a:t>Travel Expense Report of </a:t>
            </a:r>
            <a:r>
              <a:rPr lang="en-US" sz="2800" dirty="0"/>
              <a:t>E. I. du Pont.</a:t>
            </a:r>
          </a:p>
          <a:p>
            <a:r>
              <a:rPr lang="en-US" dirty="0" smtClean="0"/>
              <a:t>1802 	To Little Fall				D </a:t>
            </a:r>
            <a:r>
              <a:rPr lang="en-US" dirty="0"/>
              <a:t>	</a:t>
            </a:r>
            <a:r>
              <a:rPr lang="en-US" dirty="0" err="1" smtClean="0"/>
              <a:t>sh,p</a:t>
            </a:r>
            <a:r>
              <a:rPr lang="en-US" dirty="0" smtClean="0"/>
              <a:t>		</a:t>
            </a:r>
            <a:r>
              <a:rPr lang="en-US" dirty="0"/>
              <a:t>(</a:t>
            </a:r>
            <a:r>
              <a:rPr lang="en-US" dirty="0" smtClean="0"/>
              <a:t>Pounds, </a:t>
            </a:r>
            <a:r>
              <a:rPr lang="en-US" dirty="0" err="1" smtClean="0"/>
              <a:t>shillling</a:t>
            </a:r>
            <a:r>
              <a:rPr lang="en-US" dirty="0" smtClean="0"/>
              <a:t>)		</a:t>
            </a:r>
          </a:p>
          <a:p>
            <a:r>
              <a:rPr lang="en-US" sz="1600" dirty="0" smtClean="0"/>
              <a:t>March </a:t>
            </a:r>
            <a:r>
              <a:rPr lang="en-US" sz="1600" dirty="0"/>
              <a:t>25 </a:t>
            </a:r>
            <a:r>
              <a:rPr lang="en-US" sz="1600" dirty="0" smtClean="0"/>
              <a:t>  At </a:t>
            </a:r>
            <a:r>
              <a:rPr lang="en-US" sz="1600" dirty="0" err="1"/>
              <a:t>Aquakimunk</a:t>
            </a:r>
            <a:r>
              <a:rPr lang="en-US" sz="1600" dirty="0"/>
              <a:t> </a:t>
            </a:r>
            <a:r>
              <a:rPr lang="en-US" sz="1600" dirty="0" smtClean="0"/>
              <a:t>					5</a:t>
            </a:r>
          </a:p>
          <a:p>
            <a:r>
              <a:rPr lang="en-US" sz="1600" dirty="0" smtClean="0"/>
              <a:t>		</a:t>
            </a:r>
            <a:r>
              <a:rPr lang="en-US" sz="1600" dirty="0" smtClean="0">
                <a:solidFill>
                  <a:srgbClr val="FF0000"/>
                </a:solidFill>
              </a:rPr>
              <a:t>Lodging</a:t>
            </a:r>
            <a:r>
              <a:rPr lang="en-US" sz="1600" dirty="0" smtClean="0"/>
              <a:t>—Little Fail 			1 	7</a:t>
            </a:r>
          </a:p>
          <a:p>
            <a:r>
              <a:rPr lang="en-US" sz="1600" dirty="0" smtClean="0"/>
              <a:t>	26 	</a:t>
            </a:r>
            <a:r>
              <a:rPr lang="en-US" sz="1600" dirty="0" smtClean="0">
                <a:solidFill>
                  <a:srgbClr val="FF0000"/>
                </a:solidFill>
              </a:rPr>
              <a:t>Breakfast</a:t>
            </a:r>
            <a:r>
              <a:rPr lang="en-US" sz="1600" dirty="0" smtClean="0"/>
              <a:t> </a:t>
            </a:r>
            <a:r>
              <a:rPr lang="en-US" sz="1600" dirty="0"/>
              <a:t>at Patterson 	</a:t>
            </a:r>
            <a:r>
              <a:rPr lang="en-US" sz="1600" dirty="0" smtClean="0"/>
              <a:t>	I	2		a</a:t>
            </a:r>
            <a:endParaRPr lang="en-US" sz="1600" dirty="0"/>
          </a:p>
          <a:p>
            <a:r>
              <a:rPr lang="en-US" sz="1600" dirty="0" smtClean="0"/>
              <a:t>		</a:t>
            </a:r>
            <a:r>
              <a:rPr lang="en-US" sz="1600" dirty="0" smtClean="0">
                <a:solidFill>
                  <a:srgbClr val="FF0000"/>
                </a:solidFill>
              </a:rPr>
              <a:t>Bridge</a:t>
            </a:r>
            <a:r>
              <a:rPr lang="en-US" sz="1600" dirty="0" smtClean="0"/>
              <a:t> </a:t>
            </a:r>
            <a:r>
              <a:rPr lang="en-US" sz="1600" dirty="0"/>
              <a:t>at Hackensack 	</a:t>
            </a:r>
            <a:r>
              <a:rPr lang="en-US" sz="1600" dirty="0" smtClean="0"/>
              <a:t>			4		b</a:t>
            </a:r>
          </a:p>
          <a:p>
            <a:r>
              <a:rPr lang="en-US" sz="1600" dirty="0"/>
              <a:t>	</a:t>
            </a:r>
            <a:r>
              <a:rPr lang="en-US" sz="1600" dirty="0" smtClean="0"/>
              <a:t>	</a:t>
            </a:r>
            <a:r>
              <a:rPr lang="en-US" sz="1600" dirty="0" smtClean="0">
                <a:solidFill>
                  <a:srgbClr val="FF0000"/>
                </a:solidFill>
              </a:rPr>
              <a:t>Tolls</a:t>
            </a:r>
            <a:r>
              <a:rPr lang="en-US" sz="1600" dirty="0" smtClean="0"/>
              <a:t>							3</a:t>
            </a:r>
          </a:p>
          <a:p>
            <a:r>
              <a:rPr lang="en-US" sz="1600" dirty="0" smtClean="0"/>
              <a:t>April	11	</a:t>
            </a:r>
            <a:r>
              <a:rPr lang="en-US" sz="1600" dirty="0" smtClean="0">
                <a:solidFill>
                  <a:srgbClr val="FF0000"/>
                </a:solidFill>
              </a:rPr>
              <a:t>Boat</a:t>
            </a:r>
            <a:r>
              <a:rPr lang="en-US" sz="1600" dirty="0" smtClean="0"/>
              <a:t> to </a:t>
            </a:r>
            <a:r>
              <a:rPr lang="en-US" sz="1600" dirty="0" err="1" smtClean="0"/>
              <a:t>Elisabethtown</a:t>
            </a:r>
            <a:r>
              <a:rPr lang="en-US" sz="1600" dirty="0" smtClean="0"/>
              <a:t>		1			c</a:t>
            </a:r>
          </a:p>
          <a:p>
            <a:r>
              <a:rPr lang="en-US" sz="1600" dirty="0"/>
              <a:t>	</a:t>
            </a:r>
            <a:r>
              <a:rPr lang="en-US" sz="1600" dirty="0" smtClean="0"/>
              <a:t>	</a:t>
            </a:r>
            <a:r>
              <a:rPr lang="en-US" sz="1600" dirty="0" smtClean="0">
                <a:solidFill>
                  <a:srgbClr val="FF0000"/>
                </a:solidFill>
              </a:rPr>
              <a:t>Carriage</a:t>
            </a:r>
            <a:r>
              <a:rPr lang="en-US" sz="1600" dirty="0" smtClean="0"/>
              <a:t>						4</a:t>
            </a:r>
          </a:p>
          <a:p>
            <a:r>
              <a:rPr lang="en-US" sz="1600" dirty="0"/>
              <a:t>	</a:t>
            </a:r>
            <a:r>
              <a:rPr lang="en-US" sz="1600" dirty="0" smtClean="0"/>
              <a:t>	Supper—</a:t>
            </a:r>
            <a:r>
              <a:rPr lang="en-US" sz="1600" dirty="0" err="1" smtClean="0"/>
              <a:t>Elisabethtown</a:t>
            </a:r>
            <a:r>
              <a:rPr lang="en-US" sz="1600" dirty="0" smtClean="0"/>
              <a:t>			6</a:t>
            </a:r>
          </a:p>
          <a:p>
            <a:r>
              <a:rPr lang="en-US" sz="1600" dirty="0"/>
              <a:t>	</a:t>
            </a:r>
            <a:r>
              <a:rPr lang="en-US" sz="1600" dirty="0" smtClean="0"/>
              <a:t>	Carriage to </a:t>
            </a:r>
            <a:r>
              <a:rPr lang="en-US" sz="1600" dirty="0" err="1" smtClean="0"/>
              <a:t>Princetown</a:t>
            </a:r>
            <a:r>
              <a:rPr lang="en-US" sz="1600" dirty="0" smtClean="0"/>
              <a:t>		4			d</a:t>
            </a:r>
          </a:p>
          <a:p>
            <a:r>
              <a:rPr lang="en-US" sz="1600" dirty="0" smtClean="0"/>
              <a:t>	12	</a:t>
            </a:r>
            <a:r>
              <a:rPr lang="en-US" sz="1600" dirty="0" smtClean="0">
                <a:solidFill>
                  <a:srgbClr val="FF0000"/>
                </a:solidFill>
              </a:rPr>
              <a:t>Stage</a:t>
            </a:r>
            <a:r>
              <a:rPr lang="en-US" sz="1600" dirty="0" smtClean="0"/>
              <a:t> – </a:t>
            </a:r>
            <a:r>
              <a:rPr lang="en-US" sz="1600" dirty="0" err="1" smtClean="0"/>
              <a:t>Princetown</a:t>
            </a:r>
            <a:r>
              <a:rPr lang="en-US" sz="1600" dirty="0" smtClean="0"/>
              <a:t>			2	4		e</a:t>
            </a:r>
            <a:r>
              <a:rPr lang="en-US" sz="1600" dirty="0"/>
              <a:t>	</a:t>
            </a:r>
            <a:endParaRPr lang="en-US" sz="1600" dirty="0" smtClean="0"/>
          </a:p>
          <a:p>
            <a:r>
              <a:rPr lang="en-US" sz="1600" dirty="0" smtClean="0"/>
              <a:t>		Breakfast—Trenton				4</a:t>
            </a:r>
          </a:p>
          <a:p>
            <a:r>
              <a:rPr lang="en-US" sz="1600" dirty="0"/>
              <a:t>	</a:t>
            </a:r>
            <a:r>
              <a:rPr lang="en-US" sz="1600" dirty="0" smtClean="0"/>
              <a:t>	At Philadelphia, porter for trunk		2		f	</a:t>
            </a:r>
          </a:p>
          <a:p>
            <a:r>
              <a:rPr lang="en-US" sz="1600" dirty="0" smtClean="0"/>
              <a:t>  	 16	Inn at Philadelphia			6	6		</a:t>
            </a:r>
          </a:p>
          <a:p>
            <a:r>
              <a:rPr lang="en-US" sz="1600" dirty="0"/>
              <a:t>	</a:t>
            </a:r>
            <a:r>
              <a:rPr lang="en-US" sz="1600" dirty="0" smtClean="0"/>
              <a:t>	To Wilmington – tolls				2,4		g   	how? Toll road</a:t>
            </a:r>
          </a:p>
          <a:p>
            <a:pPr lvl="1"/>
            <a:r>
              <a:rPr lang="en-US" sz="1600" dirty="0" smtClean="0"/>
              <a:t> 19	</a:t>
            </a:r>
            <a:r>
              <a:rPr lang="en-US" sz="1600" dirty="0" smtClean="0">
                <a:solidFill>
                  <a:srgbClr val="FF0000"/>
                </a:solidFill>
              </a:rPr>
              <a:t>Gig</a:t>
            </a:r>
            <a:r>
              <a:rPr lang="en-US" sz="1600" dirty="0" smtClean="0"/>
              <a:t>, 4 days					10				two wheel carriage</a:t>
            </a:r>
          </a:p>
          <a:p>
            <a:r>
              <a:rPr lang="en-US" sz="1600" dirty="0" smtClean="0"/>
              <a:t>	22	Inn at Wilmington			13	6			not yet home?</a:t>
            </a:r>
          </a:p>
          <a:p>
            <a:r>
              <a:rPr lang="en-US" sz="1600" dirty="0"/>
              <a:t>	</a:t>
            </a:r>
            <a:r>
              <a:rPr lang="en-US" sz="1600" dirty="0" smtClean="0"/>
              <a:t>	Stage to Philadelphia			1	6			not packet boat?</a:t>
            </a:r>
          </a:p>
          <a:p>
            <a:r>
              <a:rPr lang="en-US" sz="1600" dirty="0" smtClean="0"/>
              <a:t>		…</a:t>
            </a:r>
          </a:p>
          <a:p>
            <a:r>
              <a:rPr lang="en-US" sz="1600" dirty="0" smtClean="0"/>
              <a:t>	29	Francis Hotel at Philadelphia 	1	6</a:t>
            </a:r>
          </a:p>
          <a:p>
            <a:r>
              <a:rPr lang="en-US" sz="1600" dirty="0"/>
              <a:t>	</a:t>
            </a:r>
            <a:r>
              <a:rPr lang="en-US" sz="1600" dirty="0" smtClean="0"/>
              <a:t>	Mail Stage					8				expensive!!</a:t>
            </a:r>
          </a:p>
          <a:p>
            <a:r>
              <a:rPr lang="en-US" sz="1600" dirty="0"/>
              <a:t>	</a:t>
            </a:r>
            <a:r>
              <a:rPr lang="en-US" sz="1600" dirty="0" smtClean="0"/>
              <a:t>	Dinner at Bristol					6</a:t>
            </a:r>
          </a:p>
          <a:p>
            <a:r>
              <a:rPr lang="en-US" sz="1600" dirty="0"/>
              <a:t>	</a:t>
            </a:r>
            <a:r>
              <a:rPr lang="en-US" sz="1600" dirty="0" smtClean="0"/>
              <a:t>	Supper at Brunswick				4</a:t>
            </a:r>
          </a:p>
          <a:p>
            <a:r>
              <a:rPr lang="en-US" sz="1600" dirty="0"/>
              <a:t>	</a:t>
            </a:r>
            <a:r>
              <a:rPr lang="en-US" sz="1600" dirty="0" smtClean="0"/>
              <a:t>	Gig to Bergen</a:t>
            </a:r>
          </a:p>
          <a:p>
            <a:r>
              <a:rPr lang="en-US" sz="1600" dirty="0"/>
              <a:t>	</a:t>
            </a:r>
            <a:r>
              <a:rPr lang="en-US" sz="1600" dirty="0" smtClean="0"/>
              <a:t>	….</a:t>
            </a:r>
          </a:p>
          <a:p>
            <a:endParaRPr lang="en-US" sz="1600" dirty="0" smtClean="0"/>
          </a:p>
          <a:p>
            <a:endParaRPr lang="en-US" dirty="0" smtClean="0"/>
          </a:p>
          <a:p>
            <a:r>
              <a:rPr lang="en-US" dirty="0" smtClean="0"/>
              <a:t> 		</a:t>
            </a:r>
            <a:endParaRPr lang="en-US" dirty="0"/>
          </a:p>
        </p:txBody>
      </p:sp>
      <p:pic>
        <p:nvPicPr>
          <p:cNvPr id="3" name="Picture 2" descr="Screen Shot 2015-12-07 at 6.08.41 AM.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84463" y="746689"/>
            <a:ext cx="2789579" cy="3136931"/>
          </a:xfrm>
          <a:prstGeom prst="rect">
            <a:avLst/>
          </a:prstGeom>
        </p:spPr>
      </p:pic>
    </p:spTree>
    <p:extLst>
      <p:ext uri="{BB962C8B-B14F-4D97-AF65-F5344CB8AC3E}">
        <p14:creationId xmlns:p14="http://schemas.microsoft.com/office/powerpoint/2010/main" val="114340205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145" t="6547" r="5614" b="8546"/>
          <a:stretch/>
        </p:blipFill>
        <p:spPr>
          <a:xfrm>
            <a:off x="4221035" y="1116008"/>
            <a:ext cx="4922965" cy="5078241"/>
          </a:xfrm>
          <a:prstGeom prst="rect">
            <a:avLst/>
          </a:prstGeom>
        </p:spPr>
      </p:pic>
      <p:sp>
        <p:nvSpPr>
          <p:cNvPr id="3" name="TextBox 2"/>
          <p:cNvSpPr txBox="1"/>
          <p:nvPr/>
        </p:nvSpPr>
        <p:spPr>
          <a:xfrm>
            <a:off x="1488185" y="192404"/>
            <a:ext cx="6414592" cy="892552"/>
          </a:xfrm>
          <a:prstGeom prst="rect">
            <a:avLst/>
          </a:prstGeom>
          <a:noFill/>
        </p:spPr>
        <p:txBody>
          <a:bodyPr wrap="square" rtlCol="0">
            <a:spAutoFit/>
          </a:bodyPr>
          <a:lstStyle/>
          <a:p>
            <a:r>
              <a:rPr lang="en-US" sz="3600" dirty="0" smtClean="0"/>
              <a:t>Streets and Paper Streets</a:t>
            </a:r>
          </a:p>
          <a:p>
            <a:pPr algn="ctr"/>
            <a:r>
              <a:rPr lang="en-US" sz="1600" dirty="0" smtClean="0">
                <a:solidFill>
                  <a:srgbClr val="FF0000"/>
                </a:solidFill>
              </a:rPr>
              <a:t>When is a street a street?</a:t>
            </a:r>
            <a:endParaRPr lang="en-US" sz="1600" dirty="0">
              <a:solidFill>
                <a:srgbClr val="FF0000"/>
              </a:solidFill>
            </a:endParaRPr>
          </a:p>
        </p:txBody>
      </p:sp>
      <p:pic>
        <p:nvPicPr>
          <p:cNvPr id="4" name="Picture 3"/>
          <p:cNvPicPr>
            <a:picLocks noChangeAspect="1"/>
          </p:cNvPicPr>
          <p:nvPr/>
        </p:nvPicPr>
        <p:blipFill rotWithShape="1">
          <a:blip r:embed="rId4"/>
          <a:srcRect l="49667"/>
          <a:stretch/>
        </p:blipFill>
        <p:spPr>
          <a:xfrm>
            <a:off x="99193" y="1370741"/>
            <a:ext cx="3928669" cy="4966136"/>
          </a:xfrm>
          <a:prstGeom prst="rect">
            <a:avLst/>
          </a:prstGeom>
        </p:spPr>
      </p:pic>
      <p:sp>
        <p:nvSpPr>
          <p:cNvPr id="5" name="TextBox 4"/>
          <p:cNvSpPr txBox="1"/>
          <p:nvPr/>
        </p:nvSpPr>
        <p:spPr>
          <a:xfrm>
            <a:off x="769751" y="6336877"/>
            <a:ext cx="2257936" cy="338554"/>
          </a:xfrm>
          <a:prstGeom prst="rect">
            <a:avLst/>
          </a:prstGeom>
          <a:noFill/>
        </p:spPr>
        <p:txBody>
          <a:bodyPr wrap="square" rtlCol="0">
            <a:spAutoFit/>
          </a:bodyPr>
          <a:lstStyle/>
          <a:p>
            <a:r>
              <a:rPr lang="en-US" sz="1600" dirty="0" smtClean="0"/>
              <a:t>Latrobe 1804</a:t>
            </a:r>
            <a:endParaRPr lang="en-US" sz="1600" dirty="0"/>
          </a:p>
        </p:txBody>
      </p:sp>
      <p:sp>
        <p:nvSpPr>
          <p:cNvPr id="6" name="TextBox 5"/>
          <p:cNvSpPr txBox="1"/>
          <p:nvPr/>
        </p:nvSpPr>
        <p:spPr>
          <a:xfrm>
            <a:off x="4221035" y="6071997"/>
            <a:ext cx="4909844" cy="400110"/>
          </a:xfrm>
          <a:prstGeom prst="rect">
            <a:avLst/>
          </a:prstGeom>
          <a:noFill/>
        </p:spPr>
        <p:txBody>
          <a:bodyPr wrap="square" rtlCol="0">
            <a:spAutoFit/>
          </a:bodyPr>
          <a:lstStyle/>
          <a:p>
            <a:r>
              <a:rPr lang="en-US" sz="1000" dirty="0" smtClean="0"/>
              <a:t>The General </a:t>
            </a:r>
            <a:r>
              <a:rPr lang="en-US" sz="1000" dirty="0"/>
              <a:t>Assembly passed an act extending the limits of the town of New Castle. </a:t>
            </a:r>
            <a:endParaRPr lang="en-US" sz="1000" dirty="0" smtClean="0"/>
          </a:p>
          <a:p>
            <a:r>
              <a:rPr lang="en-US" sz="1000" dirty="0" smtClean="0"/>
              <a:t>11 </a:t>
            </a:r>
            <a:r>
              <a:rPr lang="en-US" sz="1000" dirty="0"/>
              <a:t>Del. L. Ch. DCXXIII (1859). </a:t>
            </a:r>
          </a:p>
        </p:txBody>
      </p:sp>
      <p:sp>
        <p:nvSpPr>
          <p:cNvPr id="7" name="Donut 6"/>
          <p:cNvSpPr/>
          <p:nvPr/>
        </p:nvSpPr>
        <p:spPr>
          <a:xfrm rot="925165">
            <a:off x="5651496" y="3600471"/>
            <a:ext cx="499088" cy="1910459"/>
          </a:xfrm>
          <a:prstGeom prst="donut">
            <a:avLst>
              <a:gd name="adj" fmla="val 713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7010557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127.JPG"/>
          <p:cNvPicPr>
            <a:picLocks noChangeAspect="1"/>
          </p:cNvPicPr>
          <p:nvPr/>
        </p:nvPicPr>
        <p:blipFill rotWithShape="1">
          <a:blip r:embed="rId2" cstate="screen">
            <a:extLst>
              <a:ext uri="{28A0092B-C50C-407E-A947-70E740481C1C}">
                <a14:useLocalDpi xmlns:a14="http://schemas.microsoft.com/office/drawing/2010/main"/>
              </a:ext>
            </a:extLst>
          </a:blip>
          <a:srcRect l="-5263"/>
          <a:stretch/>
        </p:blipFill>
        <p:spPr>
          <a:xfrm>
            <a:off x="-270651" y="4573266"/>
            <a:ext cx="9144000" cy="2284734"/>
          </a:xfrm>
          <a:prstGeom prst="rect">
            <a:avLst/>
          </a:prstGeom>
        </p:spPr>
      </p:pic>
      <p:pic>
        <p:nvPicPr>
          <p:cNvPr id="3" name="Picture 2" descr="Screen Shot 2015-05-08 at 10.51.55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024238"/>
            <a:ext cx="7874000" cy="3804222"/>
          </a:xfrm>
          <a:prstGeom prst="rect">
            <a:avLst/>
          </a:prstGeom>
        </p:spPr>
      </p:pic>
      <p:cxnSp>
        <p:nvCxnSpPr>
          <p:cNvPr id="5" name="Straight Arrow Connector 4"/>
          <p:cNvCxnSpPr/>
          <p:nvPr/>
        </p:nvCxnSpPr>
        <p:spPr>
          <a:xfrm flipH="1" flipV="1">
            <a:off x="3634154" y="2791422"/>
            <a:ext cx="703384" cy="23765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399887" y="9770"/>
            <a:ext cx="7473462" cy="646331"/>
          </a:xfrm>
          <a:prstGeom prst="rect">
            <a:avLst/>
          </a:prstGeom>
          <a:noFill/>
        </p:spPr>
        <p:txBody>
          <a:bodyPr wrap="square" rtlCol="0">
            <a:spAutoFit/>
          </a:bodyPr>
          <a:lstStyle/>
          <a:p>
            <a:r>
              <a:rPr lang="en-US" sz="3600" dirty="0" smtClean="0"/>
              <a:t>Dotted Line Streets</a:t>
            </a:r>
            <a:endParaRPr lang="en-US" sz="3600" dirty="0"/>
          </a:p>
        </p:txBody>
      </p:sp>
      <p:sp>
        <p:nvSpPr>
          <p:cNvPr id="7" name="Donut 6"/>
          <p:cNvSpPr/>
          <p:nvPr/>
        </p:nvSpPr>
        <p:spPr>
          <a:xfrm>
            <a:off x="3110540" y="2513026"/>
            <a:ext cx="848946" cy="509316"/>
          </a:xfrm>
          <a:prstGeom prst="donut">
            <a:avLst>
              <a:gd name="adj" fmla="val 343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Donut 7"/>
          <p:cNvSpPr/>
          <p:nvPr/>
        </p:nvSpPr>
        <p:spPr>
          <a:xfrm>
            <a:off x="5232494" y="1103316"/>
            <a:ext cx="1283607" cy="1134160"/>
          </a:xfrm>
          <a:prstGeom prst="donut">
            <a:avLst>
              <a:gd name="adj" fmla="val 343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Donut 8"/>
          <p:cNvSpPr/>
          <p:nvPr/>
        </p:nvSpPr>
        <p:spPr>
          <a:xfrm>
            <a:off x="539520" y="1463281"/>
            <a:ext cx="1283607" cy="1134160"/>
          </a:xfrm>
          <a:prstGeom prst="donut">
            <a:avLst>
              <a:gd name="adj" fmla="val 343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1971096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026" y="3697512"/>
            <a:ext cx="8111894" cy="1815882"/>
          </a:xfrm>
          <a:prstGeom prst="rect">
            <a:avLst/>
          </a:prstGeom>
        </p:spPr>
        <p:txBody>
          <a:bodyPr wrap="square">
            <a:spAutoFit/>
          </a:bodyPr>
          <a:lstStyle/>
          <a:p>
            <a:r>
              <a:rPr lang="en-US" sz="1600" dirty="0" smtClean="0"/>
              <a:t>“There </a:t>
            </a:r>
            <a:r>
              <a:rPr lang="en-US" sz="1600" dirty="0"/>
              <a:t>is some evidence that Young Street once existed over the disputed property. Jefferson M. </a:t>
            </a:r>
            <a:r>
              <a:rPr lang="en-US" sz="1600" dirty="0" err="1"/>
              <a:t>Moak</a:t>
            </a:r>
            <a:r>
              <a:rPr lang="en-US" sz="1600" dirty="0"/>
              <a:t> ("</a:t>
            </a:r>
            <a:r>
              <a:rPr lang="en-US" sz="1600" dirty="0" err="1"/>
              <a:t>Moak</a:t>
            </a:r>
            <a:r>
              <a:rPr lang="en-US" sz="1600" dirty="0"/>
              <a:t>"), an archivist for the City Archives of Philadelphia and former librarian who has studied the history of Philadelphia map making, testified as an expert on </a:t>
            </a:r>
            <a:r>
              <a:rPr lang="en-US" sz="1600" dirty="0" err="1"/>
              <a:t>DiMondi's</a:t>
            </a:r>
            <a:r>
              <a:rPr lang="en-US" sz="1600" dirty="0"/>
              <a:t> behalf. </a:t>
            </a:r>
            <a:r>
              <a:rPr lang="en-US" sz="1600" dirty="0" err="1"/>
              <a:t>Moak</a:t>
            </a:r>
            <a:r>
              <a:rPr lang="en-US" sz="1600" dirty="0"/>
              <a:t> examined three </a:t>
            </a:r>
            <a:r>
              <a:rPr lang="en-US" sz="1600" dirty="0" smtClean="0"/>
              <a:t>maps … and </a:t>
            </a:r>
            <a:r>
              <a:rPr lang="en-US" sz="1600" dirty="0"/>
              <a:t>the George William </a:t>
            </a:r>
            <a:r>
              <a:rPr lang="en-US" sz="1600" dirty="0" err="1"/>
              <a:t>Baist</a:t>
            </a:r>
            <a:r>
              <a:rPr lang="en-US" sz="1600" dirty="0"/>
              <a:t> Atlas of New Castle County dated 1893. According to </a:t>
            </a:r>
            <a:r>
              <a:rPr lang="en-US" sz="1600" dirty="0" err="1"/>
              <a:t>Moak</a:t>
            </a:r>
            <a:r>
              <a:rPr lang="en-US" sz="1600" dirty="0"/>
              <a:t>, each of those maps shows Young Street as an open street between Sixth and Seventh Streets. </a:t>
            </a:r>
            <a:r>
              <a:rPr lang="en-US" sz="1600" dirty="0" err="1">
                <a:solidFill>
                  <a:srgbClr val="FF0000"/>
                </a:solidFill>
              </a:rPr>
              <a:t>Moak</a:t>
            </a:r>
            <a:r>
              <a:rPr lang="en-US" sz="1600" dirty="0">
                <a:solidFill>
                  <a:srgbClr val="FF0000"/>
                </a:solidFill>
              </a:rPr>
              <a:t> reached that Conclusion because the relevant portion of Young Street is drawn with solid lines rather than dotted lines</a:t>
            </a:r>
            <a:r>
              <a:rPr lang="en-US" sz="1600" dirty="0" smtClean="0">
                <a:solidFill>
                  <a:srgbClr val="FF0000"/>
                </a:solidFill>
              </a:rPr>
              <a:t>.”</a:t>
            </a:r>
            <a:endParaRPr lang="en-US" sz="1600" dirty="0">
              <a:solidFill>
                <a:srgbClr val="FF0000"/>
              </a:solidFill>
            </a:endParaRPr>
          </a:p>
        </p:txBody>
      </p:sp>
      <p:sp>
        <p:nvSpPr>
          <p:cNvPr id="3" name="Rectangle 2"/>
          <p:cNvSpPr/>
          <p:nvPr/>
        </p:nvSpPr>
        <p:spPr>
          <a:xfrm>
            <a:off x="560941" y="5785923"/>
            <a:ext cx="8111894" cy="307777"/>
          </a:xfrm>
          <a:prstGeom prst="rect">
            <a:avLst/>
          </a:prstGeom>
        </p:spPr>
        <p:txBody>
          <a:bodyPr wrap="square">
            <a:spAutoFit/>
          </a:bodyPr>
          <a:lstStyle/>
          <a:p>
            <a:r>
              <a:rPr lang="en-US" sz="1400" dirty="0"/>
              <a:t>http://</a:t>
            </a:r>
            <a:r>
              <a:rPr lang="en-US" sz="1400" dirty="0" err="1"/>
              <a:t>de.findacase.com</a:t>
            </a:r>
            <a:r>
              <a:rPr lang="en-US" sz="1400" dirty="0"/>
              <a:t>/research/</a:t>
            </a:r>
            <a:r>
              <a:rPr lang="en-US" sz="1400" dirty="0" err="1"/>
              <a:t>wfrmDocViewer.aspx</a:t>
            </a:r>
            <a:r>
              <a:rPr lang="en-US" sz="1400" dirty="0"/>
              <a:t>/</a:t>
            </a:r>
            <a:r>
              <a:rPr lang="en-US" sz="1400" dirty="0" err="1"/>
              <a:t>xq</a:t>
            </a:r>
            <a:r>
              <a:rPr lang="en-US" sz="1400" dirty="0"/>
              <a:t>/fac.19911115_0005.DE.htm/</a:t>
            </a:r>
            <a:r>
              <a:rPr lang="en-US" sz="1400" dirty="0" err="1"/>
              <a:t>qx</a:t>
            </a:r>
            <a:endParaRPr lang="en-US" sz="1400" dirty="0"/>
          </a:p>
        </p:txBody>
      </p:sp>
      <p:sp>
        <p:nvSpPr>
          <p:cNvPr id="4" name="Rectangle 3"/>
          <p:cNvSpPr/>
          <p:nvPr/>
        </p:nvSpPr>
        <p:spPr>
          <a:xfrm>
            <a:off x="228153" y="87884"/>
            <a:ext cx="5422433" cy="1015663"/>
          </a:xfrm>
          <a:prstGeom prst="rect">
            <a:avLst/>
          </a:prstGeom>
        </p:spPr>
        <p:txBody>
          <a:bodyPr wrap="square">
            <a:spAutoFit/>
          </a:bodyPr>
          <a:lstStyle/>
          <a:p>
            <a:r>
              <a:rPr lang="en-US" sz="1200" dirty="0"/>
              <a:t>November 15, </a:t>
            </a:r>
            <a:r>
              <a:rPr lang="en-US" sz="1200" dirty="0" smtClean="0"/>
              <a:t>1991</a:t>
            </a:r>
            <a:endParaRPr lang="en-US" sz="1200" dirty="0"/>
          </a:p>
          <a:p>
            <a:r>
              <a:rPr lang="en-US" sz="1200" dirty="0"/>
              <a:t>BROSIUS-ELIASON CO., A DELAWARE CORPORATION, PLAINTIFF,</a:t>
            </a:r>
          </a:p>
          <a:p>
            <a:r>
              <a:rPr lang="en-US" sz="1200" dirty="0"/>
              <a:t>v.</a:t>
            </a:r>
          </a:p>
          <a:p>
            <a:r>
              <a:rPr lang="en-US" sz="1200" dirty="0"/>
              <a:t>JOHN A. DIMONDI AND THE MAYOR AND COUNCIL OF NEW </a:t>
            </a:r>
            <a:r>
              <a:rPr lang="en-US" sz="1200" dirty="0" smtClean="0"/>
              <a:t>CASTLE, DEFENDANTS</a:t>
            </a:r>
          </a:p>
          <a:p>
            <a:r>
              <a:rPr lang="en-US" sz="1200" dirty="0"/>
              <a:t>COURT OF CHANCERY OF DELAWARE, NEW </a:t>
            </a:r>
            <a:r>
              <a:rPr lang="en-US" sz="1200" dirty="0" smtClean="0"/>
              <a:t>CASTLE,  </a:t>
            </a:r>
            <a:r>
              <a:rPr lang="en-US" sz="1200" dirty="0"/>
              <a:t>Berger, Vice Chancellor.</a:t>
            </a:r>
          </a:p>
        </p:txBody>
      </p:sp>
      <p:sp>
        <p:nvSpPr>
          <p:cNvPr id="5" name="TextBox 4"/>
          <p:cNvSpPr txBox="1"/>
          <p:nvPr/>
        </p:nvSpPr>
        <p:spPr>
          <a:xfrm>
            <a:off x="560942" y="1426274"/>
            <a:ext cx="8043978" cy="830997"/>
          </a:xfrm>
          <a:prstGeom prst="rect">
            <a:avLst/>
          </a:prstGeom>
          <a:noFill/>
        </p:spPr>
        <p:txBody>
          <a:bodyPr wrap="square" rtlCol="0">
            <a:spAutoFit/>
          </a:bodyPr>
          <a:lstStyle/>
          <a:p>
            <a:r>
              <a:rPr lang="en-US" sz="1600" dirty="0" smtClean="0"/>
              <a:t>“In </a:t>
            </a:r>
            <a:r>
              <a:rPr lang="en-US" sz="1600" dirty="0"/>
              <a:t>1875, New Castle was incorporated as a city pursuant to 15 Del. L. Ch. 152 (1875) (the "City Charter"). Pursuant to Section 25 of the City Charter, </a:t>
            </a:r>
            <a:r>
              <a:rPr lang="en-US" sz="1600" dirty="0">
                <a:solidFill>
                  <a:srgbClr val="FF0000"/>
                </a:solidFill>
              </a:rPr>
              <a:t>new streets could only be opened upon written application by twenty resident freeholders and the Concurring vote of the City Council</a:t>
            </a:r>
            <a:r>
              <a:rPr lang="en-US" sz="1600" dirty="0"/>
              <a:t>.</a:t>
            </a:r>
          </a:p>
        </p:txBody>
      </p:sp>
      <p:sp>
        <p:nvSpPr>
          <p:cNvPr id="7" name="TextBox 6"/>
          <p:cNvSpPr txBox="1"/>
          <p:nvPr/>
        </p:nvSpPr>
        <p:spPr>
          <a:xfrm>
            <a:off x="560942" y="2284439"/>
            <a:ext cx="7891805" cy="1323439"/>
          </a:xfrm>
          <a:prstGeom prst="rect">
            <a:avLst/>
          </a:prstGeom>
          <a:noFill/>
        </p:spPr>
        <p:txBody>
          <a:bodyPr wrap="square" rtlCol="0">
            <a:spAutoFit/>
          </a:bodyPr>
          <a:lstStyle/>
          <a:p>
            <a:r>
              <a:rPr lang="en-US" sz="1600" dirty="0" smtClean="0"/>
              <a:t>“The </a:t>
            </a:r>
            <a:r>
              <a:rPr lang="en-US" sz="1600" dirty="0"/>
              <a:t>City </a:t>
            </a:r>
            <a:r>
              <a:rPr lang="en-US" sz="1600" dirty="0" smtClean="0"/>
              <a:t>… has </a:t>
            </a:r>
            <a:r>
              <a:rPr lang="en-US" sz="1600" dirty="0"/>
              <a:t>no knowledge of any ordinance or resolution by which the disputed portion of Young Street was </a:t>
            </a:r>
            <a:r>
              <a:rPr lang="en-US" sz="1600" dirty="0" smtClean="0"/>
              <a:t>opened, of </a:t>
            </a:r>
            <a:r>
              <a:rPr lang="en-US" sz="1600" dirty="0"/>
              <a:t>any condemnation proceeding relating to the disputed property; it has no records of any payment being made to a landowner with respect to the disputed property; and it has found no evidence that the City ever maintained the disputed property as a public street.</a:t>
            </a:r>
          </a:p>
        </p:txBody>
      </p:sp>
    </p:spTree>
    <p:extLst>
      <p:ext uri="{BB962C8B-B14F-4D97-AF65-F5344CB8AC3E}">
        <p14:creationId xmlns:p14="http://schemas.microsoft.com/office/powerpoint/2010/main" val="4055268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5199" y="1008497"/>
            <a:ext cx="7755973" cy="4770537"/>
          </a:xfrm>
          <a:prstGeom prst="rect">
            <a:avLst/>
          </a:prstGeom>
        </p:spPr>
        <p:txBody>
          <a:bodyPr wrap="square">
            <a:spAutoFit/>
          </a:bodyPr>
          <a:lstStyle/>
          <a:p>
            <a:r>
              <a:rPr lang="en-US" sz="1600" dirty="0">
                <a:solidFill>
                  <a:srgbClr val="FF0000"/>
                </a:solidFill>
              </a:rPr>
              <a:t>A public street may be created by statutory dedication and acceptance,  common law dedication through adverse use, or the recordation of </a:t>
            </a:r>
            <a:r>
              <a:rPr lang="en-US" sz="1600" dirty="0" smtClean="0">
                <a:solidFill>
                  <a:srgbClr val="FF0000"/>
                </a:solidFill>
              </a:rPr>
              <a:t>a subdivision </a:t>
            </a:r>
            <a:r>
              <a:rPr lang="en-US" sz="1600" dirty="0">
                <a:solidFill>
                  <a:srgbClr val="FF0000"/>
                </a:solidFill>
              </a:rPr>
              <a:t>showing streets, the conveyance of lots by reference to the subdivision plan and public use. </a:t>
            </a:r>
          </a:p>
          <a:p>
            <a:r>
              <a:rPr lang="en-US" sz="1600" dirty="0">
                <a:solidFill>
                  <a:srgbClr val="FF0000"/>
                </a:solidFill>
              </a:rPr>
              <a:t> </a:t>
            </a:r>
          </a:p>
          <a:p>
            <a:r>
              <a:rPr lang="en-US" sz="1600" dirty="0"/>
              <a:t>Here there is only some circumstantial evidence that the disputed property may have been used as a public street at some </a:t>
            </a:r>
            <a:r>
              <a:rPr lang="en-US" sz="1600" dirty="0" smtClean="0"/>
              <a:t>time between </a:t>
            </a:r>
            <a:r>
              <a:rPr lang="en-US" sz="1600" dirty="0"/>
              <a:t>1859 and approximately 1935. This evidence is insufficient to establish public use of the disputed property as a street. </a:t>
            </a:r>
          </a:p>
          <a:p>
            <a:r>
              <a:rPr lang="en-US" sz="1600" dirty="0"/>
              <a:t> </a:t>
            </a:r>
          </a:p>
          <a:p>
            <a:r>
              <a:rPr lang="en-US" sz="1600" dirty="0"/>
              <a:t>Moreover, even if there once was a street, the evidence clearly establishes that it has been abandoned.</a:t>
            </a:r>
          </a:p>
          <a:p>
            <a:endParaRPr lang="en-US" sz="1600" dirty="0"/>
          </a:p>
          <a:p>
            <a:r>
              <a:rPr lang="en-US" sz="1600" dirty="0">
                <a:solidFill>
                  <a:srgbClr val="FF0000"/>
                </a:solidFill>
              </a:rPr>
              <a:t>A public road acquired by use, as opposed to dedication, may be abandoned where there is non-use for at least 20 years</a:t>
            </a:r>
            <a:r>
              <a:rPr lang="en-US" sz="1600" dirty="0" smtClean="0">
                <a:solidFill>
                  <a:srgbClr val="FF0000"/>
                </a:solidFill>
              </a:rPr>
              <a:t>.</a:t>
            </a:r>
          </a:p>
          <a:p>
            <a:endParaRPr lang="en-US" sz="1600" dirty="0"/>
          </a:p>
          <a:p>
            <a:r>
              <a:rPr lang="en-US" sz="1600" dirty="0"/>
              <a:t>There has been no showing of public use of the disputed property</a:t>
            </a:r>
            <a:r>
              <a:rPr lang="en-US" sz="1600" dirty="0" smtClean="0"/>
              <a:t>.</a:t>
            </a:r>
            <a:endParaRPr lang="en-US" sz="1600" dirty="0"/>
          </a:p>
          <a:p>
            <a:r>
              <a:rPr lang="en-US" sz="1600" dirty="0" err="1"/>
              <a:t>DiMondi</a:t>
            </a:r>
            <a:r>
              <a:rPr lang="en-US" sz="1600" dirty="0"/>
              <a:t>, likewise, failed to establish a public easement by implication. </a:t>
            </a:r>
            <a:endParaRPr lang="en-US" sz="1600" dirty="0" smtClean="0"/>
          </a:p>
          <a:p>
            <a:endParaRPr lang="en-US" sz="1600" dirty="0"/>
          </a:p>
          <a:p>
            <a:r>
              <a:rPr lang="en-US" sz="1600" dirty="0"/>
              <a:t>Berger, Vice Chancellor.</a:t>
            </a:r>
          </a:p>
          <a:p>
            <a:endParaRPr lang="en-US" sz="1600" dirty="0"/>
          </a:p>
        </p:txBody>
      </p:sp>
    </p:spTree>
    <p:extLst>
      <p:ext uri="{BB962C8B-B14F-4D97-AF65-F5344CB8AC3E}">
        <p14:creationId xmlns:p14="http://schemas.microsoft.com/office/powerpoint/2010/main" val="1333088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4908</TotalTime>
  <Words>4009</Words>
  <Application>Microsoft Macintosh PowerPoint</Application>
  <PresentationFormat>On-screen Show (4:3)</PresentationFormat>
  <Paragraphs>365</Paragraphs>
  <Slides>39</Slides>
  <Notes>14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Transportation in New Castle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Early Ferries</vt:lpstr>
      <vt:lpstr>Wharves</vt:lpstr>
      <vt:lpstr>Packet Boats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Castle &amp; Frenchtown RR </vt:lpstr>
      <vt:lpstr>The NC&amp; FT RR was NOT the first RR by 5 years!</vt:lpstr>
      <vt:lpstr>The number of railroads exploded</vt:lpstr>
      <vt:lpstr>The Stone “Sleepers” of New Castle</vt:lpstr>
      <vt:lpstr>Industrial Espionage/Skulduggery</vt:lpstr>
      <vt:lpstr>Baldwin’s copy of the “Delaware”</vt:lpstr>
      <vt:lpstr>Opening of New Castle &amp; Frenchtown Railroad (September 10, 1832 )</vt:lpstr>
      <vt:lpstr>A Short Lived Success</vt:lpstr>
      <vt:lpstr>Great (and Brief) New Castle Ferry War</vt:lpstr>
      <vt:lpstr>Trolleys</vt:lpstr>
      <vt:lpstr>Transportation and Everyday Life for E. I. du Pont (1802-1818)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Transportation</dc:title>
  <dc:creator>James Meek</dc:creator>
  <cp:lastModifiedBy>James Meek</cp:lastModifiedBy>
  <cp:revision>119</cp:revision>
  <dcterms:created xsi:type="dcterms:W3CDTF">2015-10-30T02:15:26Z</dcterms:created>
  <dcterms:modified xsi:type="dcterms:W3CDTF">2018-10-24T01:50:00Z</dcterms:modified>
</cp:coreProperties>
</file>