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m4v"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80" r:id="rId2"/>
    <p:sldId id="307" r:id="rId3"/>
    <p:sldId id="262" r:id="rId4"/>
    <p:sldId id="257" r:id="rId5"/>
    <p:sldId id="258" r:id="rId6"/>
    <p:sldId id="291" r:id="rId7"/>
    <p:sldId id="261" r:id="rId8"/>
    <p:sldId id="263" r:id="rId9"/>
    <p:sldId id="293" r:id="rId10"/>
    <p:sldId id="292" r:id="rId11"/>
    <p:sldId id="260" r:id="rId12"/>
    <p:sldId id="264" r:id="rId13"/>
    <p:sldId id="286" r:id="rId14"/>
    <p:sldId id="285" r:id="rId15"/>
    <p:sldId id="273" r:id="rId16"/>
    <p:sldId id="287" r:id="rId17"/>
    <p:sldId id="288" r:id="rId18"/>
    <p:sldId id="303" r:id="rId19"/>
    <p:sldId id="277" r:id="rId20"/>
    <p:sldId id="304" r:id="rId21"/>
    <p:sldId id="274" r:id="rId22"/>
    <p:sldId id="305" r:id="rId23"/>
    <p:sldId id="265" r:id="rId24"/>
    <p:sldId id="266" r:id="rId25"/>
    <p:sldId id="295" r:id="rId26"/>
    <p:sldId id="269" r:id="rId27"/>
    <p:sldId id="294" r:id="rId28"/>
    <p:sldId id="284" r:id="rId29"/>
    <p:sldId id="271" r:id="rId30"/>
    <p:sldId id="267" r:id="rId31"/>
    <p:sldId id="306" r:id="rId32"/>
    <p:sldId id="275" r:id="rId33"/>
    <p:sldId id="270" r:id="rId34"/>
    <p:sldId id="276" r:id="rId35"/>
    <p:sldId id="299" r:id="rId36"/>
    <p:sldId id="301" r:id="rId37"/>
    <p:sldId id="302" r:id="rId38"/>
    <p:sldId id="300" r:id="rId39"/>
    <p:sldId id="296" r:id="rId40"/>
    <p:sldId id="278" r:id="rId41"/>
    <p:sldId id="282"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8" autoAdjust="0"/>
    <p:restoredTop sz="94742" autoAdjust="0"/>
  </p:normalViewPr>
  <p:slideViewPr>
    <p:cSldViewPr snapToGrid="0" snapToObjects="1">
      <p:cViewPr>
        <p:scale>
          <a:sx n="147" d="100"/>
          <a:sy n="147" d="100"/>
        </p:scale>
        <p:origin x="-1152" y="-936"/>
      </p:cViewPr>
      <p:guideLst>
        <p:guide orient="horz" pos="2160"/>
        <p:guide pos="2880"/>
      </p:guideLst>
    </p:cSldViewPr>
  </p:slid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48D967-62FF-5A44-AC68-37C4F7BAF560}" type="datetimeFigureOut">
              <a:rPr lang="en-US" smtClean="0"/>
              <a:t>10/23/18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EE7771-58B3-864C-9F6D-3E25947DEA39}" type="slidenum">
              <a:rPr lang="en-US" smtClean="0"/>
              <a:t>‹#›</a:t>
            </a:fld>
            <a:endParaRPr lang="en-US"/>
          </a:p>
        </p:txBody>
      </p:sp>
    </p:spTree>
    <p:extLst>
      <p:ext uri="{BB962C8B-B14F-4D97-AF65-F5344CB8AC3E}">
        <p14:creationId xmlns:p14="http://schemas.microsoft.com/office/powerpoint/2010/main" val="30612982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facto or industries in NC commonly ignored</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1</a:t>
            </a:fld>
            <a:endParaRPr lang="en-US"/>
          </a:p>
        </p:txBody>
      </p:sp>
    </p:spTree>
    <p:extLst>
      <p:ext uri="{BB962C8B-B14F-4D97-AF65-F5344CB8AC3E}">
        <p14:creationId xmlns:p14="http://schemas.microsoft.com/office/powerpoint/2010/main" val="3134121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Starting in 1900 the Town </a:t>
            </a:r>
            <a:r>
              <a:rPr lang="en-US" dirty="0" err="1" smtClean="0"/>
              <a:t>ctively</a:t>
            </a:r>
            <a:r>
              <a:rPr lang="en-US" dirty="0" smtClean="0"/>
              <a:t> recruited industry   These are the sites </a:t>
            </a:r>
            <a:r>
              <a:rPr lang="en-US" dirty="0" err="1" smtClean="0"/>
              <a:t>closeto</a:t>
            </a:r>
            <a:r>
              <a:rPr lang="en-US" dirty="0" smtClean="0"/>
              <a:t> town.</a:t>
            </a:r>
            <a:r>
              <a:rPr lang="en-US" baseline="0" dirty="0" smtClean="0"/>
              <a:t>  Then the </a:t>
            </a:r>
            <a:r>
              <a:rPr lang="en-US" baseline="0" dirty="0" err="1" smtClean="0"/>
              <a:t>townl</a:t>
            </a:r>
            <a:r>
              <a:rPr lang="en-US" baseline="0" dirty="0" smtClean="0"/>
              <a:t>, as the </a:t>
            </a:r>
            <a:r>
              <a:rPr lang="en-US" baseline="0" dirty="0" err="1" smtClean="0"/>
              <a:t>statedid</a:t>
            </a:r>
            <a:r>
              <a:rPr lang="en-US" baseline="0" dirty="0" smtClean="0"/>
              <a:t> to lure Astra Zeneca with </a:t>
            </a:r>
            <a:r>
              <a:rPr lang="en-US" baseline="0" dirty="0" err="1" smtClean="0"/>
              <a:t>tas</a:t>
            </a:r>
            <a:r>
              <a:rPr lang="en-US" baseline="0" dirty="0" smtClean="0"/>
              <a:t> rebates the town attracted steel mills north of town.  A factory was established below town (maybe without rebate.</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3</a:t>
            </a:fld>
            <a:endParaRPr lang="en-US"/>
          </a:p>
        </p:txBody>
      </p:sp>
    </p:spTree>
    <p:extLst>
      <p:ext uri="{BB962C8B-B14F-4D97-AF65-F5344CB8AC3E}">
        <p14:creationId xmlns:p14="http://schemas.microsoft.com/office/powerpoint/2010/main" val="3298989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gas works; early map engine works only factory at time (1830’s)  Eventually </a:t>
            </a:r>
            <a:r>
              <a:rPr lang="en-US" dirty="0" err="1" smtClean="0"/>
              <a:t>Brosius</a:t>
            </a:r>
            <a:r>
              <a:rPr lang="en-US" dirty="0" smtClean="0"/>
              <a:t> </a:t>
            </a:r>
            <a:r>
              <a:rPr lang="en-US" dirty="0" err="1" smtClean="0"/>
              <a:t>Eliason</a:t>
            </a:r>
            <a:r>
              <a:rPr lang="en-US" baseline="0" dirty="0" smtClean="0"/>
              <a:t> store, then</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4</a:t>
            </a:fld>
            <a:endParaRPr lang="en-US"/>
          </a:p>
        </p:txBody>
      </p:sp>
    </p:spTree>
    <p:extLst>
      <p:ext uri="{BB962C8B-B14F-4D97-AF65-F5344CB8AC3E}">
        <p14:creationId xmlns:p14="http://schemas.microsoft.com/office/powerpoint/2010/main" val="656034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the boathouse in battery park</a:t>
            </a:r>
          </a:p>
          <a:p>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5</a:t>
            </a:fld>
            <a:endParaRPr lang="en-US"/>
          </a:p>
        </p:txBody>
      </p:sp>
    </p:spTree>
    <p:extLst>
      <p:ext uri="{BB962C8B-B14F-4D97-AF65-F5344CB8AC3E}">
        <p14:creationId xmlns:p14="http://schemas.microsoft.com/office/powerpoint/2010/main" val="3224767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a:t>
            </a:r>
            <a:r>
              <a:rPr lang="en-US" dirty="0" err="1" smtClean="0"/>
              <a:t>Deemer</a:t>
            </a:r>
            <a:r>
              <a:rPr lang="en-US" dirty="0" smtClean="0"/>
              <a:t> Landing.  Nothing to do with</a:t>
            </a:r>
            <a:r>
              <a:rPr lang="en-US" baseline="0" dirty="0" smtClean="0"/>
              <a:t> a landing  </a:t>
            </a:r>
            <a:r>
              <a:rPr lang="en-US" baseline="0" dirty="0" err="1" smtClean="0"/>
              <a:t>Deemer</a:t>
            </a:r>
            <a:r>
              <a:rPr lang="en-US" baseline="0" dirty="0" smtClean="0"/>
              <a:t> steel was never waterfront.</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6</a:t>
            </a:fld>
            <a:endParaRPr lang="en-US"/>
          </a:p>
        </p:txBody>
      </p:sp>
    </p:spTree>
    <p:extLst>
      <p:ext uri="{BB962C8B-B14F-4D97-AF65-F5344CB8AC3E}">
        <p14:creationId xmlns:p14="http://schemas.microsoft.com/office/powerpoint/2010/main" val="3695285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7</a:t>
            </a:fld>
            <a:endParaRPr lang="en-US"/>
          </a:p>
        </p:txBody>
      </p:sp>
    </p:spTree>
    <p:extLst>
      <p:ext uri="{BB962C8B-B14F-4D97-AF65-F5344CB8AC3E}">
        <p14:creationId xmlns:p14="http://schemas.microsoft.com/office/powerpoint/2010/main" val="172275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continuing on from Triton</a:t>
            </a:r>
            <a:r>
              <a:rPr lang="en-US" baseline="0" dirty="0" smtClean="0"/>
              <a:t> mill, I’ve ignored another mill that started </a:t>
            </a:r>
            <a:r>
              <a:rPr lang="en-US" baseline="0" dirty="0" err="1" smtClean="0"/>
              <a:t>shotly</a:t>
            </a:r>
            <a:r>
              <a:rPr lang="en-US" baseline="0" dirty="0" smtClean="0"/>
              <a:t> </a:t>
            </a:r>
            <a:r>
              <a:rPr lang="en-US" baseline="0" dirty="0" err="1" smtClean="0"/>
              <a:t>after,triton</a:t>
            </a:r>
            <a:r>
              <a:rPr lang="en-US" baseline="0" dirty="0" smtClean="0"/>
              <a:t> mills,  on land Shaw sold to Thomas </a:t>
            </a:r>
            <a:r>
              <a:rPr lang="en-US" baseline="0" dirty="0" err="1" smtClean="0"/>
              <a:t>Tasker</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10</a:t>
            </a:fld>
            <a:endParaRPr lang="en-US"/>
          </a:p>
        </p:txBody>
      </p:sp>
    </p:spTree>
    <p:extLst>
      <p:ext uri="{BB962C8B-B14F-4D97-AF65-F5344CB8AC3E}">
        <p14:creationId xmlns:p14="http://schemas.microsoft.com/office/powerpoint/2010/main" val="178250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single track railroad on current river walk.  Off</a:t>
            </a:r>
            <a:r>
              <a:rPr lang="en-US" baseline="0" dirty="0" smtClean="0"/>
              <a:t> river walk.  Note the pier still is a hull of a </a:t>
            </a:r>
            <a:r>
              <a:rPr lang="en-US" baseline="0" dirty="0" err="1" smtClean="0"/>
              <a:t>baarge</a:t>
            </a:r>
            <a:r>
              <a:rPr lang="en-US" baseline="0" dirty="0" smtClean="0"/>
              <a:t> type vessel waiting for the final days.</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11</a:t>
            </a:fld>
            <a:endParaRPr lang="en-US"/>
          </a:p>
        </p:txBody>
      </p:sp>
    </p:spTree>
    <p:extLst>
      <p:ext uri="{BB962C8B-B14F-4D97-AF65-F5344CB8AC3E}">
        <p14:creationId xmlns:p14="http://schemas.microsoft.com/office/powerpoint/2010/main" val="3876531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Trust,  then National Tube   “Manufacturer of iron tubes; raw stock chiefly bar iron and coal.</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12</a:t>
            </a:fld>
            <a:endParaRPr lang="en-US"/>
          </a:p>
        </p:txBody>
      </p:sp>
    </p:spTree>
    <p:extLst>
      <p:ext uri="{BB962C8B-B14F-4D97-AF65-F5344CB8AC3E}">
        <p14:creationId xmlns:p14="http://schemas.microsoft.com/office/powerpoint/2010/main" val="3621306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Head line  “No sign of human life”  How bad was it?  After several years of vain waiting all hope of the reopening was given up.</a:t>
            </a:r>
            <a:r>
              <a:rPr lang="en-US" baseline="0" dirty="0" smtClean="0"/>
              <a:t>  The houses went </a:t>
            </a:r>
            <a:r>
              <a:rPr lang="en-US" baseline="0" dirty="0" err="1" smtClean="0"/>
              <a:t>nto</a:t>
            </a:r>
            <a:r>
              <a:rPr lang="en-US" baseline="0" dirty="0" smtClean="0"/>
              <a:t> decay.  Shutters, doors and windows tottered </a:t>
            </a:r>
            <a:r>
              <a:rPr lang="en-US" baseline="0" dirty="0" err="1" smtClean="0"/>
              <a:t>dodwn</a:t>
            </a:r>
            <a:r>
              <a:rPr lang="en-US" baseline="0" dirty="0" smtClean="0"/>
              <a:t>  No sign of human life.</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14</a:t>
            </a:fld>
            <a:endParaRPr lang="en-US"/>
          </a:p>
        </p:txBody>
      </p:sp>
    </p:spTree>
    <p:extLst>
      <p:ext uri="{BB962C8B-B14F-4D97-AF65-F5344CB8AC3E}">
        <p14:creationId xmlns:p14="http://schemas.microsoft.com/office/powerpoint/2010/main" val="1675262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smokestacks and big</a:t>
            </a:r>
            <a:r>
              <a:rPr lang="en-US" baseline="0" dirty="0" smtClean="0"/>
              <a:t> building next to it – the power plant   One of the few buildings to survive.</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16</a:t>
            </a:fld>
            <a:endParaRPr lang="en-US"/>
          </a:p>
        </p:txBody>
      </p:sp>
    </p:spTree>
    <p:extLst>
      <p:ext uri="{BB962C8B-B14F-4D97-AF65-F5344CB8AC3E}">
        <p14:creationId xmlns:p14="http://schemas.microsoft.com/office/powerpoint/2010/main" val="2006745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similar agreement with </a:t>
            </a:r>
            <a:r>
              <a:rPr lang="en-US" dirty="0" err="1" smtClean="0"/>
              <a:t>Brylgon</a:t>
            </a:r>
            <a:r>
              <a:rPr lang="en-US" dirty="0" smtClean="0"/>
              <a:t> mentioned anticipating hiring 100 workers.</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25</a:t>
            </a:fld>
            <a:endParaRPr lang="en-US"/>
          </a:p>
        </p:txBody>
      </p:sp>
    </p:spTree>
    <p:extLst>
      <p:ext uri="{BB962C8B-B14F-4D97-AF65-F5344CB8AC3E}">
        <p14:creationId xmlns:p14="http://schemas.microsoft.com/office/powerpoint/2010/main" val="371130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Penn </a:t>
            </a:r>
            <a:r>
              <a:rPr lang="en-US" dirty="0" err="1" smtClean="0"/>
              <a:t>seabord</a:t>
            </a:r>
            <a:r>
              <a:rPr lang="en-US" dirty="0" smtClean="0"/>
              <a:t> </a:t>
            </a:r>
            <a:r>
              <a:rPr lang="en-US" baseline="0" dirty="0" smtClean="0"/>
              <a:t> steel company formerly </a:t>
            </a:r>
            <a:r>
              <a:rPr lang="en-US" baseline="0" dirty="0" err="1" smtClean="0"/>
              <a:t>baldt</a:t>
            </a:r>
            <a:r>
              <a:rPr lang="en-US" baseline="0" dirty="0" smtClean="0"/>
              <a:t> &amp; </a:t>
            </a:r>
            <a:r>
              <a:rPr lang="en-US" baseline="0" dirty="0" err="1" smtClean="0"/>
              <a:t>brylgon</a:t>
            </a:r>
            <a:r>
              <a:rPr lang="en-US" baseline="0" dirty="0" smtClean="0"/>
              <a:t> now twin spans industrial park, warehouses; glebe cemetery just below picture</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26</a:t>
            </a:fld>
            <a:endParaRPr lang="en-US"/>
          </a:p>
        </p:txBody>
      </p:sp>
    </p:spTree>
    <p:extLst>
      <p:ext uri="{BB962C8B-B14F-4D97-AF65-F5344CB8AC3E}">
        <p14:creationId xmlns:p14="http://schemas.microsoft.com/office/powerpoint/2010/main" val="311231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Davida</a:t>
            </a:r>
            <a:r>
              <a:rPr lang="en-US" dirty="0" smtClean="0"/>
              <a:t> </a:t>
            </a:r>
            <a:r>
              <a:rPr lang="en-US" dirty="0" err="1" smtClean="0"/>
              <a:t>donohoe</a:t>
            </a:r>
            <a:r>
              <a:rPr lang="en-US" dirty="0" smtClean="0"/>
              <a:t>  302 764-100</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27</a:t>
            </a:fld>
            <a:endParaRPr lang="en-US"/>
          </a:p>
        </p:txBody>
      </p:sp>
    </p:spTree>
    <p:extLst>
      <p:ext uri="{BB962C8B-B14F-4D97-AF65-F5344CB8AC3E}">
        <p14:creationId xmlns:p14="http://schemas.microsoft.com/office/powerpoint/2010/main" val="2480782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other side of the railroad </a:t>
            </a:r>
            <a:r>
              <a:rPr lang="en-US" dirty="0" err="1" smtClean="0"/>
              <a:t>tracs</a:t>
            </a:r>
            <a:r>
              <a:rPr lang="en-US" dirty="0" smtClean="0"/>
              <a:t> was quite a different company</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31</a:t>
            </a:fld>
            <a:endParaRPr lang="en-US"/>
          </a:p>
        </p:txBody>
      </p:sp>
    </p:spTree>
    <p:extLst>
      <p:ext uri="{BB962C8B-B14F-4D97-AF65-F5344CB8AC3E}">
        <p14:creationId xmlns:p14="http://schemas.microsoft.com/office/powerpoint/2010/main" val="3885161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Employed 3000 people WWII</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32</a:t>
            </a:fld>
            <a:endParaRPr lang="en-US"/>
          </a:p>
        </p:txBody>
      </p:sp>
    </p:spTree>
    <p:extLst>
      <p:ext uri="{BB962C8B-B14F-4D97-AF65-F5344CB8AC3E}">
        <p14:creationId xmlns:p14="http://schemas.microsoft.com/office/powerpoint/2010/main" val="4010169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38 years to another </a:t>
            </a:r>
            <a:r>
              <a:rPr lang="en-US" dirty="0" err="1" smtClean="0"/>
              <a:t>phillies</a:t>
            </a:r>
            <a:r>
              <a:rPr lang="en-US" dirty="0" smtClean="0"/>
              <a:t> world series victory (1980</a:t>
            </a:r>
            <a:r>
              <a:rPr lang="en-US" baseline="0" dirty="0" smtClean="0"/>
              <a:t> -- 2008</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35</a:t>
            </a:fld>
            <a:endParaRPr lang="en-US"/>
          </a:p>
        </p:txBody>
      </p:sp>
    </p:spTree>
    <p:extLst>
      <p:ext uri="{BB962C8B-B14F-4D97-AF65-F5344CB8AC3E}">
        <p14:creationId xmlns:p14="http://schemas.microsoft.com/office/powerpoint/2010/main" val="4137077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Todays talk about industry</a:t>
            </a:r>
            <a:endParaRPr lang="en-US" dirty="0"/>
          </a:p>
        </p:txBody>
      </p:sp>
      <p:sp>
        <p:nvSpPr>
          <p:cNvPr id="4" name="Slide Number Placeholder 3"/>
          <p:cNvSpPr>
            <a:spLocks noGrp="1"/>
          </p:cNvSpPr>
          <p:nvPr>
            <p:ph type="sldNum" sz="quarter" idx="10"/>
          </p:nvPr>
        </p:nvSpPr>
        <p:spPr/>
        <p:txBody>
          <a:bodyPr/>
          <a:lstStyle/>
          <a:p>
            <a:fld id="{F5EE7771-58B3-864C-9F6D-3E25947DEA39}" type="slidenum">
              <a:rPr lang="en-US" smtClean="0"/>
              <a:t>41</a:t>
            </a:fld>
            <a:endParaRPr lang="en-US"/>
          </a:p>
        </p:txBody>
      </p:sp>
    </p:spTree>
    <p:extLst>
      <p:ext uri="{BB962C8B-B14F-4D97-AF65-F5344CB8AC3E}">
        <p14:creationId xmlns:p14="http://schemas.microsoft.com/office/powerpoint/2010/main" val="2473898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DF9831-D5AF-C148-9C07-1F0D12B4E76D}"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239106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DF9831-D5AF-C148-9C07-1F0D12B4E76D}"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2983416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DF9831-D5AF-C148-9C07-1F0D12B4E76D}"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773032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DF9831-D5AF-C148-9C07-1F0D12B4E76D}" type="datetimeFigureOut">
              <a:rPr lang="en-US" smtClean="0"/>
              <a:t>10/23/18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1791525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DF9831-D5AF-C148-9C07-1F0D12B4E76D}" type="datetimeFigureOut">
              <a:rPr lang="en-US" smtClean="0"/>
              <a:t>10/23/18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2603514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DF9831-D5AF-C148-9C07-1F0D12B4E76D}" type="datetimeFigureOut">
              <a:rPr lang="en-US" smtClean="0"/>
              <a:t>10/23/18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81900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DF9831-D5AF-C148-9C07-1F0D12B4E76D}" type="datetimeFigureOut">
              <a:rPr lang="en-US" smtClean="0"/>
              <a:t>10/23/18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157818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DF9831-D5AF-C148-9C07-1F0D12B4E76D}" type="datetimeFigureOut">
              <a:rPr lang="en-US" smtClean="0"/>
              <a:t>10/23/18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28493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DF9831-D5AF-C148-9C07-1F0D12B4E76D}" type="datetimeFigureOut">
              <a:rPr lang="en-US" smtClean="0"/>
              <a:t>10/23/18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807010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DF9831-D5AF-C148-9C07-1F0D12B4E76D}"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152060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DF9831-D5AF-C148-9C07-1F0D12B4E76D}" type="datetimeFigureOut">
              <a:rPr lang="en-US" smtClean="0"/>
              <a:t>10/23/18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3F811-3E56-1A4A-8C5B-B2EC4CB5FC50}" type="slidenum">
              <a:rPr lang="en-US" smtClean="0"/>
              <a:t>‹#›</a:t>
            </a:fld>
            <a:endParaRPr lang="en-US"/>
          </a:p>
        </p:txBody>
      </p:sp>
    </p:spTree>
    <p:extLst>
      <p:ext uri="{BB962C8B-B14F-4D97-AF65-F5344CB8AC3E}">
        <p14:creationId xmlns:p14="http://schemas.microsoft.com/office/powerpoint/2010/main" val="25599961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DF9831-D5AF-C148-9C07-1F0D12B4E76D}" type="datetimeFigureOut">
              <a:rPr lang="en-US" smtClean="0"/>
              <a:t>10/23/18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3F811-3E56-1A4A-8C5B-B2EC4CB5FC50}" type="slidenum">
              <a:rPr lang="en-US" smtClean="0"/>
              <a:t>‹#›</a:t>
            </a:fld>
            <a:endParaRPr lang="en-US"/>
          </a:p>
        </p:txBody>
      </p:sp>
    </p:spTree>
    <p:extLst>
      <p:ext uri="{BB962C8B-B14F-4D97-AF65-F5344CB8AC3E}">
        <p14:creationId xmlns:p14="http://schemas.microsoft.com/office/powerpoint/2010/main" val="3625348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eg"/><Relationship Id="rId5" Type="http://schemas.openxmlformats.org/officeDocument/2006/relationships/image" Target="../media/image19.jpe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jpeg"/><Relationship Id="rId3"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png"/><Relationship Id="rId3"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png"/><Relationship Id="rId1" Type="http://schemas.openxmlformats.org/officeDocument/2006/relationships/slideLayout" Target="../slideLayouts/slideLayout7.xml"/><Relationship Id="rId2" Type="http://schemas.openxmlformats.org/officeDocument/2006/relationships/image" Target="../media/image5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hyperlink" Target="https://www.youtube.com/watch?v=YscPwMVKhkU" TargetMode="External"/><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 Id="rId3"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1" Type="http://schemas.openxmlformats.org/officeDocument/2006/relationships/slideLayout" Target="../slideLayouts/slideLayout7.xml"/><Relationship Id="rId2"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66.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 Id="rId3" Type="http://schemas.openxmlformats.org/officeDocument/2006/relationships/image" Target="../media/image7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72.png"/><Relationship Id="rId5" Type="http://schemas.openxmlformats.org/officeDocument/2006/relationships/hyperlink" Target="https://youtu.be/VfQHk8QjeZ0" TargetMode="External"/><Relationship Id="rId1" Type="http://schemas.microsoft.com/office/2007/relationships/media" Target="../media/media1.m4v"/><Relationship Id="rId2" Type="http://schemas.openxmlformats.org/officeDocument/2006/relationships/video" Target="../media/media1.m4v"/></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164" y="939918"/>
            <a:ext cx="8229600" cy="1143000"/>
          </a:xfrm>
        </p:spPr>
        <p:txBody>
          <a:bodyPr>
            <a:normAutofit fontScale="90000"/>
          </a:bodyPr>
          <a:lstStyle/>
          <a:p>
            <a:r>
              <a:rPr lang="en-US" dirty="0" smtClean="0"/>
              <a:t>Industry in Historic New Castle??</a:t>
            </a:r>
            <a:br>
              <a:rPr lang="en-US" dirty="0" smtClean="0"/>
            </a:br>
            <a:r>
              <a:rPr lang="en-US" sz="2700" dirty="0" smtClean="0"/>
              <a:t>1926 View  (and now??)  -- it’s somehow invisible</a:t>
            </a:r>
            <a:endParaRPr lang="en-US" sz="2700" dirty="0"/>
          </a:p>
        </p:txBody>
      </p:sp>
      <p:sp>
        <p:nvSpPr>
          <p:cNvPr id="3" name="Rectangle 2"/>
          <p:cNvSpPr/>
          <p:nvPr/>
        </p:nvSpPr>
        <p:spPr>
          <a:xfrm>
            <a:off x="362164" y="2382747"/>
            <a:ext cx="8061505" cy="2923878"/>
          </a:xfrm>
          <a:prstGeom prst="rect">
            <a:avLst/>
          </a:prstGeom>
        </p:spPr>
        <p:txBody>
          <a:bodyPr wrap="square">
            <a:spAutoFit/>
          </a:bodyPr>
          <a:lstStyle/>
          <a:p>
            <a:r>
              <a:rPr lang="en-US" dirty="0" smtClean="0"/>
              <a:t>	</a:t>
            </a:r>
            <a:r>
              <a:rPr lang="en-US" sz="2000" dirty="0" smtClean="0"/>
              <a:t>THERE </a:t>
            </a:r>
            <a:r>
              <a:rPr lang="en-US" sz="2000" dirty="0"/>
              <a:t>are few communities to-day which have retained their early American flavor as completely </a:t>
            </a:r>
            <a:r>
              <a:rPr lang="en-US" sz="2000" dirty="0" smtClean="0"/>
              <a:t>as has </a:t>
            </a:r>
            <a:r>
              <a:rPr lang="en-US" sz="2000" dirty="0"/>
              <a:t>New Castle, </a:t>
            </a:r>
            <a:r>
              <a:rPr lang="en-US" sz="2000" dirty="0" smtClean="0"/>
              <a:t>Delaware…	</a:t>
            </a:r>
            <a:endParaRPr lang="en-US" sz="2000" dirty="0"/>
          </a:p>
          <a:p>
            <a:r>
              <a:rPr lang="en-US" sz="2000" dirty="0" smtClean="0"/>
              <a:t>	While </a:t>
            </a:r>
            <a:r>
              <a:rPr lang="en-US" sz="2000" dirty="0"/>
              <a:t>there are some factories with their resultant nondescript housing, they are all grouped near the branch-line railroad which comes in to the west of the town proper. The compact older portion is still complete and removed from too much </a:t>
            </a:r>
            <a:r>
              <a:rPr lang="en-US" sz="2000" dirty="0" smtClean="0"/>
              <a:t>“progress.”</a:t>
            </a:r>
          </a:p>
          <a:p>
            <a:endParaRPr lang="en-US" dirty="0"/>
          </a:p>
          <a:p>
            <a:pPr algn="r"/>
            <a:r>
              <a:rPr lang="en-US" sz="1400" dirty="0"/>
              <a:t>NEW CASTLE, DELAWARE an EIGHTEENTH-CENTURY </a:t>
            </a:r>
            <a:r>
              <a:rPr lang="en-US" sz="1400" dirty="0" smtClean="0"/>
              <a:t>Town</a:t>
            </a:r>
          </a:p>
          <a:p>
            <a:pPr algn="r"/>
            <a:r>
              <a:rPr lang="en-US" sz="1400" dirty="0" smtClean="0"/>
              <a:t> Wm</a:t>
            </a:r>
            <a:r>
              <a:rPr lang="en-US" sz="1400" dirty="0"/>
              <a:t>. D. </a:t>
            </a:r>
            <a:r>
              <a:rPr lang="en-US" sz="1400" dirty="0" smtClean="0"/>
              <a:t>FOSTER   </a:t>
            </a:r>
            <a:r>
              <a:rPr lang="en-US" sz="1400" dirty="0"/>
              <a:t>White Pine Series of Architectural </a:t>
            </a:r>
            <a:r>
              <a:rPr lang="en-US" sz="1400" dirty="0" smtClean="0"/>
              <a:t>Monographs</a:t>
            </a:r>
            <a:endParaRPr lang="en-US" sz="1400" dirty="0"/>
          </a:p>
          <a:p>
            <a:endParaRPr lang="en-US" dirty="0"/>
          </a:p>
        </p:txBody>
      </p:sp>
    </p:spTree>
    <p:extLst>
      <p:ext uri="{BB962C8B-B14F-4D97-AF65-F5344CB8AC3E}">
        <p14:creationId xmlns:p14="http://schemas.microsoft.com/office/powerpoint/2010/main" val="69451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87825" y="666393"/>
            <a:ext cx="6364940" cy="923330"/>
          </a:xfrm>
          <a:prstGeom prst="rect">
            <a:avLst/>
          </a:prstGeom>
        </p:spPr>
        <p:txBody>
          <a:bodyPr wrap="square">
            <a:spAutoFit/>
          </a:bodyPr>
          <a:lstStyle/>
          <a:p>
            <a:r>
              <a:rPr lang="en-US" sz="3600" dirty="0"/>
              <a:t>Industry in Historic New Castle??</a:t>
            </a:r>
            <a:br>
              <a:rPr lang="en-US" sz="3600" dirty="0"/>
            </a:br>
            <a:endParaRPr lang="en-US" dirty="0"/>
          </a:p>
        </p:txBody>
      </p:sp>
      <p:sp>
        <p:nvSpPr>
          <p:cNvPr id="6" name="TextBox 5"/>
          <p:cNvSpPr txBox="1"/>
          <p:nvPr/>
        </p:nvSpPr>
        <p:spPr>
          <a:xfrm>
            <a:off x="1105648" y="2039469"/>
            <a:ext cx="7530353" cy="3693319"/>
          </a:xfrm>
          <a:prstGeom prst="rect">
            <a:avLst/>
          </a:prstGeom>
          <a:noFill/>
        </p:spPr>
        <p:txBody>
          <a:bodyPr wrap="square" rtlCol="0">
            <a:spAutoFit/>
          </a:bodyPr>
          <a:lstStyle/>
          <a:p>
            <a:endParaRPr lang="en-US" dirty="0" smtClean="0">
              <a:solidFill>
                <a:srgbClr val="3366FF"/>
              </a:solidFill>
            </a:endParaRPr>
          </a:p>
          <a:p>
            <a:r>
              <a:rPr lang="en-US" dirty="0" smtClean="0">
                <a:solidFill>
                  <a:srgbClr val="000000"/>
                </a:solidFill>
              </a:rPr>
              <a:t>They </a:t>
            </a:r>
            <a:r>
              <a:rPr lang="en-US" dirty="0">
                <a:solidFill>
                  <a:srgbClr val="000000"/>
                </a:solidFill>
              </a:rPr>
              <a:t>brought people and jobs. </a:t>
            </a:r>
            <a:r>
              <a:rPr lang="en-US" dirty="0" smtClean="0">
                <a:solidFill>
                  <a:srgbClr val="000000"/>
                </a:solidFill>
              </a:rPr>
              <a:t> As with Wilmington (think Bancroft Mills and Du Pont departments), when </a:t>
            </a:r>
            <a:r>
              <a:rPr lang="en-US" dirty="0" smtClean="0">
                <a:solidFill>
                  <a:srgbClr val="000000"/>
                </a:solidFill>
              </a:rPr>
              <a:t>they </a:t>
            </a:r>
            <a:r>
              <a:rPr lang="en-US" dirty="0" smtClean="0">
                <a:solidFill>
                  <a:srgbClr val="000000"/>
                </a:solidFill>
              </a:rPr>
              <a:t>left, so did many of the people.</a:t>
            </a:r>
          </a:p>
          <a:p>
            <a:endParaRPr lang="en-US" dirty="0" smtClean="0">
              <a:solidFill>
                <a:srgbClr val="000000"/>
              </a:solidFill>
            </a:endParaRPr>
          </a:p>
          <a:p>
            <a:r>
              <a:rPr lang="en-US" dirty="0" smtClean="0"/>
              <a:t>New Castle </a:t>
            </a:r>
            <a:r>
              <a:rPr lang="en-US" dirty="0" smtClean="0"/>
              <a:t>had factories for making: </a:t>
            </a:r>
            <a:endParaRPr lang="en-US" dirty="0" smtClean="0"/>
          </a:p>
          <a:p>
            <a:r>
              <a:rPr lang="en-US" dirty="0" smtClean="0"/>
              <a:t>railroad engines 			 </a:t>
            </a:r>
            <a:r>
              <a:rPr lang="en-US" dirty="0" smtClean="0"/>
              <a:t>	</a:t>
            </a:r>
            <a:r>
              <a:rPr lang="en-US" dirty="0" smtClean="0"/>
              <a:t>	flour </a:t>
            </a:r>
          </a:p>
          <a:p>
            <a:r>
              <a:rPr lang="en-US" dirty="0" smtClean="0"/>
              <a:t>iron </a:t>
            </a:r>
            <a:r>
              <a:rPr lang="en-US" dirty="0" smtClean="0"/>
              <a:t>pipe 							cotton </a:t>
            </a:r>
            <a:r>
              <a:rPr lang="en-US" dirty="0"/>
              <a:t>and woolen fibers </a:t>
            </a:r>
            <a:endParaRPr lang="en-US" dirty="0" smtClean="0"/>
          </a:p>
          <a:p>
            <a:r>
              <a:rPr lang="en-US" dirty="0" smtClean="0"/>
              <a:t>a</a:t>
            </a:r>
            <a:r>
              <a:rPr lang="en-US" dirty="0" smtClean="0"/>
              <a:t>nchors </a:t>
            </a:r>
            <a:r>
              <a:rPr lang="en-US" dirty="0" smtClean="0"/>
              <a:t>							</a:t>
            </a:r>
            <a:r>
              <a:rPr lang="en-US" dirty="0"/>
              <a:t>illuminating  </a:t>
            </a:r>
            <a:r>
              <a:rPr lang="en-US" dirty="0" smtClean="0"/>
              <a:t>gas</a:t>
            </a:r>
          </a:p>
          <a:p>
            <a:r>
              <a:rPr lang="en-US" dirty="0"/>
              <a:t>gloves, </a:t>
            </a:r>
            <a:r>
              <a:rPr lang="en-US" dirty="0" smtClean="0"/>
              <a:t>shirts, umbrellas				</a:t>
            </a:r>
            <a:r>
              <a:rPr lang="en-US" dirty="0"/>
              <a:t>artillery </a:t>
            </a:r>
            <a:r>
              <a:rPr lang="en-US" dirty="0" smtClean="0"/>
              <a:t>shells</a:t>
            </a:r>
          </a:p>
          <a:p>
            <a:r>
              <a:rPr lang="en-US" dirty="0"/>
              <a:t>rayon </a:t>
            </a:r>
            <a:r>
              <a:rPr lang="en-US" dirty="0" smtClean="0"/>
              <a:t>fabric						</a:t>
            </a:r>
            <a:r>
              <a:rPr lang="en-US" dirty="0"/>
              <a:t>vulcanized </a:t>
            </a:r>
            <a:r>
              <a:rPr lang="en-US" dirty="0" smtClean="0"/>
              <a:t>fiber</a:t>
            </a:r>
          </a:p>
          <a:p>
            <a:r>
              <a:rPr lang="en-US" dirty="0"/>
              <a:t>hardened steel for railroad switches and brakes</a:t>
            </a:r>
          </a:p>
          <a:p>
            <a:r>
              <a:rPr lang="en-US" dirty="0"/>
              <a:t>bulk 	</a:t>
            </a:r>
            <a:r>
              <a:rPr lang="en-US" dirty="0" smtClean="0"/>
              <a:t>polypropylene </a:t>
            </a:r>
            <a:r>
              <a:rPr lang="en-US" dirty="0"/>
              <a:t>for bottles </a:t>
            </a:r>
            <a:r>
              <a:rPr lang="en-US" dirty="0" err="1"/>
              <a:t>etc</a:t>
            </a:r>
            <a:endParaRPr lang="en-US" dirty="0" smtClean="0"/>
          </a:p>
          <a:p>
            <a:endParaRPr lang="en-US" dirty="0" smtClean="0">
              <a:solidFill>
                <a:srgbClr val="3366FF"/>
              </a:solidFill>
            </a:endParaRPr>
          </a:p>
        </p:txBody>
      </p:sp>
      <p:sp>
        <p:nvSpPr>
          <p:cNvPr id="7" name="TextBox 6"/>
          <p:cNvSpPr txBox="1"/>
          <p:nvPr/>
        </p:nvSpPr>
        <p:spPr>
          <a:xfrm>
            <a:off x="881529" y="1630099"/>
            <a:ext cx="7606619" cy="461665"/>
          </a:xfrm>
          <a:prstGeom prst="rect">
            <a:avLst/>
          </a:prstGeom>
          <a:noFill/>
        </p:spPr>
        <p:txBody>
          <a:bodyPr wrap="none" rtlCol="0">
            <a:spAutoFit/>
          </a:bodyPr>
          <a:lstStyle/>
          <a:p>
            <a:r>
              <a:rPr lang="en-US" sz="2400" dirty="0" smtClean="0"/>
              <a:t>YES.  New Castle industries have come and gone since 1833</a:t>
            </a:r>
            <a:endParaRPr lang="en-US" sz="2400" dirty="0"/>
          </a:p>
        </p:txBody>
      </p:sp>
    </p:spTree>
    <p:extLst>
      <p:ext uri="{BB962C8B-B14F-4D97-AF65-F5344CB8AC3E}">
        <p14:creationId xmlns:p14="http://schemas.microsoft.com/office/powerpoint/2010/main" val="3802960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Industrial sites in New Castle before 1900</a:t>
            </a:r>
            <a:endParaRPr lang="en-US" sz="3600" dirty="0"/>
          </a:p>
        </p:txBody>
      </p:sp>
      <p:pic>
        <p:nvPicPr>
          <p:cNvPr id="4" name="Picture 3" descr="Screen Shot 2015-05-08 at 10.51.55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9766" y="1951556"/>
            <a:ext cx="8839200" cy="4270547"/>
          </a:xfrm>
          <a:prstGeom prst="rect">
            <a:avLst/>
          </a:prstGeom>
        </p:spPr>
      </p:pic>
      <p:cxnSp>
        <p:nvCxnSpPr>
          <p:cNvPr id="6" name="Straight Arrow Connector 5"/>
          <p:cNvCxnSpPr/>
          <p:nvPr/>
        </p:nvCxnSpPr>
        <p:spPr>
          <a:xfrm flipH="1" flipV="1">
            <a:off x="4826000" y="5270500"/>
            <a:ext cx="368300" cy="12382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H="1" flipV="1">
            <a:off x="2190750" y="5162550"/>
            <a:ext cx="368300" cy="12382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flipV="1">
            <a:off x="3238500" y="3714750"/>
            <a:ext cx="781050" cy="26860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3" idx="2"/>
          </p:cNvCxnSpPr>
          <p:nvPr/>
        </p:nvCxnSpPr>
        <p:spPr>
          <a:xfrm>
            <a:off x="2257425" y="1788299"/>
            <a:ext cx="549275" cy="13740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3238500" y="1758950"/>
            <a:ext cx="152400" cy="609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175000" y="1417638"/>
            <a:ext cx="2546350" cy="461665"/>
          </a:xfrm>
          <a:prstGeom prst="rect">
            <a:avLst/>
          </a:prstGeom>
          <a:noFill/>
        </p:spPr>
        <p:txBody>
          <a:bodyPr wrap="square" rtlCol="0">
            <a:spAutoFit/>
          </a:bodyPr>
          <a:lstStyle/>
          <a:p>
            <a:r>
              <a:rPr lang="en-US" sz="1200" dirty="0" smtClean="0"/>
              <a:t>Triton/Shaw cotton mill</a:t>
            </a:r>
          </a:p>
          <a:p>
            <a:r>
              <a:rPr lang="en-US" sz="1200" dirty="0" err="1" smtClean="0"/>
              <a:t>Tasker</a:t>
            </a:r>
            <a:r>
              <a:rPr lang="en-US" sz="1200" dirty="0" smtClean="0"/>
              <a:t>/</a:t>
            </a:r>
            <a:r>
              <a:rPr lang="en-US" sz="1200" dirty="0" err="1" smtClean="0"/>
              <a:t>Deemer</a:t>
            </a:r>
            <a:r>
              <a:rPr lang="en-US" sz="1200" dirty="0" smtClean="0"/>
              <a:t> steel</a:t>
            </a:r>
            <a:endParaRPr lang="en-US" sz="1200" dirty="0"/>
          </a:p>
        </p:txBody>
      </p:sp>
      <p:sp>
        <p:nvSpPr>
          <p:cNvPr id="23" name="TextBox 22"/>
          <p:cNvSpPr txBox="1"/>
          <p:nvPr/>
        </p:nvSpPr>
        <p:spPr>
          <a:xfrm>
            <a:off x="1758950" y="1511300"/>
            <a:ext cx="996950" cy="276999"/>
          </a:xfrm>
          <a:prstGeom prst="rect">
            <a:avLst/>
          </a:prstGeom>
          <a:noFill/>
        </p:spPr>
        <p:txBody>
          <a:bodyPr wrap="square" rtlCol="0">
            <a:spAutoFit/>
          </a:bodyPr>
          <a:lstStyle/>
          <a:p>
            <a:r>
              <a:rPr lang="en-US" sz="1200" dirty="0" smtClean="0"/>
              <a:t>Flour mill</a:t>
            </a:r>
            <a:endParaRPr lang="en-US" sz="1200" dirty="0"/>
          </a:p>
        </p:txBody>
      </p:sp>
      <p:cxnSp>
        <p:nvCxnSpPr>
          <p:cNvPr id="24" name="Straight Arrow Connector 23"/>
          <p:cNvCxnSpPr/>
          <p:nvPr/>
        </p:nvCxnSpPr>
        <p:spPr>
          <a:xfrm flipH="1" flipV="1">
            <a:off x="5264150" y="4441825"/>
            <a:ext cx="736600" cy="20669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511425" y="6258518"/>
            <a:ext cx="1403350" cy="461665"/>
          </a:xfrm>
          <a:prstGeom prst="rect">
            <a:avLst/>
          </a:prstGeom>
          <a:noFill/>
        </p:spPr>
        <p:txBody>
          <a:bodyPr wrap="square" rtlCol="0">
            <a:spAutoFit/>
          </a:bodyPr>
          <a:lstStyle/>
          <a:p>
            <a:r>
              <a:rPr lang="en-US" sz="1200" dirty="0" err="1" smtClean="0"/>
              <a:t>Tasker</a:t>
            </a:r>
            <a:r>
              <a:rPr lang="en-US" sz="1200" dirty="0" smtClean="0"/>
              <a:t> iron/National Tube</a:t>
            </a:r>
          </a:p>
        </p:txBody>
      </p:sp>
      <p:sp>
        <p:nvSpPr>
          <p:cNvPr id="30" name="TextBox 29"/>
          <p:cNvSpPr txBox="1"/>
          <p:nvPr/>
        </p:nvSpPr>
        <p:spPr>
          <a:xfrm>
            <a:off x="3914774" y="6254168"/>
            <a:ext cx="1349375" cy="646331"/>
          </a:xfrm>
          <a:prstGeom prst="rect">
            <a:avLst/>
          </a:prstGeom>
          <a:noFill/>
        </p:spPr>
        <p:txBody>
          <a:bodyPr wrap="square" rtlCol="0">
            <a:spAutoFit/>
          </a:bodyPr>
          <a:lstStyle/>
          <a:p>
            <a:r>
              <a:rPr lang="en-US" sz="1200" dirty="0" smtClean="0"/>
              <a:t>Woolen mill/Wilmington </a:t>
            </a:r>
            <a:r>
              <a:rPr lang="en-US" sz="1200" dirty="0" err="1" smtClean="0"/>
              <a:t>Fibre</a:t>
            </a:r>
            <a:endParaRPr lang="en-US" sz="1200" dirty="0"/>
          </a:p>
        </p:txBody>
      </p:sp>
      <p:sp>
        <p:nvSpPr>
          <p:cNvPr id="32" name="TextBox 31"/>
          <p:cNvSpPr txBox="1"/>
          <p:nvPr/>
        </p:nvSpPr>
        <p:spPr>
          <a:xfrm>
            <a:off x="5097992" y="6272535"/>
            <a:ext cx="1111250" cy="276999"/>
          </a:xfrm>
          <a:prstGeom prst="rect">
            <a:avLst/>
          </a:prstGeom>
          <a:noFill/>
        </p:spPr>
        <p:txBody>
          <a:bodyPr wrap="square" rtlCol="0">
            <a:spAutoFit/>
          </a:bodyPr>
          <a:lstStyle/>
          <a:p>
            <a:r>
              <a:rPr lang="en-US" sz="1200" dirty="0" smtClean="0"/>
              <a:t>Gas plant</a:t>
            </a:r>
            <a:endParaRPr lang="en-US" sz="1200" dirty="0"/>
          </a:p>
        </p:txBody>
      </p:sp>
      <p:sp>
        <p:nvSpPr>
          <p:cNvPr id="33" name="TextBox 32"/>
          <p:cNvSpPr txBox="1"/>
          <p:nvPr/>
        </p:nvSpPr>
        <p:spPr>
          <a:xfrm>
            <a:off x="6013276" y="6281002"/>
            <a:ext cx="2624667" cy="461665"/>
          </a:xfrm>
          <a:prstGeom prst="rect">
            <a:avLst/>
          </a:prstGeom>
          <a:noFill/>
        </p:spPr>
        <p:txBody>
          <a:bodyPr wrap="square" rtlCol="0">
            <a:spAutoFit/>
          </a:bodyPr>
          <a:lstStyle/>
          <a:p>
            <a:r>
              <a:rPr lang="en-US" sz="1200" dirty="0" smtClean="0"/>
              <a:t>New Castle Manufacturing/</a:t>
            </a:r>
          </a:p>
          <a:p>
            <a:r>
              <a:rPr lang="en-US" sz="1200" dirty="0" smtClean="0"/>
              <a:t>Hicks Engine Works/ ‘the foundry’</a:t>
            </a:r>
            <a:endParaRPr lang="en-US" sz="1200" dirty="0"/>
          </a:p>
        </p:txBody>
      </p:sp>
      <p:sp>
        <p:nvSpPr>
          <p:cNvPr id="3" name="TextBox 2"/>
          <p:cNvSpPr txBox="1"/>
          <p:nvPr/>
        </p:nvSpPr>
        <p:spPr>
          <a:xfrm>
            <a:off x="7707161" y="1706091"/>
            <a:ext cx="1640418" cy="276999"/>
          </a:xfrm>
          <a:prstGeom prst="rect">
            <a:avLst/>
          </a:prstGeom>
          <a:noFill/>
        </p:spPr>
        <p:txBody>
          <a:bodyPr wrap="square" rtlCol="0">
            <a:spAutoFit/>
          </a:bodyPr>
          <a:lstStyle/>
          <a:p>
            <a:r>
              <a:rPr lang="en-US" sz="1200" i="1" dirty="0" err="1" smtClean="0">
                <a:solidFill>
                  <a:schemeClr val="bg1">
                    <a:lumMod val="65000"/>
                  </a:schemeClr>
                </a:solidFill>
              </a:rPr>
              <a:t>Baist</a:t>
            </a:r>
            <a:r>
              <a:rPr lang="en-US" sz="1200" i="1" dirty="0" smtClean="0">
                <a:solidFill>
                  <a:schemeClr val="bg1">
                    <a:lumMod val="65000"/>
                  </a:schemeClr>
                </a:solidFill>
              </a:rPr>
              <a:t> Atlas, 1893</a:t>
            </a:r>
            <a:endParaRPr lang="en-US" sz="1200" i="1" dirty="0">
              <a:solidFill>
                <a:schemeClr val="bg1">
                  <a:lumMod val="65000"/>
                </a:schemeClr>
              </a:solidFill>
            </a:endParaRPr>
          </a:p>
        </p:txBody>
      </p:sp>
      <p:cxnSp>
        <p:nvCxnSpPr>
          <p:cNvPr id="11" name="Straight Arrow Connector 10"/>
          <p:cNvCxnSpPr/>
          <p:nvPr/>
        </p:nvCxnSpPr>
        <p:spPr>
          <a:xfrm flipH="1">
            <a:off x="4253944" y="1758950"/>
            <a:ext cx="940356" cy="20905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066559" y="1510929"/>
            <a:ext cx="1309582" cy="276999"/>
          </a:xfrm>
          <a:prstGeom prst="rect">
            <a:avLst/>
          </a:prstGeom>
          <a:noFill/>
        </p:spPr>
        <p:txBody>
          <a:bodyPr wrap="square" rtlCol="0">
            <a:spAutoFit/>
          </a:bodyPr>
          <a:lstStyle/>
          <a:p>
            <a:r>
              <a:rPr lang="en-US" sz="1200" dirty="0" smtClean="0"/>
              <a:t>Umbrella factory</a:t>
            </a:r>
            <a:endParaRPr lang="en-US" sz="1200" dirty="0"/>
          </a:p>
        </p:txBody>
      </p:sp>
      <p:cxnSp>
        <p:nvCxnSpPr>
          <p:cNvPr id="26" name="Straight Arrow Connector 25"/>
          <p:cNvCxnSpPr/>
          <p:nvPr/>
        </p:nvCxnSpPr>
        <p:spPr>
          <a:xfrm flipH="1">
            <a:off x="5405321" y="1926798"/>
            <a:ext cx="544926" cy="22610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721350" y="1680144"/>
            <a:ext cx="1375879" cy="276999"/>
          </a:xfrm>
          <a:prstGeom prst="rect">
            <a:avLst/>
          </a:prstGeom>
          <a:noFill/>
        </p:spPr>
        <p:txBody>
          <a:bodyPr wrap="square" rtlCol="0">
            <a:spAutoFit/>
          </a:bodyPr>
          <a:lstStyle/>
          <a:p>
            <a:r>
              <a:rPr lang="en-US" sz="1200" dirty="0" smtClean="0"/>
              <a:t>Glove factory</a:t>
            </a:r>
            <a:endParaRPr lang="en-US" sz="1200" dirty="0"/>
          </a:p>
        </p:txBody>
      </p:sp>
      <p:sp>
        <p:nvSpPr>
          <p:cNvPr id="5" name="TextBox 4"/>
          <p:cNvSpPr txBox="1"/>
          <p:nvPr/>
        </p:nvSpPr>
        <p:spPr>
          <a:xfrm>
            <a:off x="249766" y="1152093"/>
            <a:ext cx="1581842" cy="830997"/>
          </a:xfrm>
          <a:prstGeom prst="rect">
            <a:avLst/>
          </a:prstGeom>
          <a:noFill/>
        </p:spPr>
        <p:txBody>
          <a:bodyPr wrap="square" rtlCol="0">
            <a:spAutoFit/>
          </a:bodyPr>
          <a:lstStyle/>
          <a:p>
            <a:r>
              <a:rPr lang="en-US" sz="1200" dirty="0" smtClean="0"/>
              <a:t>Later industries were north and east of town:  </a:t>
            </a:r>
            <a:r>
              <a:rPr lang="en-US" sz="1200" dirty="0" err="1" smtClean="0"/>
              <a:t>Bellanca</a:t>
            </a:r>
            <a:r>
              <a:rPr lang="en-US" sz="1200" dirty="0" smtClean="0"/>
              <a:t>, </a:t>
            </a:r>
            <a:r>
              <a:rPr lang="en-US" sz="1200" dirty="0" err="1" smtClean="0"/>
              <a:t>Baldt</a:t>
            </a:r>
            <a:r>
              <a:rPr lang="en-US" sz="1200" dirty="0" smtClean="0"/>
              <a:t> &amp;</a:t>
            </a:r>
            <a:r>
              <a:rPr lang="en-US" sz="1200" dirty="0" err="1" smtClean="0"/>
              <a:t>Brylgon</a:t>
            </a:r>
            <a:r>
              <a:rPr lang="en-US" sz="1200" dirty="0" smtClean="0"/>
              <a:t> Steel</a:t>
            </a:r>
            <a:endParaRPr lang="en-US" sz="1200" dirty="0"/>
          </a:p>
        </p:txBody>
      </p:sp>
    </p:spTree>
    <p:extLst>
      <p:ext uri="{BB962C8B-B14F-4D97-AF65-F5344CB8AC3E}">
        <p14:creationId xmlns:p14="http://schemas.microsoft.com/office/powerpoint/2010/main" val="158316731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3272"/>
          </a:xfrm>
        </p:spPr>
        <p:txBody>
          <a:bodyPr>
            <a:normAutofit fontScale="90000"/>
          </a:bodyPr>
          <a:lstStyle/>
          <a:p>
            <a:r>
              <a:rPr lang="en-US" sz="3600" dirty="0" smtClean="0"/>
              <a:t>The First Heavy Industry in New Castle:</a:t>
            </a:r>
            <a:br>
              <a:rPr lang="en-US" sz="3600" dirty="0" smtClean="0"/>
            </a:br>
            <a:r>
              <a:rPr lang="en-US" sz="2700" dirty="0" smtClean="0"/>
              <a:t>New Castle Manufacturing Company/Hicks Engine Works</a:t>
            </a:r>
            <a:br>
              <a:rPr lang="en-US" sz="2700" dirty="0" smtClean="0"/>
            </a:br>
            <a:endParaRPr lang="en-US" sz="27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4372" y="3489745"/>
            <a:ext cx="2460976" cy="1845732"/>
          </a:xfrm>
          <a:prstGeom prst="rect">
            <a:avLst/>
          </a:prstGeom>
        </p:spPr>
      </p:pic>
      <p:pic>
        <p:nvPicPr>
          <p:cNvPr id="5" name="Picture 4" descr="Screen Shot 2015-05-08 at 10.05.30 A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 y="1629833"/>
            <a:ext cx="5774267" cy="3868715"/>
          </a:xfrm>
          <a:prstGeom prst="rect">
            <a:avLst/>
          </a:prstGeom>
        </p:spPr>
      </p:pic>
      <p:sp>
        <p:nvSpPr>
          <p:cNvPr id="6" name="Donut 5"/>
          <p:cNvSpPr/>
          <p:nvPr/>
        </p:nvSpPr>
        <p:spPr>
          <a:xfrm>
            <a:off x="1591733" y="1769534"/>
            <a:ext cx="1481667" cy="1490133"/>
          </a:xfrm>
          <a:prstGeom prst="donut">
            <a:avLst>
              <a:gd name="adj" fmla="val 669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360259" y="1352834"/>
            <a:ext cx="1691341" cy="276999"/>
          </a:xfrm>
          <a:prstGeom prst="rect">
            <a:avLst/>
          </a:prstGeom>
          <a:noFill/>
        </p:spPr>
        <p:txBody>
          <a:bodyPr wrap="square" rtlCol="0">
            <a:spAutoFit/>
          </a:bodyPr>
          <a:lstStyle/>
          <a:p>
            <a:r>
              <a:rPr lang="en-US" sz="1200" dirty="0" smtClean="0"/>
              <a:t>Beer’s atlas 1868</a:t>
            </a:r>
            <a:endParaRPr lang="en-US" sz="1200" dirty="0"/>
          </a:p>
        </p:txBody>
      </p:sp>
      <p:cxnSp>
        <p:nvCxnSpPr>
          <p:cNvPr id="9" name="Straight Arrow Connector 8"/>
          <p:cNvCxnSpPr/>
          <p:nvPr/>
        </p:nvCxnSpPr>
        <p:spPr>
          <a:xfrm>
            <a:off x="186765" y="2906059"/>
            <a:ext cx="679823" cy="717176"/>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0" y="2644001"/>
            <a:ext cx="605117" cy="276999"/>
          </a:xfrm>
          <a:prstGeom prst="rect">
            <a:avLst/>
          </a:prstGeom>
          <a:noFill/>
        </p:spPr>
        <p:txBody>
          <a:bodyPr wrap="square" rtlCol="0">
            <a:spAutoFit/>
          </a:bodyPr>
          <a:lstStyle/>
          <a:p>
            <a:r>
              <a:rPr lang="en-US" sz="1200" dirty="0" smtClean="0">
                <a:solidFill>
                  <a:srgbClr val="FF0000"/>
                </a:solidFill>
              </a:rPr>
              <a:t>Tank</a:t>
            </a:r>
            <a:endParaRPr lang="en-US" sz="1200" dirty="0">
              <a:solidFill>
                <a:srgbClr val="FF0000"/>
              </a:solidFill>
            </a:endParaRPr>
          </a:p>
        </p:txBody>
      </p:sp>
      <p:sp>
        <p:nvSpPr>
          <p:cNvPr id="8" name="TextBox 7"/>
          <p:cNvSpPr txBox="1"/>
          <p:nvPr/>
        </p:nvSpPr>
        <p:spPr>
          <a:xfrm>
            <a:off x="6412091" y="1643712"/>
            <a:ext cx="2672053" cy="738664"/>
          </a:xfrm>
          <a:prstGeom prst="rect">
            <a:avLst/>
          </a:prstGeom>
          <a:noFill/>
        </p:spPr>
        <p:txBody>
          <a:bodyPr wrap="square" rtlCol="0">
            <a:spAutoFit/>
          </a:bodyPr>
          <a:lstStyle/>
          <a:p>
            <a:r>
              <a:rPr lang="en-US" sz="1400" dirty="0" smtClean="0"/>
              <a:t>Initially not for engines:  founded in 1833 for </a:t>
            </a:r>
            <a:r>
              <a:rPr lang="en-US" sz="1400" dirty="0"/>
              <a:t>cotton, wool, grain, plaster of </a:t>
            </a:r>
            <a:r>
              <a:rPr lang="en-US" sz="1400" dirty="0" smtClean="0"/>
              <a:t>Paris…</a:t>
            </a:r>
            <a:endParaRPr lang="en-US" sz="1400" dirty="0"/>
          </a:p>
        </p:txBody>
      </p:sp>
      <p:sp>
        <p:nvSpPr>
          <p:cNvPr id="11" name="TextBox 10"/>
          <p:cNvSpPr txBox="1"/>
          <p:nvPr/>
        </p:nvSpPr>
        <p:spPr>
          <a:xfrm>
            <a:off x="6412091" y="2644001"/>
            <a:ext cx="2533257" cy="523220"/>
          </a:xfrm>
          <a:prstGeom prst="rect">
            <a:avLst/>
          </a:prstGeom>
          <a:noFill/>
        </p:spPr>
        <p:txBody>
          <a:bodyPr wrap="square" rtlCol="0">
            <a:spAutoFit/>
          </a:bodyPr>
          <a:lstStyle/>
          <a:p>
            <a:r>
              <a:rPr lang="en-US" sz="1400" dirty="0" smtClean="0"/>
              <a:t>In 1837 the company started to make engines on contract to RR.</a:t>
            </a:r>
            <a:endParaRPr lang="en-US" sz="1400" dirty="0"/>
          </a:p>
        </p:txBody>
      </p:sp>
      <p:sp>
        <p:nvSpPr>
          <p:cNvPr id="12" name="Rectangle 11"/>
          <p:cNvSpPr/>
          <p:nvPr/>
        </p:nvSpPr>
        <p:spPr>
          <a:xfrm>
            <a:off x="304740" y="5511398"/>
            <a:ext cx="8585089" cy="923330"/>
          </a:xfrm>
          <a:prstGeom prst="rect">
            <a:avLst/>
          </a:prstGeom>
        </p:spPr>
        <p:txBody>
          <a:bodyPr wrap="square">
            <a:spAutoFit/>
          </a:bodyPr>
          <a:lstStyle/>
          <a:p>
            <a:r>
              <a:rPr lang="en-US" dirty="0"/>
              <a:t>The only surviving engine built in New Castle is the 1848 '</a:t>
            </a:r>
            <a:r>
              <a:rPr lang="en-US" dirty="0" err="1"/>
              <a:t>Memnon</a:t>
            </a:r>
            <a:r>
              <a:rPr lang="en-US" dirty="0"/>
              <a:t>', #57, now in the B&amp;O museum in </a:t>
            </a:r>
            <a:r>
              <a:rPr lang="en-US" dirty="0" smtClean="0"/>
              <a:t>Baltimore.  It </a:t>
            </a:r>
            <a:r>
              <a:rPr lang="en-US" dirty="0"/>
              <a:t>was built to haul coal in </a:t>
            </a:r>
            <a:r>
              <a:rPr lang="en-US" dirty="0" err="1" smtClean="0"/>
              <a:t>WVa</a:t>
            </a:r>
            <a:r>
              <a:rPr lang="en-US" dirty="0" smtClean="0"/>
              <a:t>, </a:t>
            </a:r>
            <a:r>
              <a:rPr lang="en-US" dirty="0"/>
              <a:t>then used to haul troops for the North in the civil </a:t>
            </a:r>
            <a:r>
              <a:rPr lang="en-US" dirty="0" smtClean="0"/>
              <a:t>war.</a:t>
            </a:r>
            <a:endParaRPr lang="en-US" dirty="0"/>
          </a:p>
        </p:txBody>
      </p:sp>
      <p:sp>
        <p:nvSpPr>
          <p:cNvPr id="13" name="TextBox 12"/>
          <p:cNvSpPr txBox="1"/>
          <p:nvPr/>
        </p:nvSpPr>
        <p:spPr>
          <a:xfrm>
            <a:off x="1831488" y="1459046"/>
            <a:ext cx="1471229" cy="369332"/>
          </a:xfrm>
          <a:prstGeom prst="rect">
            <a:avLst/>
          </a:prstGeom>
          <a:noFill/>
        </p:spPr>
        <p:txBody>
          <a:bodyPr wrap="square" rtlCol="0">
            <a:spAutoFit/>
          </a:bodyPr>
          <a:lstStyle/>
          <a:p>
            <a:r>
              <a:rPr lang="en-US" b="1" dirty="0" smtClean="0">
                <a:solidFill>
                  <a:schemeClr val="tx2">
                    <a:lumMod val="60000"/>
                    <a:lumOff val="40000"/>
                  </a:schemeClr>
                </a:solidFill>
              </a:rPr>
              <a:t>The Foundry</a:t>
            </a:r>
            <a:endParaRPr lang="en-US" b="1" dirty="0">
              <a:solidFill>
                <a:schemeClr val="tx2">
                  <a:lumMod val="60000"/>
                  <a:lumOff val="40000"/>
                </a:schemeClr>
              </a:solidFill>
            </a:endParaRPr>
          </a:p>
        </p:txBody>
      </p:sp>
    </p:spTree>
    <p:extLst>
      <p:ext uri="{BB962C8B-B14F-4D97-AF65-F5344CB8AC3E}">
        <p14:creationId xmlns:p14="http://schemas.microsoft.com/office/powerpoint/2010/main" val="44378852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701" y="592379"/>
            <a:ext cx="3839633" cy="892552"/>
          </a:xfrm>
          <a:prstGeom prst="rect">
            <a:avLst/>
          </a:prstGeom>
          <a:noFill/>
        </p:spPr>
        <p:txBody>
          <a:bodyPr wrap="square" rtlCol="0">
            <a:spAutoFit/>
          </a:bodyPr>
          <a:lstStyle/>
          <a:p>
            <a:r>
              <a:rPr lang="en-US" sz="3200" dirty="0" smtClean="0"/>
              <a:t>New Castle Gas Co</a:t>
            </a:r>
          </a:p>
          <a:p>
            <a:r>
              <a:rPr lang="en-US" sz="2000" dirty="0" smtClean="0"/>
              <a:t>1857-1918.</a:t>
            </a:r>
            <a:endParaRPr lang="en-US" sz="20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3697" y="310315"/>
            <a:ext cx="4905300" cy="3814605"/>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14900" y="4260849"/>
            <a:ext cx="3377199" cy="1806507"/>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38514" y="2802466"/>
            <a:ext cx="1845231" cy="1068453"/>
          </a:xfrm>
          <a:prstGeom prst="rect">
            <a:avLst/>
          </a:prstGeom>
        </p:spPr>
      </p:pic>
      <p:sp>
        <p:nvSpPr>
          <p:cNvPr id="7" name="TextBox 6"/>
          <p:cNvSpPr txBox="1"/>
          <p:nvPr/>
        </p:nvSpPr>
        <p:spPr>
          <a:xfrm>
            <a:off x="476250" y="1714500"/>
            <a:ext cx="4089400" cy="523220"/>
          </a:xfrm>
          <a:prstGeom prst="rect">
            <a:avLst/>
          </a:prstGeom>
          <a:noFill/>
        </p:spPr>
        <p:txBody>
          <a:bodyPr wrap="square" rtlCol="0">
            <a:spAutoFit/>
          </a:bodyPr>
          <a:lstStyle/>
          <a:p>
            <a:r>
              <a:rPr lang="en-US" sz="1400" dirty="0" smtClean="0"/>
              <a:t>Thermal decomposition of coal -&gt; methane, hydrogen, carbon monoxide, tar </a:t>
            </a:r>
            <a:endParaRPr lang="en-US" sz="1400" dirty="0"/>
          </a:p>
        </p:txBody>
      </p:sp>
      <p:sp>
        <p:nvSpPr>
          <p:cNvPr id="8" name="TextBox 7"/>
          <p:cNvSpPr txBox="1"/>
          <p:nvPr/>
        </p:nvSpPr>
        <p:spPr>
          <a:xfrm>
            <a:off x="393701" y="2582333"/>
            <a:ext cx="3809996" cy="2031325"/>
          </a:xfrm>
          <a:prstGeom prst="rect">
            <a:avLst/>
          </a:prstGeom>
          <a:noFill/>
        </p:spPr>
        <p:txBody>
          <a:bodyPr wrap="square" rtlCol="0">
            <a:spAutoFit/>
          </a:bodyPr>
          <a:lstStyle/>
          <a:p>
            <a:pPr marL="285750" indent="-285750">
              <a:buFont typeface="Arial"/>
              <a:buChar char="•"/>
            </a:pPr>
            <a:r>
              <a:rPr lang="en-US" sz="1400" dirty="0" smtClean="0"/>
              <a:t>A pier gave easy access to the raw material, coal.  </a:t>
            </a:r>
          </a:p>
          <a:p>
            <a:pPr marL="285750" indent="-285750">
              <a:buFont typeface="Arial"/>
              <a:buChar char="•"/>
            </a:pPr>
            <a:r>
              <a:rPr lang="en-US" sz="1400" dirty="0" smtClean="0"/>
              <a:t>Byproduct (tar) could be pumped into the well (!).  </a:t>
            </a:r>
          </a:p>
          <a:p>
            <a:pPr marL="285750" indent="-285750">
              <a:buFont typeface="Arial"/>
              <a:buChar char="•"/>
            </a:pPr>
            <a:r>
              <a:rPr lang="en-US" sz="1400" dirty="0" smtClean="0"/>
              <a:t>Gas could be pumped into a nearby ‘</a:t>
            </a:r>
            <a:r>
              <a:rPr lang="en-US" sz="1400" dirty="0" err="1" smtClean="0"/>
              <a:t>gasometer</a:t>
            </a:r>
            <a:r>
              <a:rPr lang="en-US" sz="1400" dirty="0" smtClean="0"/>
              <a:t>’, a storage device with a floating lid which provided absolutely constant gas pressure (important for distribution into nearby houses). </a:t>
            </a:r>
            <a:endParaRPr lang="en-US" sz="1400" dirty="0"/>
          </a:p>
        </p:txBody>
      </p:sp>
      <p:pic>
        <p:nvPicPr>
          <p:cNvPr id="3" name="Picture 2" descr="Screen Shot 2015-05-09 at 12.28.01 PM.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3701" y="4962386"/>
            <a:ext cx="4403305" cy="1104970"/>
          </a:xfrm>
          <a:prstGeom prst="rect">
            <a:avLst/>
          </a:prstGeom>
        </p:spPr>
      </p:pic>
    </p:spTree>
    <p:extLst>
      <p:ext uri="{BB962C8B-B14F-4D97-AF65-F5344CB8AC3E}">
        <p14:creationId xmlns:p14="http://schemas.microsoft.com/office/powerpoint/2010/main" val="42105167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9464" y="128425"/>
            <a:ext cx="6957469" cy="1692771"/>
          </a:xfrm>
          <a:prstGeom prst="rect">
            <a:avLst/>
          </a:prstGeom>
          <a:noFill/>
        </p:spPr>
        <p:txBody>
          <a:bodyPr wrap="square" rtlCol="0">
            <a:spAutoFit/>
          </a:bodyPr>
          <a:lstStyle/>
          <a:p>
            <a:r>
              <a:rPr lang="en-US" sz="3200" dirty="0" smtClean="0"/>
              <a:t>Triton Cotton Mill  (later </a:t>
            </a:r>
            <a:r>
              <a:rPr lang="en-US" sz="3200" dirty="0" err="1" smtClean="0"/>
              <a:t>Deemer</a:t>
            </a:r>
            <a:r>
              <a:rPr lang="en-US" sz="3200" dirty="0" smtClean="0"/>
              <a:t> Steel) </a:t>
            </a:r>
          </a:p>
          <a:p>
            <a:r>
              <a:rPr lang="en-US" dirty="0" smtClean="0"/>
              <a:t>c1861-1900, Washington St., </a:t>
            </a:r>
            <a:r>
              <a:rPr lang="en-US" dirty="0" err="1" smtClean="0"/>
              <a:t>Shawtown</a:t>
            </a:r>
            <a:endParaRPr lang="en-US" dirty="0" smtClean="0"/>
          </a:p>
          <a:p>
            <a:endParaRPr lang="en-US" dirty="0" smtClean="0"/>
          </a:p>
          <a:p>
            <a:r>
              <a:rPr lang="en-US" dirty="0" smtClean="0"/>
              <a:t>From Speculator (1860) to Plant Owner and Developer</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64356093"/>
              </p:ext>
            </p:extLst>
          </p:nvPr>
        </p:nvGraphicFramePr>
        <p:xfrm>
          <a:off x="283369" y="1584935"/>
          <a:ext cx="5132187" cy="3112863"/>
        </p:xfrm>
        <a:graphic>
          <a:graphicData uri="http://schemas.openxmlformats.org/drawingml/2006/table">
            <a:tbl>
              <a:tblPr/>
              <a:tblGrid>
                <a:gridCol w="376324"/>
                <a:gridCol w="818096"/>
                <a:gridCol w="752648"/>
                <a:gridCol w="283606"/>
                <a:gridCol w="392686"/>
                <a:gridCol w="65448"/>
                <a:gridCol w="589029"/>
                <a:gridCol w="785372"/>
                <a:gridCol w="556305"/>
                <a:gridCol w="512673"/>
              </a:tblGrid>
              <a:tr h="275597">
                <a:tc>
                  <a:txBody>
                    <a:bodyPr/>
                    <a:lstStyle/>
                    <a:p>
                      <a:pPr algn="r" fontAlgn="ctr"/>
                      <a:r>
                        <a:rPr lang="en-US" sz="800" b="0" i="0" u="none" strike="noStrike" dirty="0">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Brumfield</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Mary</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14</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F</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Pa</a:t>
                      </a: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219099">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dirty="0">
                          <a:solidFill>
                            <a:srgbClr val="000000"/>
                          </a:solidFill>
                          <a:effectLst/>
                          <a:latin typeface="Calibri"/>
                        </a:rPr>
                        <a:t>Reynolds</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Andrew C</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48</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Del</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Dentist</a:t>
                      </a: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219099">
                <a:tc>
                  <a:txBody>
                    <a:bodyPr/>
                    <a:lstStyle/>
                    <a:p>
                      <a:pPr algn="r" fontAlgn="ctr"/>
                      <a:r>
                        <a:rPr lang="en-US" sz="800" b="0" i="0" u="none" strike="noStrike" dirty="0">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dirty="0">
                          <a:solidFill>
                            <a:srgbClr val="000000"/>
                          </a:solidFill>
                          <a:effectLst/>
                          <a:latin typeface="Calibri"/>
                        </a:rPr>
                        <a:t>McClain</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Edward</a:t>
                      </a:r>
                    </a:p>
                  </a:txBody>
                  <a:tcPr marL="12700" marR="12700" marT="12700" marB="0" anchor="ctr">
                    <a:lnL>
                      <a:noFill/>
                    </a:lnL>
                    <a:lnR>
                      <a:noFill/>
                    </a:lnR>
                    <a:lnT>
                      <a:noFill/>
                    </a:lnT>
                    <a:lnB>
                      <a:noFill/>
                    </a:lnB>
                  </a:tcPr>
                </a:tc>
                <a:tc>
                  <a:txBody>
                    <a:bodyPr/>
                    <a:lstStyle/>
                    <a:p>
                      <a:pPr algn="r" fontAlgn="ctr"/>
                      <a:r>
                        <a:rPr lang="en-US" sz="800" b="0" i="0" u="none" strike="noStrike" dirty="0">
                          <a:solidFill>
                            <a:srgbClr val="000000"/>
                          </a:solidFill>
                          <a:effectLst/>
                          <a:latin typeface="Calibri"/>
                        </a:rPr>
                        <a:t>32</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Pa</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Clerk</a:t>
                      </a: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427174">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Evans</a:t>
                      </a:r>
                    </a:p>
                  </a:txBody>
                  <a:tcPr marL="12700" marR="12700" marT="12700" marB="0" anchor="ctr">
                    <a:lnL>
                      <a:noFill/>
                    </a:lnL>
                    <a:lnR>
                      <a:noFill/>
                    </a:lnR>
                    <a:lnT>
                      <a:noFill/>
                    </a:lnT>
                    <a:lnB>
                      <a:noFill/>
                    </a:lnB>
                  </a:tcPr>
                </a:tc>
                <a:tc>
                  <a:txBody>
                    <a:bodyPr/>
                    <a:lstStyle/>
                    <a:p>
                      <a:pPr algn="l" fontAlgn="ctr"/>
                      <a:r>
                        <a:rPr lang="en-US" sz="800" b="0" i="0" u="none" strike="noStrike" dirty="0">
                          <a:solidFill>
                            <a:srgbClr val="000000"/>
                          </a:solidFill>
                          <a:effectLst/>
                          <a:latin typeface="Calibri"/>
                        </a:rPr>
                        <a:t>John</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23</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Del</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Commision Merchant</a:t>
                      </a: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219099">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Caussey</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William</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23</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Del</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Lawyer</a:t>
                      </a: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1,000</a:t>
                      </a:r>
                    </a:p>
                  </a:txBody>
                  <a:tcPr marL="12700" marR="12700" marT="12700" marB="0" anchor="ctr">
                    <a:lnL>
                      <a:noFill/>
                    </a:lnL>
                    <a:lnR>
                      <a:noFill/>
                    </a:lnR>
                    <a:lnT>
                      <a:noFill/>
                    </a:lnT>
                    <a:lnB>
                      <a:noFill/>
                    </a:lnB>
                  </a:tcPr>
                </a:tc>
              </a:tr>
              <a:tr h="289377">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Cann</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William</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28</a:t>
                      </a:r>
                    </a:p>
                  </a:txBody>
                  <a:tcPr marL="12700" marR="12700" marT="12700" marB="0" anchor="ctr">
                    <a:lnL>
                      <a:noFill/>
                    </a:lnL>
                    <a:lnR>
                      <a:noFill/>
                    </a:lnR>
                    <a:lnT>
                      <a:noFill/>
                    </a:lnT>
                    <a:lnB>
                      <a:noFill/>
                    </a:lnB>
                  </a:tcPr>
                </a:tc>
                <a:tc>
                  <a:txBody>
                    <a:bodyPr/>
                    <a:lstStyle/>
                    <a:p>
                      <a:pPr algn="l" fontAlgn="ctr"/>
                      <a:r>
                        <a:rPr lang="en-US" sz="800" b="0" i="0" u="none" strike="noStrike" dirty="0">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Del</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Merchant</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2,000</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4,000</a:t>
                      </a:r>
                    </a:p>
                  </a:txBody>
                  <a:tcPr marL="12700" marR="12700" marT="12700" marB="0" anchor="ctr">
                    <a:lnL>
                      <a:noFill/>
                    </a:lnL>
                    <a:lnR>
                      <a:noFill/>
                    </a:lnR>
                    <a:lnT>
                      <a:noFill/>
                    </a:lnT>
                    <a:lnB>
                      <a:noFill/>
                    </a:lnB>
                  </a:tcPr>
                </a:tc>
              </a:tr>
              <a:tr h="289377">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solidFill>
                      <a:srgbClr val="FFFF00"/>
                    </a:solidFill>
                  </a:tcPr>
                </a:tc>
                <a:tc>
                  <a:txBody>
                    <a:bodyPr/>
                    <a:lstStyle/>
                    <a:p>
                      <a:pPr algn="l" fontAlgn="ctr"/>
                      <a:r>
                        <a:rPr lang="en-US" sz="800" b="0" i="0" u="none" strike="noStrike">
                          <a:solidFill>
                            <a:srgbClr val="000000"/>
                          </a:solidFill>
                          <a:effectLst/>
                          <a:latin typeface="Calibri"/>
                        </a:rPr>
                        <a:t>Shaw</a:t>
                      </a:r>
                    </a:p>
                  </a:txBody>
                  <a:tcPr marL="12700" marR="12700" marT="12700" marB="0" anchor="ctr">
                    <a:lnL>
                      <a:noFill/>
                    </a:lnL>
                    <a:lnR>
                      <a:noFill/>
                    </a:lnR>
                    <a:lnT>
                      <a:noFill/>
                    </a:lnT>
                    <a:lnB>
                      <a:noFill/>
                    </a:lnB>
                    <a:solidFill>
                      <a:srgbClr val="FFFF00"/>
                    </a:solidFill>
                  </a:tcPr>
                </a:tc>
                <a:tc>
                  <a:txBody>
                    <a:bodyPr/>
                    <a:lstStyle/>
                    <a:p>
                      <a:pPr algn="l" fontAlgn="ctr"/>
                      <a:r>
                        <a:rPr lang="en-US" sz="800" b="0" i="0" u="none" strike="noStrike">
                          <a:solidFill>
                            <a:srgbClr val="000000"/>
                          </a:solidFill>
                          <a:effectLst/>
                          <a:latin typeface="Calibri"/>
                        </a:rPr>
                        <a:t>James G</a:t>
                      </a:r>
                    </a:p>
                  </a:txBody>
                  <a:tcPr marL="12700" marR="12700" marT="12700" marB="0" anchor="ctr">
                    <a:lnL>
                      <a:noFill/>
                    </a:lnL>
                    <a:lnR>
                      <a:noFill/>
                    </a:lnR>
                    <a:lnT>
                      <a:noFill/>
                    </a:lnT>
                    <a:lnB>
                      <a:noFill/>
                    </a:lnB>
                    <a:solidFill>
                      <a:srgbClr val="FFFF00"/>
                    </a:solidFill>
                  </a:tcPr>
                </a:tc>
                <a:tc>
                  <a:txBody>
                    <a:bodyPr/>
                    <a:lstStyle/>
                    <a:p>
                      <a:pPr algn="r" fontAlgn="ctr"/>
                      <a:r>
                        <a:rPr lang="en-US" sz="800" b="0" i="0" u="none" strike="noStrike">
                          <a:solidFill>
                            <a:srgbClr val="000000"/>
                          </a:solidFill>
                          <a:effectLst/>
                          <a:latin typeface="Calibri"/>
                        </a:rPr>
                        <a:t>30</a:t>
                      </a:r>
                    </a:p>
                  </a:txBody>
                  <a:tcPr marL="12700" marR="12700" marT="12700" marB="0" anchor="ctr">
                    <a:lnL>
                      <a:noFill/>
                    </a:lnL>
                    <a:lnR>
                      <a:noFill/>
                    </a:lnR>
                    <a:lnT>
                      <a:noFill/>
                    </a:lnT>
                    <a:lnB>
                      <a:noFill/>
                    </a:lnB>
                    <a:solidFill>
                      <a:srgbClr val="FFFF00"/>
                    </a:solidFill>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solidFill>
                      <a:srgbClr val="FFFF00"/>
                    </a:solidFill>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solidFill>
                      <a:srgbClr val="FFFF00"/>
                    </a:solidFill>
                  </a:tcPr>
                </a:tc>
                <a:tc>
                  <a:txBody>
                    <a:bodyPr/>
                    <a:lstStyle/>
                    <a:p>
                      <a:pPr algn="l" fontAlgn="ctr"/>
                      <a:r>
                        <a:rPr lang="en-US" sz="800" b="0" i="0" u="none" strike="noStrike" dirty="0">
                          <a:solidFill>
                            <a:srgbClr val="000000"/>
                          </a:solidFill>
                          <a:effectLst/>
                          <a:latin typeface="Calibri"/>
                        </a:rPr>
                        <a:t>Pa</a:t>
                      </a:r>
                    </a:p>
                  </a:txBody>
                  <a:tcPr marL="12700" marR="12700" marT="12700" marB="0" anchor="ctr">
                    <a:lnL>
                      <a:noFill/>
                    </a:lnL>
                    <a:lnR>
                      <a:noFill/>
                    </a:lnR>
                    <a:lnT>
                      <a:noFill/>
                    </a:lnT>
                    <a:lnB>
                      <a:noFill/>
                    </a:lnB>
                    <a:solidFill>
                      <a:srgbClr val="FFFF00"/>
                    </a:solidFill>
                  </a:tcPr>
                </a:tc>
                <a:tc>
                  <a:txBody>
                    <a:bodyPr/>
                    <a:lstStyle/>
                    <a:p>
                      <a:pPr algn="l" fontAlgn="ctr"/>
                      <a:r>
                        <a:rPr lang="en-US" sz="800" b="0" i="0" u="none" strike="noStrike">
                          <a:solidFill>
                            <a:srgbClr val="000000"/>
                          </a:solidFill>
                          <a:effectLst/>
                          <a:latin typeface="Calibri"/>
                        </a:rPr>
                        <a:t>Speculator</a:t>
                      </a:r>
                    </a:p>
                  </a:txBody>
                  <a:tcPr marL="12700" marR="12700" marT="12700" marB="0" anchor="ctr">
                    <a:lnL>
                      <a:noFill/>
                    </a:lnL>
                    <a:lnR>
                      <a:noFill/>
                    </a:lnR>
                    <a:lnT>
                      <a:noFill/>
                    </a:lnT>
                    <a:lnB>
                      <a:noFill/>
                    </a:lnB>
                    <a:solidFill>
                      <a:srgbClr val="FFFF00"/>
                    </a:solidFill>
                  </a:tcPr>
                </a:tc>
                <a:tc>
                  <a:txBody>
                    <a:bodyPr/>
                    <a:lstStyle/>
                    <a:p>
                      <a:pPr algn="r" fontAlgn="ctr"/>
                      <a:r>
                        <a:rPr lang="en-US" sz="800" b="0" i="0" u="none" strike="noStrike">
                          <a:solidFill>
                            <a:srgbClr val="000000"/>
                          </a:solidFill>
                          <a:effectLst/>
                          <a:latin typeface="Calibri"/>
                        </a:rPr>
                        <a:t>10,000</a:t>
                      </a:r>
                    </a:p>
                  </a:txBody>
                  <a:tcPr marL="12700" marR="12700" marT="12700" marB="0" anchor="ctr">
                    <a:lnL>
                      <a:noFill/>
                    </a:lnL>
                    <a:lnR>
                      <a:noFill/>
                    </a:lnR>
                    <a:lnT>
                      <a:noFill/>
                    </a:lnT>
                    <a:lnB>
                      <a:noFill/>
                    </a:lnB>
                    <a:solidFill>
                      <a:srgbClr val="FFFF00"/>
                    </a:solidFill>
                  </a:tcPr>
                </a:tc>
                <a:tc>
                  <a:txBody>
                    <a:bodyPr/>
                    <a:lstStyle/>
                    <a:p>
                      <a:pPr algn="r" fontAlgn="ctr"/>
                      <a:r>
                        <a:rPr lang="en-US" sz="800" b="0" i="0" u="none" strike="noStrike">
                          <a:solidFill>
                            <a:srgbClr val="000000"/>
                          </a:solidFill>
                          <a:effectLst/>
                          <a:latin typeface="Calibri"/>
                        </a:rPr>
                        <a:t>5,000</a:t>
                      </a:r>
                    </a:p>
                  </a:txBody>
                  <a:tcPr marL="12700" marR="12700" marT="12700" marB="0" anchor="ctr">
                    <a:lnL>
                      <a:noFill/>
                    </a:lnL>
                    <a:lnR>
                      <a:noFill/>
                    </a:lnR>
                    <a:lnT>
                      <a:noFill/>
                    </a:lnT>
                    <a:lnB>
                      <a:noFill/>
                    </a:lnB>
                    <a:solidFill>
                      <a:srgbClr val="FFFF00"/>
                    </a:solidFill>
                  </a:tcPr>
                </a:tc>
              </a:tr>
              <a:tr h="219099">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dirty="0" err="1">
                          <a:solidFill>
                            <a:srgbClr val="000000"/>
                          </a:solidFill>
                          <a:effectLst/>
                          <a:latin typeface="Calibri"/>
                        </a:rPr>
                        <a:t>Plesants</a:t>
                      </a:r>
                      <a:endParaRPr lang="en-US" sz="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Charles F</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28</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dirty="0">
                          <a:solidFill>
                            <a:srgbClr val="000000"/>
                          </a:solidFill>
                          <a:effectLst/>
                          <a:latin typeface="Calibri"/>
                        </a:rPr>
                        <a:t>Pa</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Clerk</a:t>
                      </a: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289377">
                <a:tc>
                  <a:txBody>
                    <a:bodyPr/>
                    <a:lstStyle/>
                    <a:p>
                      <a:pPr algn="r" fontAlgn="ctr"/>
                      <a:r>
                        <a:rPr lang="en-US" sz="800" b="0" i="0" u="none" strike="noStrike" dirty="0">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Hartis</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George</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40</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England</a:t>
                      </a:r>
                    </a:p>
                  </a:txBody>
                  <a:tcPr marL="12700" marR="12700" marT="12700" marB="0" anchor="ctr">
                    <a:lnL>
                      <a:noFill/>
                    </a:lnL>
                    <a:lnR>
                      <a:noFill/>
                    </a:lnR>
                    <a:lnT>
                      <a:noFill/>
                    </a:lnT>
                    <a:lnB>
                      <a:noFill/>
                    </a:lnB>
                  </a:tcPr>
                </a:tc>
                <a:tc>
                  <a:txBody>
                    <a:bodyPr/>
                    <a:lstStyle/>
                    <a:p>
                      <a:pPr algn="l" fontAlgn="ctr"/>
                      <a:r>
                        <a:rPr lang="en-US" sz="800" b="0" i="0" u="none" strike="noStrike" dirty="0" err="1">
                          <a:solidFill>
                            <a:srgbClr val="000000"/>
                          </a:solidFill>
                          <a:effectLst/>
                          <a:latin typeface="Calibri"/>
                        </a:rPr>
                        <a:t>Ostler</a:t>
                      </a:r>
                      <a:endParaRPr lang="en-US" sz="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219099">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Hartis</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Ann</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25</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F</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England</a:t>
                      </a:r>
                    </a:p>
                  </a:txBody>
                  <a:tcPr marL="12700" marR="12700" marT="12700" marB="0" anchor="ctr">
                    <a:lnL>
                      <a:noFill/>
                    </a:lnL>
                    <a:lnR>
                      <a:noFill/>
                    </a:lnR>
                    <a:lnT>
                      <a:noFill/>
                    </a:lnT>
                    <a:lnB>
                      <a:noFill/>
                    </a:lnB>
                  </a:tcPr>
                </a:tc>
                <a:tc>
                  <a:txBody>
                    <a:bodyPr/>
                    <a:lstStyle/>
                    <a:p>
                      <a:pPr algn="l" fontAlgn="ctr"/>
                      <a:r>
                        <a:rPr lang="en-US" sz="800" b="0" i="0" u="none" strike="noStrike" dirty="0">
                          <a:solidFill>
                            <a:srgbClr val="000000"/>
                          </a:solidFill>
                          <a:effectLst/>
                          <a:latin typeface="Calibri"/>
                        </a:rPr>
                        <a:t>Domestic</a:t>
                      </a: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227367">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Holladay</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Sarah</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18</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F</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W</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Ireland</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Domestic</a:t>
                      </a:r>
                    </a:p>
                  </a:txBody>
                  <a:tcPr marL="12700" marR="12700" marT="12700" marB="0" anchor="ctr">
                    <a:lnL>
                      <a:noFill/>
                    </a:lnL>
                    <a:lnR>
                      <a:noFill/>
                    </a:lnR>
                    <a:lnT>
                      <a:noFill/>
                    </a:lnT>
                    <a:lnB>
                      <a:noFill/>
                    </a:lnB>
                  </a:tcPr>
                </a:tc>
                <a:tc>
                  <a:txBody>
                    <a:bodyPr/>
                    <a:lstStyle/>
                    <a:p>
                      <a:pPr algn="l" fontAlgn="ctr"/>
                      <a:endParaRPr lang="en-US" sz="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ctr"/>
                      <a:endParaRPr lang="en-US" sz="800" b="0" i="0" u="none" strike="noStrike">
                        <a:solidFill>
                          <a:srgbClr val="000000"/>
                        </a:solidFill>
                        <a:effectLst/>
                        <a:latin typeface="Calibri"/>
                      </a:endParaRPr>
                    </a:p>
                  </a:txBody>
                  <a:tcPr marL="12700" marR="12700" marT="12700" marB="0" anchor="ctr">
                    <a:lnL>
                      <a:noFill/>
                    </a:lnL>
                    <a:lnR>
                      <a:noFill/>
                    </a:lnR>
                    <a:lnT>
                      <a:noFill/>
                    </a:lnT>
                    <a:lnB>
                      <a:noFill/>
                    </a:lnB>
                  </a:tcPr>
                </a:tc>
              </a:tr>
              <a:tr h="219099">
                <a:tc>
                  <a:txBody>
                    <a:bodyPr/>
                    <a:lstStyle/>
                    <a:p>
                      <a:pPr algn="r" fontAlgn="ctr"/>
                      <a:r>
                        <a:rPr lang="en-US" sz="800" b="0" i="0" u="none" strike="noStrike">
                          <a:solidFill>
                            <a:srgbClr val="000000"/>
                          </a:solidFill>
                          <a:effectLst/>
                          <a:latin typeface="Calibri"/>
                        </a:rPr>
                        <a:t>321</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Miller</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David</a:t>
                      </a:r>
                    </a:p>
                  </a:txBody>
                  <a:tcPr marL="12700" marR="12700" marT="12700" marB="0" anchor="ctr">
                    <a:lnL>
                      <a:noFill/>
                    </a:lnL>
                    <a:lnR>
                      <a:noFill/>
                    </a:lnR>
                    <a:lnT>
                      <a:noFill/>
                    </a:lnT>
                    <a:lnB>
                      <a:noFill/>
                    </a:lnB>
                  </a:tcPr>
                </a:tc>
                <a:tc>
                  <a:txBody>
                    <a:bodyPr/>
                    <a:lstStyle/>
                    <a:p>
                      <a:pPr algn="r" fontAlgn="ctr"/>
                      <a:r>
                        <a:rPr lang="en-US" sz="800" b="0" i="0" u="none" strike="noStrike">
                          <a:solidFill>
                            <a:srgbClr val="000000"/>
                          </a:solidFill>
                          <a:effectLst/>
                          <a:latin typeface="Calibri"/>
                        </a:rPr>
                        <a:t>18</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M</a:t>
                      </a:r>
                    </a:p>
                  </a:txBody>
                  <a:tcPr marL="12700" marR="12700" marT="12700" marB="0" anchor="ctr">
                    <a:lnL>
                      <a:noFill/>
                    </a:lnL>
                    <a:lnR>
                      <a:noFill/>
                    </a:lnR>
                    <a:lnT>
                      <a:noFill/>
                    </a:lnT>
                    <a:lnB>
                      <a:noFill/>
                    </a:lnB>
                  </a:tcPr>
                </a:tc>
                <a:tc>
                  <a:txBody>
                    <a:bodyPr/>
                    <a:lstStyle/>
                    <a:p>
                      <a:pPr algn="l" fontAlgn="ctr"/>
                      <a:r>
                        <a:rPr lang="en-US" sz="800" b="0" i="0" u="none" strike="noStrike">
                          <a:solidFill>
                            <a:srgbClr val="000000"/>
                          </a:solidFill>
                          <a:effectLst/>
                          <a:latin typeface="Calibri"/>
                        </a:rPr>
                        <a:t>Del</a:t>
                      </a:r>
                    </a:p>
                  </a:txBody>
                  <a:tcPr marL="12700" marR="12700" marT="12700" marB="0" anchor="ctr">
                    <a:lnL>
                      <a:noFill/>
                    </a:lnL>
                    <a:lnR>
                      <a:noFill/>
                    </a:lnR>
                    <a:lnT>
                      <a:noFill/>
                    </a:lnT>
                    <a:lnB>
                      <a:noFill/>
                    </a:lnB>
                  </a:tcPr>
                </a:tc>
                <a:tc>
                  <a:txBody>
                    <a:bodyPr/>
                    <a:lstStyle/>
                    <a:p>
                      <a:pPr algn="l" fontAlgn="ctr"/>
                      <a:r>
                        <a:rPr lang="en-US" sz="800" b="0" i="0" u="none" strike="noStrike" dirty="0">
                          <a:solidFill>
                            <a:srgbClr val="000000"/>
                          </a:solidFill>
                          <a:effectLst/>
                          <a:latin typeface="Calibri"/>
                        </a:rPr>
                        <a:t>Servant</a:t>
                      </a:r>
                    </a:p>
                  </a:txBody>
                  <a:tcPr marL="12700" marR="12700" marT="12700" marB="0" anchor="ctr">
                    <a:lnL>
                      <a:noFill/>
                    </a:lnL>
                    <a:lnR>
                      <a:noFill/>
                    </a:lnR>
                    <a:lnT>
                      <a:noFill/>
                    </a:lnT>
                    <a:lnB>
                      <a:noFill/>
                    </a:lnB>
                  </a:tcPr>
                </a:tc>
                <a:tc>
                  <a:txBody>
                    <a:bodyPr/>
                    <a:lstStyle/>
                    <a:p>
                      <a:pPr algn="l" fontAlgn="b"/>
                      <a:endParaRPr lang="en-US" sz="8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800" b="0" i="0" u="none" strike="noStrike" dirty="0">
                        <a:solidFill>
                          <a:srgbClr val="000000"/>
                        </a:solidFill>
                        <a:effectLst/>
                        <a:latin typeface="Calibri"/>
                      </a:endParaRPr>
                    </a:p>
                  </a:txBody>
                  <a:tcPr marL="12700" marR="12700" marT="12700" marB="0" anchor="b">
                    <a:lnL>
                      <a:noFill/>
                    </a:lnL>
                    <a:lnR>
                      <a:noFill/>
                    </a:lnR>
                    <a:lnT>
                      <a:noFill/>
                    </a:lnT>
                    <a:lnB>
                      <a:noFill/>
                    </a:lnB>
                  </a:tcPr>
                </a:tc>
              </a:tr>
            </a:tbl>
          </a:graphicData>
        </a:graphic>
      </p:graphicFrame>
      <p:pic>
        <p:nvPicPr>
          <p:cNvPr id="4" name="Picture 3" descr="Screen Shot 2015-11-22 at 5.08.36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45251" y="3722701"/>
            <a:ext cx="3860866" cy="3052976"/>
          </a:xfrm>
          <a:prstGeom prst="rect">
            <a:avLst/>
          </a:prstGeom>
        </p:spPr>
      </p:pic>
      <p:pic>
        <p:nvPicPr>
          <p:cNvPr id="6" name="Picture 5"/>
          <p:cNvPicPr>
            <a:picLocks noChangeAspect="1"/>
          </p:cNvPicPr>
          <p:nvPr/>
        </p:nvPicPr>
        <p:blipFill>
          <a:blip r:embed="rId4"/>
          <a:stretch>
            <a:fillRect/>
          </a:stretch>
        </p:blipFill>
        <p:spPr>
          <a:xfrm>
            <a:off x="6222691" y="1021741"/>
            <a:ext cx="1798150" cy="2429933"/>
          </a:xfrm>
          <a:prstGeom prst="rect">
            <a:avLst/>
          </a:prstGeom>
        </p:spPr>
      </p:pic>
      <p:cxnSp>
        <p:nvCxnSpPr>
          <p:cNvPr id="9" name="Straight Arrow Connector 8"/>
          <p:cNvCxnSpPr/>
          <p:nvPr/>
        </p:nvCxnSpPr>
        <p:spPr>
          <a:xfrm>
            <a:off x="5919330" y="3369302"/>
            <a:ext cx="136438" cy="10496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98820" y="4901758"/>
            <a:ext cx="4093154" cy="1477328"/>
          </a:xfrm>
          <a:prstGeom prst="rect">
            <a:avLst/>
          </a:prstGeom>
          <a:noFill/>
        </p:spPr>
        <p:txBody>
          <a:bodyPr wrap="square" rtlCol="0">
            <a:spAutoFit/>
          </a:bodyPr>
          <a:lstStyle/>
          <a:p>
            <a:r>
              <a:rPr lang="en-US" dirty="0" smtClean="0"/>
              <a:t>In 1857 he moved to NC and bought land west of town (including </a:t>
            </a:r>
            <a:r>
              <a:rPr lang="en-US" dirty="0" err="1" smtClean="0"/>
              <a:t>Shawtown</a:t>
            </a:r>
            <a:r>
              <a:rPr lang="en-US" dirty="0" smtClean="0"/>
              <a:t>) – former </a:t>
            </a:r>
            <a:r>
              <a:rPr lang="en-US" dirty="0" err="1" smtClean="0"/>
              <a:t>Kensey</a:t>
            </a:r>
            <a:r>
              <a:rPr lang="en-US" dirty="0" smtClean="0"/>
              <a:t> Johns farm.</a:t>
            </a:r>
          </a:p>
          <a:p>
            <a:r>
              <a:rPr lang="en-US" dirty="0" smtClean="0"/>
              <a:t>In 1860 he built a cotton yarn factory to be run by a Boston co.  But the civil war…</a:t>
            </a:r>
            <a:endParaRPr lang="en-US" dirty="0"/>
          </a:p>
        </p:txBody>
      </p:sp>
    </p:spTree>
    <p:extLst>
      <p:ext uri="{BB962C8B-B14F-4D97-AF65-F5344CB8AC3E}">
        <p14:creationId xmlns:p14="http://schemas.microsoft.com/office/powerpoint/2010/main" val="4290322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3040798"/>
            <a:ext cx="8924769" cy="2588183"/>
          </a:xfrm>
          <a:prstGeom prst="rect">
            <a:avLst/>
          </a:prstGeom>
        </p:spPr>
      </p:pic>
      <p:sp>
        <p:nvSpPr>
          <p:cNvPr id="6" name="TextBox 5"/>
          <p:cNvSpPr txBox="1"/>
          <p:nvPr/>
        </p:nvSpPr>
        <p:spPr>
          <a:xfrm>
            <a:off x="1183633" y="178214"/>
            <a:ext cx="6514303" cy="523220"/>
          </a:xfrm>
          <a:prstGeom prst="rect">
            <a:avLst/>
          </a:prstGeom>
          <a:noFill/>
        </p:spPr>
        <p:txBody>
          <a:bodyPr wrap="square" rtlCol="0">
            <a:spAutoFit/>
          </a:bodyPr>
          <a:lstStyle/>
          <a:p>
            <a:r>
              <a:rPr lang="en-US" sz="2800" dirty="0" smtClean="0"/>
              <a:t>Triton Cotton Mill/</a:t>
            </a:r>
            <a:r>
              <a:rPr lang="en-US" sz="2800" dirty="0" err="1" smtClean="0"/>
              <a:t>Deemer</a:t>
            </a:r>
            <a:r>
              <a:rPr lang="en-US" sz="2800" dirty="0" smtClean="0"/>
              <a:t> Steel</a:t>
            </a:r>
            <a:endParaRPr lang="en-US" sz="2800" dirty="0"/>
          </a:p>
        </p:txBody>
      </p:sp>
      <p:sp>
        <p:nvSpPr>
          <p:cNvPr id="8" name="TextBox 7"/>
          <p:cNvSpPr txBox="1"/>
          <p:nvPr/>
        </p:nvSpPr>
        <p:spPr>
          <a:xfrm>
            <a:off x="276469" y="1037309"/>
            <a:ext cx="8294074" cy="1569660"/>
          </a:xfrm>
          <a:prstGeom prst="rect">
            <a:avLst/>
          </a:prstGeom>
          <a:noFill/>
        </p:spPr>
        <p:txBody>
          <a:bodyPr wrap="square" rtlCol="0">
            <a:spAutoFit/>
          </a:bodyPr>
          <a:lstStyle/>
          <a:p>
            <a:r>
              <a:rPr lang="en-US" sz="2400" dirty="0" smtClean="0"/>
              <a:t>After the war, Shaw bought cotton fiber machinery himself, joined with an experienced partner, James Knowles and started Triton Mills, which lasted until the 1880’s.  At one time he was the largest employer in town.</a:t>
            </a:r>
            <a:endParaRPr lang="en-US" sz="2400" dirty="0"/>
          </a:p>
        </p:txBody>
      </p:sp>
    </p:spTree>
    <p:extLst>
      <p:ext uri="{BB962C8B-B14F-4D97-AF65-F5344CB8AC3E}">
        <p14:creationId xmlns:p14="http://schemas.microsoft.com/office/powerpoint/2010/main" val="325223341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87495586"/>
              </p:ext>
            </p:extLst>
          </p:nvPr>
        </p:nvGraphicFramePr>
        <p:xfrm>
          <a:off x="4682808" y="937267"/>
          <a:ext cx="3965245" cy="5231065"/>
        </p:xfrm>
        <a:graphic>
          <a:graphicData uri="http://schemas.openxmlformats.org/drawingml/2006/table">
            <a:tbl>
              <a:tblPr/>
              <a:tblGrid>
                <a:gridCol w="1122514"/>
                <a:gridCol w="947577"/>
                <a:gridCol w="947577"/>
                <a:gridCol w="947577"/>
              </a:tblGrid>
              <a:tr h="410066">
                <a:tc rowSpan="2">
                  <a:txBody>
                    <a:bodyPr/>
                    <a:lstStyle/>
                    <a:p>
                      <a:pPr algn="ctr" fontAlgn="ctr"/>
                      <a:r>
                        <a:rPr lang="en-US" sz="1100" b="0" i="0" u="none" strike="noStrike" dirty="0">
                          <a:solidFill>
                            <a:srgbClr val="000000"/>
                          </a:solidFill>
                          <a:effectLst/>
                          <a:latin typeface="Calibri"/>
                        </a:rPr>
                        <a:t>OCCUPATION (1870)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en-US" sz="1100" b="0" i="0" u="none" strike="noStrike">
                          <a:solidFill>
                            <a:srgbClr val="000000"/>
                          </a:solidFill>
                          <a:effectLst/>
                          <a:latin typeface="Calibri"/>
                        </a:rPr>
                        <a:t>Number</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a:solidFill>
                            <a:srgbClr val="000000"/>
                          </a:solidFill>
                          <a:effectLst/>
                          <a:latin typeface="Calibri"/>
                        </a:rPr>
                        <a:t>Real Value</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n-US" sz="1100" b="0" i="0" u="none" strike="noStrike">
                          <a:solidFill>
                            <a:srgbClr val="000000"/>
                          </a:solidFill>
                          <a:effectLst/>
                          <a:latin typeface="Calibri"/>
                        </a:rPr>
                        <a:t>Personal Value</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r>
              <a:tr h="212049">
                <a:tc vMerge="1">
                  <a:txBody>
                    <a:bodyPr/>
                    <a:lstStyle/>
                    <a:p>
                      <a:endParaRPr lang="en-US"/>
                    </a:p>
                  </a:txBody>
                  <a:tcPr/>
                </a:tc>
                <a:tc vMerge="1">
                  <a:txBody>
                    <a:bodyPr/>
                    <a:lstStyle/>
                    <a:p>
                      <a:endParaRPr lang="en-US"/>
                    </a:p>
                  </a:txBody>
                  <a:tcPr/>
                </a:tc>
                <a:tc>
                  <a:txBody>
                    <a:bodyPr/>
                    <a:lstStyle/>
                    <a:p>
                      <a:pPr algn="ctr" fontAlgn="ctr"/>
                      <a:r>
                        <a:rPr lang="nb-NO" sz="1100" b="0" i="0" u="none" strike="noStrike">
                          <a:solidFill>
                            <a:srgbClr val="000000"/>
                          </a:solidFill>
                          <a:effectLst/>
                          <a:latin typeface="Calibri"/>
                        </a:rPr>
                        <a:t>(Avg)</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b-NO" sz="1100" b="0" i="0" u="none" strike="noStrike">
                          <a:solidFill>
                            <a:srgbClr val="000000"/>
                          </a:solidFill>
                          <a:effectLst/>
                          <a:latin typeface="Calibri"/>
                        </a:rPr>
                        <a:t>(Avg)</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D9D9"/>
                    </a:solidFill>
                  </a:tcPr>
                </a:tc>
              </a:tr>
              <a:tr h="212049">
                <a:tc>
                  <a:txBody>
                    <a:bodyPr/>
                    <a:lstStyle/>
                    <a:p>
                      <a:pPr algn="l" fontAlgn="ctr"/>
                      <a:r>
                        <a:rPr lang="it-IT" sz="1100" b="0" i="0" u="none" strike="noStrike">
                          <a:solidFill>
                            <a:srgbClr val="000000"/>
                          </a:solidFill>
                          <a:effectLst/>
                          <a:latin typeface="Calibri"/>
                        </a:rPr>
                        <a:t>At Home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736</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0066">
                <a:tc>
                  <a:txBody>
                    <a:bodyPr/>
                    <a:lstStyle/>
                    <a:p>
                      <a:pPr algn="l" fontAlgn="ctr"/>
                      <a:r>
                        <a:rPr lang="en-US" sz="1100" b="0" i="0" u="none" strike="noStrike">
                          <a:solidFill>
                            <a:srgbClr val="000000"/>
                          </a:solidFill>
                          <a:effectLst/>
                          <a:latin typeface="Calibri"/>
                        </a:rPr>
                        <a:t>Keeping House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343</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rgbClr val="000000"/>
                          </a:solidFill>
                          <a:effectLst/>
                          <a:latin typeface="Calibri"/>
                        </a:rPr>
                        <a:t>9,177</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1,955</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0066">
                <a:tc>
                  <a:txBody>
                    <a:bodyPr/>
                    <a:lstStyle/>
                    <a:p>
                      <a:pPr algn="l" fontAlgn="ctr"/>
                      <a:r>
                        <a:rPr lang="en-US" sz="1100" b="0" i="0" u="none" strike="noStrike">
                          <a:solidFill>
                            <a:srgbClr val="000000"/>
                          </a:solidFill>
                          <a:effectLst/>
                          <a:latin typeface="Calibri"/>
                        </a:rPr>
                        <a:t>Without occupation</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160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16,422</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8,136</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Laborer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123</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rgbClr val="000000"/>
                          </a:solidFill>
                          <a:effectLst/>
                          <a:latin typeface="Calibri"/>
                        </a:rPr>
                        <a:t>1,028</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143</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Domestic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92</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1,000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0066">
                <a:tc>
                  <a:txBody>
                    <a:bodyPr/>
                    <a:lstStyle/>
                    <a:p>
                      <a:pPr algn="l" fontAlgn="ctr"/>
                      <a:r>
                        <a:rPr lang="en-US" sz="1100" b="0" i="0" u="none" strike="noStrike">
                          <a:solidFill>
                            <a:srgbClr val="000000"/>
                          </a:solidFill>
                          <a:effectLst/>
                          <a:latin typeface="Calibri"/>
                        </a:rPr>
                        <a:t>Works in Cotton Mill</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1100" b="0" i="0" u="none" strike="noStrike">
                          <a:solidFill>
                            <a:srgbClr val="000000"/>
                          </a:solidFill>
                          <a:effectLst/>
                          <a:latin typeface="Calibri"/>
                        </a:rPr>
                        <a:t>84</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100" b="0" i="0" u="none" strike="noStrike">
                          <a:solidFill>
                            <a:srgbClr val="000000"/>
                          </a:solidFill>
                          <a:effectLst/>
                          <a:latin typeface="Calibri"/>
                        </a:rPr>
                        <a:t>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1100" b="0" i="0" u="none" strike="noStrike">
                          <a:solidFill>
                            <a:srgbClr val="000000"/>
                          </a:solidFill>
                          <a:effectLst/>
                          <a:latin typeface="Calibri"/>
                        </a:rPr>
                        <a:t>125</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2049">
                <a:tc>
                  <a:txBody>
                    <a:bodyPr/>
                    <a:lstStyle/>
                    <a:p>
                      <a:pPr algn="l" fontAlgn="ctr"/>
                      <a:r>
                        <a:rPr lang="en-US" sz="1100" b="0" i="0" u="none" strike="noStrike">
                          <a:solidFill>
                            <a:srgbClr val="000000"/>
                          </a:solidFill>
                          <a:effectLst/>
                          <a:latin typeface="Calibri"/>
                        </a:rPr>
                        <a:t>Carpenter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28</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1,625</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276</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Farmer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19</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17,214</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4,573</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Blacksmith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12</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1,700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335</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At School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11</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Machinist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11</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6,750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856</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Hotel Keeper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4,200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593</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Clerk in Store</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9</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1,000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200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0066">
                <a:tc>
                  <a:txBody>
                    <a:bodyPr/>
                    <a:lstStyle/>
                    <a:p>
                      <a:pPr algn="l" fontAlgn="ctr"/>
                      <a:r>
                        <a:rPr lang="en-US" sz="1100" b="0" i="0" u="none" strike="noStrike">
                          <a:solidFill>
                            <a:srgbClr val="000000"/>
                          </a:solidFill>
                          <a:effectLst/>
                          <a:latin typeface="Calibri"/>
                        </a:rPr>
                        <a:t>Works on Farm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8</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750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133</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en-US" sz="1100" b="0" i="0" u="none" strike="noStrike">
                          <a:solidFill>
                            <a:srgbClr val="000000"/>
                          </a:solidFill>
                          <a:effectLst/>
                          <a:latin typeface="Calibri"/>
                        </a:rPr>
                        <a:t>Gardener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7</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1,133</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130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pl-PL" sz="1100" b="0" i="0" u="none" strike="noStrike">
                          <a:solidFill>
                            <a:srgbClr val="000000"/>
                          </a:solidFill>
                          <a:effectLst/>
                          <a:latin typeface="Calibri"/>
                        </a:rPr>
                        <a:t>Lawyer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rgbClr val="000000"/>
                          </a:solidFill>
                          <a:effectLst/>
                          <a:latin typeface="Calibri"/>
                        </a:rPr>
                        <a:t>7</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14,200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23,028</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tr-TR" sz="1100" b="0" i="0" u="none" strike="noStrike">
                          <a:solidFill>
                            <a:srgbClr val="000000"/>
                          </a:solidFill>
                          <a:effectLst/>
                          <a:latin typeface="Calibri"/>
                        </a:rPr>
                        <a:t>Ostler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7</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1,500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200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049">
                <a:tc>
                  <a:txBody>
                    <a:bodyPr/>
                    <a:lstStyle/>
                    <a:p>
                      <a:pPr algn="l" fontAlgn="ctr"/>
                      <a:r>
                        <a:rPr lang="ro-RO" sz="1100" b="0" i="0" u="none" strike="noStrike">
                          <a:solidFill>
                            <a:srgbClr val="000000"/>
                          </a:solidFill>
                          <a:effectLst/>
                          <a:latin typeface="Calibri"/>
                        </a:rPr>
                        <a:t>Sailor        </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rgbClr val="000000"/>
                          </a:solidFill>
                          <a:effectLst/>
                          <a:latin typeface="Calibri"/>
                        </a:rPr>
                        <a:t>7</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solidFill>
                            <a:srgbClr val="000000"/>
                          </a:solidFill>
                          <a:effectLst/>
                          <a:latin typeface="Calibri"/>
                        </a:rPr>
                        <a:t>1,000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rgbClr val="000000"/>
                          </a:solidFill>
                          <a:effectLst/>
                          <a:latin typeface="Calibri"/>
                        </a:rPr>
                        <a:t>40</a:t>
                      </a:r>
                    </a:p>
                  </a:txBody>
                  <a:tcPr marL="11879" marR="11879" marT="118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2616199" y="323333"/>
            <a:ext cx="5266266" cy="369332"/>
          </a:xfrm>
          <a:prstGeom prst="rect">
            <a:avLst/>
          </a:prstGeom>
          <a:noFill/>
        </p:spPr>
        <p:txBody>
          <a:bodyPr wrap="square" rtlCol="0">
            <a:spAutoFit/>
          </a:bodyPr>
          <a:lstStyle/>
          <a:p>
            <a:r>
              <a:rPr lang="en-US" dirty="0" smtClean="0"/>
              <a:t>Occupations in the Town of New Castle  (1870)</a:t>
            </a:r>
            <a:endParaRPr lang="en-US" dirty="0"/>
          </a:p>
        </p:txBody>
      </p:sp>
      <p:sp>
        <p:nvSpPr>
          <p:cNvPr id="5" name="TextBox 4"/>
          <p:cNvSpPr txBox="1"/>
          <p:nvPr/>
        </p:nvSpPr>
        <p:spPr>
          <a:xfrm>
            <a:off x="362866" y="707794"/>
            <a:ext cx="4121118" cy="3785652"/>
          </a:xfrm>
          <a:prstGeom prst="rect">
            <a:avLst/>
          </a:prstGeom>
          <a:noFill/>
        </p:spPr>
        <p:txBody>
          <a:bodyPr wrap="square" rtlCol="0">
            <a:spAutoFit/>
          </a:bodyPr>
          <a:lstStyle/>
          <a:p>
            <a:r>
              <a:rPr lang="en-US" sz="2000" dirty="0" smtClean="0"/>
              <a:t>In 1870, working in a cotton mill (presumably Triton Mill, founded  c1861) was the third most common paid occupation, after laborer and domestic (not counting ‘at home’ and ‘without occupation’</a:t>
            </a:r>
          </a:p>
          <a:p>
            <a:endParaRPr lang="en-US" sz="2000" dirty="0"/>
          </a:p>
          <a:p>
            <a:r>
              <a:rPr lang="en-US" sz="2000" dirty="0" smtClean="0"/>
              <a:t>There were 151 occupations listed.  One person </a:t>
            </a:r>
            <a:r>
              <a:rPr lang="en-US" sz="2000" dirty="0"/>
              <a:t>each was a gold beater, telegraph operator, sail maker, watch repairer, book gilder, cigar maker, hedger, distiller</a:t>
            </a:r>
          </a:p>
        </p:txBody>
      </p:sp>
      <p:sp>
        <p:nvSpPr>
          <p:cNvPr id="2" name="TextBox 1"/>
          <p:cNvSpPr txBox="1"/>
          <p:nvPr/>
        </p:nvSpPr>
        <p:spPr>
          <a:xfrm>
            <a:off x="452841" y="4729528"/>
            <a:ext cx="3637297" cy="1631216"/>
          </a:xfrm>
          <a:prstGeom prst="rect">
            <a:avLst/>
          </a:prstGeom>
          <a:noFill/>
        </p:spPr>
        <p:txBody>
          <a:bodyPr wrap="square" rtlCol="0">
            <a:spAutoFit/>
          </a:bodyPr>
          <a:lstStyle/>
          <a:p>
            <a:r>
              <a:rPr lang="en-US" sz="2000" dirty="0" smtClean="0"/>
              <a:t>Around 1880 Triton Mills closed – put out of business by competition with mills in the South much closer to the source of the cotton.</a:t>
            </a:r>
            <a:endParaRPr lang="en-US" sz="2000" dirty="0"/>
          </a:p>
        </p:txBody>
      </p:sp>
    </p:spTree>
    <p:extLst>
      <p:ext uri="{BB962C8B-B14F-4D97-AF65-F5344CB8AC3E}">
        <p14:creationId xmlns:p14="http://schemas.microsoft.com/office/powerpoint/2010/main" val="1572105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67079" y="0"/>
            <a:ext cx="5624420" cy="6604000"/>
          </a:xfrm>
          <a:prstGeom prst="rect">
            <a:avLst/>
          </a:prstGeom>
        </p:spPr>
      </p:pic>
      <p:sp>
        <p:nvSpPr>
          <p:cNvPr id="3" name="TextBox 2"/>
          <p:cNvSpPr txBox="1"/>
          <p:nvPr/>
        </p:nvSpPr>
        <p:spPr>
          <a:xfrm>
            <a:off x="233271" y="1854480"/>
            <a:ext cx="3291710" cy="1908215"/>
          </a:xfrm>
          <a:prstGeom prst="rect">
            <a:avLst/>
          </a:prstGeom>
          <a:noFill/>
        </p:spPr>
        <p:txBody>
          <a:bodyPr wrap="square" rtlCol="0">
            <a:spAutoFit/>
          </a:bodyPr>
          <a:lstStyle/>
          <a:p>
            <a:r>
              <a:rPr lang="en-US" sz="2400" dirty="0" smtClean="0"/>
              <a:t>Four of the 6 steel works in Delaware in 1910 Were in New Castle</a:t>
            </a:r>
          </a:p>
          <a:p>
            <a:endParaRPr lang="en-US" dirty="0"/>
          </a:p>
          <a:p>
            <a:r>
              <a:rPr lang="en-US" sz="1400" dirty="0" smtClean="0"/>
              <a:t>(Directory of the Iron and Steel Works of the United States)</a:t>
            </a:r>
            <a:endParaRPr lang="en-US" sz="1400" dirty="0"/>
          </a:p>
        </p:txBody>
      </p:sp>
      <p:cxnSp>
        <p:nvCxnSpPr>
          <p:cNvPr id="5" name="Straight Connector 4"/>
          <p:cNvCxnSpPr/>
          <p:nvPr/>
        </p:nvCxnSpPr>
        <p:spPr>
          <a:xfrm flipV="1">
            <a:off x="3524981" y="959040"/>
            <a:ext cx="2972043" cy="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V="1">
            <a:off x="3677381" y="1344720"/>
            <a:ext cx="2972043" cy="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3677381" y="1845840"/>
            <a:ext cx="2972043" cy="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3605149" y="3121440"/>
            <a:ext cx="2972043" cy="864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28307" y="241920"/>
            <a:ext cx="2799250" cy="1200329"/>
          </a:xfrm>
          <a:prstGeom prst="rect">
            <a:avLst/>
          </a:prstGeom>
          <a:noFill/>
        </p:spPr>
        <p:txBody>
          <a:bodyPr wrap="square" rtlCol="0">
            <a:spAutoFit/>
          </a:bodyPr>
          <a:lstStyle/>
          <a:p>
            <a:r>
              <a:rPr lang="en-US" dirty="0"/>
              <a:t>By 1910, </a:t>
            </a:r>
            <a:r>
              <a:rPr lang="en-US" dirty="0" smtClean="0"/>
              <a:t>Triton Mill had </a:t>
            </a:r>
            <a:r>
              <a:rPr lang="en-US" dirty="0"/>
              <a:t>been converted to the </a:t>
            </a:r>
            <a:r>
              <a:rPr lang="en-US" dirty="0" err="1"/>
              <a:t>Deemer</a:t>
            </a:r>
            <a:r>
              <a:rPr lang="en-US" dirty="0"/>
              <a:t> Steel Casting Company.</a:t>
            </a:r>
          </a:p>
        </p:txBody>
      </p:sp>
    </p:spTree>
    <p:extLst>
      <p:ext uri="{BB962C8B-B14F-4D97-AF65-F5344CB8AC3E}">
        <p14:creationId xmlns:p14="http://schemas.microsoft.com/office/powerpoint/2010/main" val="508269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452664" y="623916"/>
            <a:ext cx="4553101" cy="261803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00028"/>
            <a:ext cx="9144000" cy="2223028"/>
          </a:xfrm>
          <a:prstGeom prst="rect">
            <a:avLst/>
          </a:prstGeom>
        </p:spPr>
      </p:pic>
      <p:pic>
        <p:nvPicPr>
          <p:cNvPr id="5" name="Picture 4"/>
          <p:cNvPicPr>
            <a:picLocks noChangeAspect="1"/>
          </p:cNvPicPr>
          <p:nvPr/>
        </p:nvPicPr>
        <p:blipFill>
          <a:blip r:embed="rId5"/>
          <a:stretch>
            <a:fillRect/>
          </a:stretch>
        </p:blipFill>
        <p:spPr>
          <a:xfrm>
            <a:off x="278149" y="445509"/>
            <a:ext cx="3994914" cy="2796440"/>
          </a:xfrm>
          <a:prstGeom prst="rect">
            <a:avLst/>
          </a:prstGeom>
        </p:spPr>
      </p:pic>
      <p:sp>
        <p:nvSpPr>
          <p:cNvPr id="6" name="Rectangle 5"/>
          <p:cNvSpPr/>
          <p:nvPr/>
        </p:nvSpPr>
        <p:spPr>
          <a:xfrm>
            <a:off x="200392" y="3241949"/>
            <a:ext cx="8704999" cy="523220"/>
          </a:xfrm>
          <a:prstGeom prst="rect">
            <a:avLst/>
          </a:prstGeom>
        </p:spPr>
        <p:txBody>
          <a:bodyPr wrap="square">
            <a:spAutoFit/>
          </a:bodyPr>
          <a:lstStyle/>
          <a:p>
            <a:r>
              <a:rPr lang="en-US" sz="1400" dirty="0" smtClean="0"/>
              <a:t>Portrait c1900 of Selden Scranton </a:t>
            </a:r>
            <a:r>
              <a:rPr lang="en-US" sz="1400" dirty="0" err="1" smtClean="0"/>
              <a:t>Deemer</a:t>
            </a:r>
            <a:r>
              <a:rPr lang="en-US" sz="1400" dirty="0" smtClean="0"/>
              <a:t> (1861-1934) </a:t>
            </a:r>
            <a:r>
              <a:rPr lang="en-US" sz="1400" dirty="0"/>
              <a:t>and Kate </a:t>
            </a:r>
            <a:r>
              <a:rPr lang="en-US" sz="1400" dirty="0" err="1" smtClean="0"/>
              <a:t>Deemer</a:t>
            </a:r>
            <a:r>
              <a:rPr lang="en-US" sz="1400" dirty="0" smtClean="0"/>
              <a:t>.  He had been </a:t>
            </a:r>
            <a:r>
              <a:rPr lang="en-US" sz="1400" dirty="0" err="1" smtClean="0"/>
              <a:t>superintendant</a:t>
            </a:r>
            <a:r>
              <a:rPr lang="en-US" sz="1400" dirty="0" smtClean="0"/>
              <a:t> of  </a:t>
            </a:r>
            <a:r>
              <a:rPr lang="en-US" sz="1400" dirty="0" err="1" smtClean="0"/>
              <a:t>Brylgon</a:t>
            </a:r>
            <a:r>
              <a:rPr lang="en-US" sz="1400" dirty="0" smtClean="0"/>
              <a:t> Steel Casting Co, built 1903.  He lived in the Lesley/</a:t>
            </a:r>
            <a:r>
              <a:rPr lang="en-US" sz="1400" dirty="0" err="1" smtClean="0"/>
              <a:t>Deemer</a:t>
            </a:r>
            <a:r>
              <a:rPr lang="en-US" sz="1400" dirty="0" smtClean="0"/>
              <a:t> mansion.</a:t>
            </a:r>
            <a:endParaRPr lang="en-US" sz="1400" dirty="0"/>
          </a:p>
        </p:txBody>
      </p:sp>
      <p:sp>
        <p:nvSpPr>
          <p:cNvPr id="8" name="TextBox 7"/>
          <p:cNvSpPr txBox="1"/>
          <p:nvPr/>
        </p:nvSpPr>
        <p:spPr>
          <a:xfrm>
            <a:off x="561578" y="6281280"/>
            <a:ext cx="5892248" cy="338554"/>
          </a:xfrm>
          <a:prstGeom prst="rect">
            <a:avLst/>
          </a:prstGeom>
          <a:noFill/>
        </p:spPr>
        <p:txBody>
          <a:bodyPr wrap="square" rtlCol="0">
            <a:spAutoFit/>
          </a:bodyPr>
          <a:lstStyle/>
          <a:p>
            <a:r>
              <a:rPr lang="en-US" sz="1600" dirty="0" smtClean="0"/>
              <a:t>After his death, the mill was sold to </a:t>
            </a:r>
            <a:r>
              <a:rPr lang="en-US" sz="1600" dirty="0" err="1" smtClean="0"/>
              <a:t>Newlin</a:t>
            </a:r>
            <a:r>
              <a:rPr lang="en-US" sz="1600" dirty="0" smtClean="0"/>
              <a:t> Booth</a:t>
            </a:r>
            <a:endParaRPr lang="en-US" sz="1600" dirty="0"/>
          </a:p>
        </p:txBody>
      </p:sp>
    </p:spTree>
    <p:extLst>
      <p:ext uri="{BB962C8B-B14F-4D97-AF65-F5344CB8AC3E}">
        <p14:creationId xmlns:p14="http://schemas.microsoft.com/office/powerpoint/2010/main" val="1016039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t>Tasker</a:t>
            </a:r>
            <a:r>
              <a:rPr lang="en-US" sz="3200" dirty="0" smtClean="0"/>
              <a:t> Iron Works (1872)</a:t>
            </a:r>
            <a:endParaRPr lang="en-US" sz="3200" dirty="0"/>
          </a:p>
        </p:txBody>
      </p:sp>
      <p:pic>
        <p:nvPicPr>
          <p:cNvPr id="3" name="Picture 2"/>
          <p:cNvPicPr>
            <a:picLocks noChangeAspect="1"/>
          </p:cNvPicPr>
          <p:nvPr/>
        </p:nvPicPr>
        <p:blipFill>
          <a:blip r:embed="rId3"/>
          <a:stretch>
            <a:fillRect/>
          </a:stretch>
        </p:blipFill>
        <p:spPr>
          <a:xfrm>
            <a:off x="1337732" y="1417638"/>
            <a:ext cx="6364843" cy="3267286"/>
          </a:xfrm>
          <a:prstGeom prst="rect">
            <a:avLst/>
          </a:prstGeom>
        </p:spPr>
      </p:pic>
      <p:pic>
        <p:nvPicPr>
          <p:cNvPr id="4" name="Picture 3" descr="Screen Shot 2015-05-08 at 10.51.55 A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02699" y="5011553"/>
            <a:ext cx="3071772" cy="1484088"/>
          </a:xfrm>
          <a:prstGeom prst="rect">
            <a:avLst/>
          </a:prstGeom>
        </p:spPr>
      </p:pic>
      <p:sp>
        <p:nvSpPr>
          <p:cNvPr id="5" name="Donut 4"/>
          <p:cNvSpPr/>
          <p:nvPr/>
        </p:nvSpPr>
        <p:spPr>
          <a:xfrm>
            <a:off x="1746577" y="5847786"/>
            <a:ext cx="762000" cy="410309"/>
          </a:xfrm>
          <a:prstGeom prst="donut">
            <a:avLst>
              <a:gd name="adj" fmla="val 85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773602" y="5553760"/>
            <a:ext cx="1082348" cy="307777"/>
          </a:xfrm>
          <a:prstGeom prst="rect">
            <a:avLst/>
          </a:prstGeom>
          <a:noFill/>
        </p:spPr>
        <p:txBody>
          <a:bodyPr wrap="none" rtlCol="0">
            <a:spAutoFit/>
          </a:bodyPr>
          <a:lstStyle/>
          <a:p>
            <a:r>
              <a:rPr lang="en-US" sz="1400" dirty="0" err="1" smtClean="0"/>
              <a:t>Dobbinsville</a:t>
            </a:r>
            <a:endParaRPr lang="en-US" sz="1400" dirty="0"/>
          </a:p>
        </p:txBody>
      </p:sp>
      <p:sp>
        <p:nvSpPr>
          <p:cNvPr id="7" name="TextBox 6"/>
          <p:cNvSpPr txBox="1"/>
          <p:nvPr/>
        </p:nvSpPr>
        <p:spPr>
          <a:xfrm>
            <a:off x="273460" y="5950318"/>
            <a:ext cx="1985108" cy="307777"/>
          </a:xfrm>
          <a:prstGeom prst="rect">
            <a:avLst/>
          </a:prstGeom>
          <a:noFill/>
        </p:spPr>
        <p:txBody>
          <a:bodyPr wrap="square" rtlCol="0">
            <a:spAutoFit/>
          </a:bodyPr>
          <a:lstStyle/>
          <a:p>
            <a:r>
              <a:rPr lang="en-US" sz="1400" dirty="0" err="1"/>
              <a:t>Tasker</a:t>
            </a:r>
            <a:r>
              <a:rPr lang="en-US" sz="1400" dirty="0"/>
              <a:t> Iron Works</a:t>
            </a:r>
          </a:p>
        </p:txBody>
      </p:sp>
      <p:sp>
        <p:nvSpPr>
          <p:cNvPr id="9" name="TextBox 8"/>
          <p:cNvSpPr txBox="1"/>
          <p:nvPr/>
        </p:nvSpPr>
        <p:spPr>
          <a:xfrm>
            <a:off x="4630858" y="5011553"/>
            <a:ext cx="4055942" cy="954107"/>
          </a:xfrm>
          <a:prstGeom prst="rect">
            <a:avLst/>
          </a:prstGeom>
          <a:noFill/>
        </p:spPr>
        <p:txBody>
          <a:bodyPr wrap="square" rtlCol="0">
            <a:spAutoFit/>
          </a:bodyPr>
          <a:lstStyle/>
          <a:p>
            <a:r>
              <a:rPr lang="en-US" sz="1400" dirty="0" smtClean="0"/>
              <a:t>The land was originally granted by Penn to cousin William Markham, and called “Markham’s Hope”.  Recall that he was fired by Penn c1701 because of the problems of piracy in the colony.</a:t>
            </a:r>
            <a:endParaRPr lang="en-US" sz="1400" dirty="0"/>
          </a:p>
        </p:txBody>
      </p:sp>
    </p:spTree>
    <p:extLst>
      <p:ext uri="{BB962C8B-B14F-4D97-AF65-F5344CB8AC3E}">
        <p14:creationId xmlns:p14="http://schemas.microsoft.com/office/powerpoint/2010/main" val="9524417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52305"/>
            <a:ext cx="7339662" cy="4618566"/>
          </a:xfrm>
          <a:prstGeom prst="rect">
            <a:avLst/>
          </a:prstGeom>
        </p:spPr>
      </p:pic>
      <p:pic>
        <p:nvPicPr>
          <p:cNvPr id="3" name="Picture 2" descr="2015-05-12 11.08.09.jpg"/>
          <p:cNvPicPr>
            <a:picLocks noChangeAspect="1"/>
          </p:cNvPicPr>
          <p:nvPr/>
        </p:nvPicPr>
        <p:blipFill rotWithShape="1">
          <a:blip r:embed="rId4" cstate="screen">
            <a:extLst>
              <a:ext uri="{28A0092B-C50C-407E-A947-70E740481C1C}">
                <a14:useLocalDpi xmlns:a14="http://schemas.microsoft.com/office/drawing/2010/main"/>
              </a:ext>
            </a:extLst>
          </a:blip>
          <a:srcRect t="-14781"/>
          <a:stretch/>
        </p:blipFill>
        <p:spPr>
          <a:xfrm>
            <a:off x="6369334" y="2404775"/>
            <a:ext cx="2628342" cy="4110557"/>
          </a:xfrm>
          <a:prstGeom prst="rect">
            <a:avLst/>
          </a:prstGeom>
        </p:spPr>
      </p:pic>
      <p:sp>
        <p:nvSpPr>
          <p:cNvPr id="4" name="TextBox 3"/>
          <p:cNvSpPr txBox="1"/>
          <p:nvPr/>
        </p:nvSpPr>
        <p:spPr>
          <a:xfrm>
            <a:off x="4216400" y="6053667"/>
            <a:ext cx="2152934" cy="461665"/>
          </a:xfrm>
          <a:prstGeom prst="rect">
            <a:avLst/>
          </a:prstGeom>
          <a:noFill/>
        </p:spPr>
        <p:txBody>
          <a:bodyPr wrap="square" rtlCol="0">
            <a:spAutoFit/>
          </a:bodyPr>
          <a:lstStyle/>
          <a:p>
            <a:r>
              <a:rPr lang="en-US" sz="1200" dirty="0" smtClean="0"/>
              <a:t>Last remaining gas light fixture: near Dutch House on E 2</a:t>
            </a:r>
            <a:r>
              <a:rPr lang="en-US" sz="1200" baseline="30000" dirty="0" smtClean="0"/>
              <a:t>nd</a:t>
            </a:r>
            <a:r>
              <a:rPr lang="en-US" sz="1200" dirty="0" smtClean="0"/>
              <a:t> </a:t>
            </a:r>
            <a:endParaRPr lang="en-US" sz="1200" dirty="0"/>
          </a:p>
        </p:txBody>
      </p:sp>
      <p:pic>
        <p:nvPicPr>
          <p:cNvPr id="5" name="Picture 4" descr="gas lamp3.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995706" y="4636775"/>
            <a:ext cx="2075946" cy="1964762"/>
          </a:xfrm>
          <a:prstGeom prst="rect">
            <a:avLst/>
          </a:prstGeom>
        </p:spPr>
      </p:pic>
      <p:sp>
        <p:nvSpPr>
          <p:cNvPr id="6" name="TextBox 5"/>
          <p:cNvSpPr txBox="1"/>
          <p:nvPr/>
        </p:nvSpPr>
        <p:spPr>
          <a:xfrm>
            <a:off x="7339662" y="1077576"/>
            <a:ext cx="1804338" cy="738664"/>
          </a:xfrm>
          <a:prstGeom prst="rect">
            <a:avLst/>
          </a:prstGeom>
          <a:noFill/>
        </p:spPr>
        <p:txBody>
          <a:bodyPr wrap="square" rtlCol="0">
            <a:spAutoFit/>
          </a:bodyPr>
          <a:lstStyle/>
          <a:p>
            <a:r>
              <a:rPr lang="en-US" sz="1400" dirty="0" smtClean="0"/>
              <a:t>Manufactured iron tube, employed 283 men 12 boys in 1875</a:t>
            </a:r>
            <a:endParaRPr lang="en-US" sz="1400" dirty="0"/>
          </a:p>
        </p:txBody>
      </p:sp>
    </p:spTree>
    <p:extLst>
      <p:ext uri="{BB962C8B-B14F-4D97-AF65-F5344CB8AC3E}">
        <p14:creationId xmlns:p14="http://schemas.microsoft.com/office/powerpoint/2010/main" val="161121465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9957" y="1180353"/>
            <a:ext cx="6574782" cy="4801315"/>
          </a:xfrm>
          <a:prstGeom prst="rect">
            <a:avLst/>
          </a:prstGeom>
          <a:noFill/>
        </p:spPr>
        <p:txBody>
          <a:bodyPr wrap="square" rtlCol="0">
            <a:spAutoFit/>
          </a:bodyPr>
          <a:lstStyle/>
          <a:p>
            <a:r>
              <a:rPr lang="en-US" dirty="0" smtClean="0"/>
              <a:t>In 1864 Shaw sold land between the river and Triton Mills to Thomas </a:t>
            </a:r>
            <a:r>
              <a:rPr lang="en-US" dirty="0" err="1" smtClean="0"/>
              <a:t>Tasker</a:t>
            </a:r>
            <a:r>
              <a:rPr lang="en-US" dirty="0" smtClean="0"/>
              <a:t> who was one of the owners of the Morris </a:t>
            </a:r>
            <a:r>
              <a:rPr lang="en-US" dirty="0" err="1" smtClean="0"/>
              <a:t>Tasker</a:t>
            </a:r>
            <a:r>
              <a:rPr lang="en-US" dirty="0" smtClean="0"/>
              <a:t> Iron Works in Philadelphia.</a:t>
            </a:r>
          </a:p>
          <a:p>
            <a:endParaRPr lang="en-US" dirty="0" smtClean="0"/>
          </a:p>
          <a:p>
            <a:r>
              <a:rPr lang="en-US" dirty="0" smtClean="0"/>
              <a:t>In 1872 </a:t>
            </a:r>
            <a:r>
              <a:rPr lang="en-US" dirty="0" err="1" smtClean="0"/>
              <a:t>Tasker</a:t>
            </a:r>
            <a:r>
              <a:rPr lang="en-US" dirty="0" smtClean="0"/>
              <a:t> moved most of his plant to Delaware (same name). It was reincorporated as Delaware Iron in 1876 with his son as president.</a:t>
            </a:r>
          </a:p>
          <a:p>
            <a:endParaRPr lang="en-US" dirty="0" smtClean="0"/>
          </a:p>
          <a:p>
            <a:r>
              <a:rPr lang="en-US" dirty="0" smtClean="0"/>
              <a:t>About 1899 it became part of National Tube Company, a “Trust”  --  a corporate monopoly organized in order to eliminate competition.  </a:t>
            </a:r>
          </a:p>
          <a:p>
            <a:endParaRPr lang="en-US" dirty="0"/>
          </a:p>
          <a:p>
            <a:r>
              <a:rPr lang="en-US" dirty="0" smtClean="0"/>
              <a:t>The company closed in 1900 and all assets were removed.</a:t>
            </a:r>
          </a:p>
          <a:p>
            <a:endParaRPr lang="en-US" dirty="0"/>
          </a:p>
          <a:p>
            <a:r>
              <a:rPr lang="en-US" dirty="0" smtClean="0"/>
              <a:t>Workers in nearby </a:t>
            </a:r>
            <a:r>
              <a:rPr lang="en-US" dirty="0" err="1" smtClean="0"/>
              <a:t>Dobbinsville</a:t>
            </a:r>
            <a:r>
              <a:rPr lang="en-US" dirty="0" smtClean="0"/>
              <a:t> left. </a:t>
            </a:r>
          </a:p>
          <a:p>
            <a:endParaRPr lang="en-US" dirty="0"/>
          </a:p>
          <a:p>
            <a:r>
              <a:rPr lang="en-US" dirty="0" smtClean="0"/>
              <a:t>Then new life when </a:t>
            </a:r>
            <a:r>
              <a:rPr lang="en-US" dirty="0" err="1" smtClean="0"/>
              <a:t>Baldt</a:t>
            </a:r>
            <a:r>
              <a:rPr lang="en-US" dirty="0" smtClean="0"/>
              <a:t>, </a:t>
            </a:r>
            <a:r>
              <a:rPr lang="en-US" dirty="0" err="1" smtClean="0"/>
              <a:t>Brylgon</a:t>
            </a:r>
            <a:r>
              <a:rPr lang="en-US" dirty="0" smtClean="0"/>
              <a:t>, </a:t>
            </a:r>
            <a:r>
              <a:rPr lang="en-US" dirty="0" err="1" smtClean="0"/>
              <a:t>Deemer</a:t>
            </a:r>
            <a:r>
              <a:rPr lang="en-US" dirty="0" smtClean="0"/>
              <a:t> &amp; Edgar </a:t>
            </a:r>
            <a:r>
              <a:rPr lang="en-US" dirty="0"/>
              <a:t>A</a:t>
            </a:r>
            <a:r>
              <a:rPr lang="en-US" dirty="0" smtClean="0"/>
              <a:t>llen steel mills opened nearby.</a:t>
            </a:r>
            <a:endParaRPr lang="en-US" dirty="0"/>
          </a:p>
        </p:txBody>
      </p:sp>
    </p:spTree>
    <p:extLst>
      <p:ext uri="{BB962C8B-B14F-4D97-AF65-F5344CB8AC3E}">
        <p14:creationId xmlns:p14="http://schemas.microsoft.com/office/powerpoint/2010/main" val="260354174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1-20 at 7.30.27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04" y="8640"/>
            <a:ext cx="9015954" cy="6858000"/>
          </a:xfrm>
          <a:prstGeom prst="rect">
            <a:avLst/>
          </a:prstGeom>
        </p:spPr>
      </p:pic>
      <p:sp>
        <p:nvSpPr>
          <p:cNvPr id="3" name="Donut 2"/>
          <p:cNvSpPr/>
          <p:nvPr/>
        </p:nvSpPr>
        <p:spPr>
          <a:xfrm>
            <a:off x="1442823" y="3015360"/>
            <a:ext cx="1157715" cy="371520"/>
          </a:xfrm>
          <a:prstGeom prst="donut">
            <a:avLst>
              <a:gd name="adj" fmla="val 1321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1759297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69.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2410811" y="-755575"/>
            <a:ext cx="4193054" cy="9014677"/>
          </a:xfrm>
          <a:prstGeom prst="rect">
            <a:avLst/>
          </a:prstGeom>
        </p:spPr>
      </p:pic>
      <p:sp>
        <p:nvSpPr>
          <p:cNvPr id="3" name="TextBox 2"/>
          <p:cNvSpPr txBox="1"/>
          <p:nvPr/>
        </p:nvSpPr>
        <p:spPr>
          <a:xfrm>
            <a:off x="743011" y="406400"/>
            <a:ext cx="7130990" cy="461665"/>
          </a:xfrm>
          <a:prstGeom prst="rect">
            <a:avLst/>
          </a:prstGeom>
          <a:noFill/>
        </p:spPr>
        <p:txBody>
          <a:bodyPr wrap="square" rtlCol="0">
            <a:spAutoFit/>
          </a:bodyPr>
          <a:lstStyle/>
          <a:p>
            <a:r>
              <a:rPr lang="en-US" sz="2400" dirty="0" smtClean="0"/>
              <a:t>Industry Sites South of New Castle in  1926 aerial view</a:t>
            </a:r>
            <a:endParaRPr lang="en-US" sz="2400" dirty="0"/>
          </a:p>
        </p:txBody>
      </p:sp>
      <p:sp>
        <p:nvSpPr>
          <p:cNvPr id="4" name="TextBox 3"/>
          <p:cNvSpPr txBox="1"/>
          <p:nvPr/>
        </p:nvSpPr>
        <p:spPr>
          <a:xfrm rot="19227426">
            <a:off x="6451601" y="175567"/>
            <a:ext cx="3826934" cy="461665"/>
          </a:xfrm>
          <a:prstGeom prst="rect">
            <a:avLst/>
          </a:prstGeom>
          <a:noFill/>
        </p:spPr>
        <p:txBody>
          <a:bodyPr wrap="square" rtlCol="0">
            <a:spAutoFit/>
          </a:bodyPr>
          <a:lstStyle/>
          <a:p>
            <a:r>
              <a:rPr lang="en-US" sz="1200" dirty="0" smtClean="0"/>
              <a:t>Former </a:t>
            </a:r>
            <a:r>
              <a:rPr lang="en-US" sz="1200" dirty="0" err="1" smtClean="0"/>
              <a:t>Tasker</a:t>
            </a:r>
            <a:r>
              <a:rPr lang="en-US" sz="1200" dirty="0" smtClean="0"/>
              <a:t> Iron/ National Tube Co</a:t>
            </a:r>
          </a:p>
          <a:p>
            <a:r>
              <a:rPr lang="en-US" sz="1200" dirty="0" smtClean="0"/>
              <a:t>          </a:t>
            </a:r>
            <a:r>
              <a:rPr lang="en-US" sz="1200" dirty="0" err="1" smtClean="0"/>
              <a:t>Dobbinsville</a:t>
            </a:r>
            <a:endParaRPr lang="en-US" sz="1200" dirty="0"/>
          </a:p>
        </p:txBody>
      </p:sp>
      <p:cxnSp>
        <p:nvCxnSpPr>
          <p:cNvPr id="6" name="Straight Arrow Connector 5"/>
          <p:cNvCxnSpPr/>
          <p:nvPr/>
        </p:nvCxnSpPr>
        <p:spPr>
          <a:xfrm>
            <a:off x="6796896" y="1655236"/>
            <a:ext cx="254000" cy="40724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7338144" y="1595969"/>
            <a:ext cx="191177" cy="322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832102" y="5939367"/>
            <a:ext cx="5223933" cy="307777"/>
          </a:xfrm>
          <a:prstGeom prst="rect">
            <a:avLst/>
          </a:prstGeom>
          <a:noFill/>
        </p:spPr>
        <p:txBody>
          <a:bodyPr wrap="square" rtlCol="0">
            <a:spAutoFit/>
          </a:bodyPr>
          <a:lstStyle/>
          <a:p>
            <a:r>
              <a:rPr lang="en-US" sz="1400" dirty="0" smtClean="0"/>
              <a:t>Bethlehem Steel (artillery shells), Delaware Rayon, Printpack</a:t>
            </a:r>
            <a:endParaRPr lang="en-US" sz="1400" dirty="0"/>
          </a:p>
        </p:txBody>
      </p:sp>
      <p:cxnSp>
        <p:nvCxnSpPr>
          <p:cNvPr id="14" name="Straight Arrow Connector 13"/>
          <p:cNvCxnSpPr/>
          <p:nvPr/>
        </p:nvCxnSpPr>
        <p:spPr>
          <a:xfrm flipV="1">
            <a:off x="2933700" y="3972924"/>
            <a:ext cx="0" cy="18753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913467" y="4070234"/>
            <a:ext cx="0" cy="21823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761069" y="6361444"/>
            <a:ext cx="3683000" cy="307777"/>
          </a:xfrm>
          <a:prstGeom prst="rect">
            <a:avLst/>
          </a:prstGeom>
          <a:noFill/>
        </p:spPr>
        <p:txBody>
          <a:bodyPr wrap="square" rtlCol="0">
            <a:spAutoFit/>
          </a:bodyPr>
          <a:lstStyle/>
          <a:p>
            <a:r>
              <a:rPr lang="en-US" sz="1400" dirty="0" smtClean="0"/>
              <a:t>(</a:t>
            </a:r>
            <a:r>
              <a:rPr lang="en-US" sz="1400" dirty="0" err="1" smtClean="0"/>
              <a:t>Deemers</a:t>
            </a:r>
            <a:r>
              <a:rPr lang="en-US" sz="1400" dirty="0" smtClean="0"/>
              <a:t> Beach)</a:t>
            </a:r>
            <a:endParaRPr lang="en-US" sz="1400" dirty="0"/>
          </a:p>
        </p:txBody>
      </p:sp>
      <p:sp>
        <p:nvSpPr>
          <p:cNvPr id="20" name="TextBox 19"/>
          <p:cNvSpPr txBox="1"/>
          <p:nvPr/>
        </p:nvSpPr>
        <p:spPr>
          <a:xfrm>
            <a:off x="3903134" y="2473868"/>
            <a:ext cx="1862667" cy="369332"/>
          </a:xfrm>
          <a:prstGeom prst="rect">
            <a:avLst/>
          </a:prstGeom>
          <a:noFill/>
        </p:spPr>
        <p:txBody>
          <a:bodyPr wrap="square" rtlCol="0">
            <a:spAutoFit/>
          </a:bodyPr>
          <a:lstStyle/>
          <a:p>
            <a:r>
              <a:rPr lang="en-US" dirty="0" err="1" smtClean="0">
                <a:solidFill>
                  <a:schemeClr val="tx2">
                    <a:lumMod val="40000"/>
                    <a:lumOff val="60000"/>
                  </a:schemeClr>
                </a:solidFill>
              </a:rPr>
              <a:t>Rte</a:t>
            </a:r>
            <a:r>
              <a:rPr lang="en-US" dirty="0" smtClean="0">
                <a:solidFill>
                  <a:schemeClr val="tx2">
                    <a:lumMod val="40000"/>
                    <a:lumOff val="60000"/>
                  </a:schemeClr>
                </a:solidFill>
              </a:rPr>
              <a:t> 9</a:t>
            </a:r>
            <a:endParaRPr lang="en-US" dirty="0">
              <a:solidFill>
                <a:schemeClr val="tx2">
                  <a:lumMod val="40000"/>
                  <a:lumOff val="60000"/>
                </a:schemeClr>
              </a:solidFill>
            </a:endParaRPr>
          </a:p>
        </p:txBody>
      </p:sp>
      <p:sp>
        <p:nvSpPr>
          <p:cNvPr id="5" name="Freeform 4"/>
          <p:cNvSpPr/>
          <p:nvPr/>
        </p:nvSpPr>
        <p:spPr>
          <a:xfrm>
            <a:off x="4360334" y="4144433"/>
            <a:ext cx="2353734" cy="1735666"/>
          </a:xfrm>
          <a:custGeom>
            <a:avLst/>
            <a:gdLst>
              <a:gd name="connsiteX0" fmla="*/ 1913467 w 1913467"/>
              <a:gd name="connsiteY0" fmla="*/ 1651817 h 1651817"/>
              <a:gd name="connsiteX1" fmla="*/ 1913467 w 1913467"/>
              <a:gd name="connsiteY1" fmla="*/ 1651817 h 1651817"/>
              <a:gd name="connsiteX2" fmla="*/ 1862667 w 1913467"/>
              <a:gd name="connsiteY2" fmla="*/ 1558684 h 1651817"/>
              <a:gd name="connsiteX3" fmla="*/ 1828800 w 1913467"/>
              <a:gd name="connsiteY3" fmla="*/ 1533284 h 1651817"/>
              <a:gd name="connsiteX4" fmla="*/ 1811867 w 1913467"/>
              <a:gd name="connsiteY4" fmla="*/ 1499417 h 1651817"/>
              <a:gd name="connsiteX5" fmla="*/ 1794933 w 1913467"/>
              <a:gd name="connsiteY5" fmla="*/ 1482484 h 1651817"/>
              <a:gd name="connsiteX6" fmla="*/ 1786467 w 1913467"/>
              <a:gd name="connsiteY6" fmla="*/ 1457084 h 1651817"/>
              <a:gd name="connsiteX7" fmla="*/ 1769533 w 1913467"/>
              <a:gd name="connsiteY7" fmla="*/ 1372417 h 1651817"/>
              <a:gd name="connsiteX8" fmla="*/ 1735667 w 1913467"/>
              <a:gd name="connsiteY8" fmla="*/ 1304684 h 1651817"/>
              <a:gd name="connsiteX9" fmla="*/ 1718733 w 1913467"/>
              <a:gd name="connsiteY9" fmla="*/ 1253884 h 1651817"/>
              <a:gd name="connsiteX10" fmla="*/ 1667933 w 1913467"/>
              <a:gd name="connsiteY10" fmla="*/ 1203084 h 1651817"/>
              <a:gd name="connsiteX11" fmla="*/ 1642533 w 1913467"/>
              <a:gd name="connsiteY11" fmla="*/ 1186151 h 1651817"/>
              <a:gd name="connsiteX12" fmla="*/ 1574800 w 1913467"/>
              <a:gd name="connsiteY12" fmla="*/ 1126884 h 1651817"/>
              <a:gd name="connsiteX13" fmla="*/ 1540933 w 1913467"/>
              <a:gd name="connsiteY13" fmla="*/ 1084551 h 1651817"/>
              <a:gd name="connsiteX14" fmla="*/ 1524000 w 1913467"/>
              <a:gd name="connsiteY14" fmla="*/ 1059151 h 1651817"/>
              <a:gd name="connsiteX15" fmla="*/ 1490133 w 1913467"/>
              <a:gd name="connsiteY15" fmla="*/ 1025284 h 1651817"/>
              <a:gd name="connsiteX16" fmla="*/ 1456267 w 1913467"/>
              <a:gd name="connsiteY16" fmla="*/ 974484 h 1651817"/>
              <a:gd name="connsiteX17" fmla="*/ 1430867 w 1913467"/>
              <a:gd name="connsiteY17" fmla="*/ 915217 h 1651817"/>
              <a:gd name="connsiteX18" fmla="*/ 1422400 w 1913467"/>
              <a:gd name="connsiteY18" fmla="*/ 889817 h 1651817"/>
              <a:gd name="connsiteX19" fmla="*/ 1405467 w 1913467"/>
              <a:gd name="connsiteY19" fmla="*/ 864417 h 1651817"/>
              <a:gd name="connsiteX20" fmla="*/ 1380067 w 1913467"/>
              <a:gd name="connsiteY20" fmla="*/ 813617 h 1651817"/>
              <a:gd name="connsiteX21" fmla="*/ 1337733 w 1913467"/>
              <a:gd name="connsiteY21" fmla="*/ 771284 h 1651817"/>
              <a:gd name="connsiteX22" fmla="*/ 1286933 w 1913467"/>
              <a:gd name="connsiteY22" fmla="*/ 720484 h 1651817"/>
              <a:gd name="connsiteX23" fmla="*/ 1244600 w 1913467"/>
              <a:gd name="connsiteY23" fmla="*/ 669684 h 1651817"/>
              <a:gd name="connsiteX24" fmla="*/ 1202267 w 1913467"/>
              <a:gd name="connsiteY24" fmla="*/ 618884 h 1651817"/>
              <a:gd name="connsiteX25" fmla="*/ 1168400 w 1913467"/>
              <a:gd name="connsiteY25" fmla="*/ 601951 h 1651817"/>
              <a:gd name="connsiteX26" fmla="*/ 1126067 w 1913467"/>
              <a:gd name="connsiteY26" fmla="*/ 542684 h 1651817"/>
              <a:gd name="connsiteX27" fmla="*/ 1100667 w 1913467"/>
              <a:gd name="connsiteY27" fmla="*/ 534217 h 1651817"/>
              <a:gd name="connsiteX28" fmla="*/ 1083733 w 1913467"/>
              <a:gd name="connsiteY28" fmla="*/ 517284 h 1651817"/>
              <a:gd name="connsiteX29" fmla="*/ 1049867 w 1913467"/>
              <a:gd name="connsiteY29" fmla="*/ 466484 h 1651817"/>
              <a:gd name="connsiteX30" fmla="*/ 1016000 w 1913467"/>
              <a:gd name="connsiteY30" fmla="*/ 449551 h 1651817"/>
              <a:gd name="connsiteX31" fmla="*/ 999067 w 1913467"/>
              <a:gd name="connsiteY31" fmla="*/ 432617 h 1651817"/>
              <a:gd name="connsiteX32" fmla="*/ 982133 w 1913467"/>
              <a:gd name="connsiteY32" fmla="*/ 407217 h 1651817"/>
              <a:gd name="connsiteX33" fmla="*/ 948267 w 1913467"/>
              <a:gd name="connsiteY33" fmla="*/ 381817 h 1651817"/>
              <a:gd name="connsiteX34" fmla="*/ 931333 w 1913467"/>
              <a:gd name="connsiteY34" fmla="*/ 356417 h 1651817"/>
              <a:gd name="connsiteX35" fmla="*/ 905933 w 1913467"/>
              <a:gd name="connsiteY35" fmla="*/ 339484 h 1651817"/>
              <a:gd name="connsiteX36" fmla="*/ 872067 w 1913467"/>
              <a:gd name="connsiteY36" fmla="*/ 314084 h 1651817"/>
              <a:gd name="connsiteX37" fmla="*/ 846667 w 1913467"/>
              <a:gd name="connsiteY37" fmla="*/ 305617 h 1651817"/>
              <a:gd name="connsiteX38" fmla="*/ 821267 w 1913467"/>
              <a:gd name="connsiteY38" fmla="*/ 288684 h 1651817"/>
              <a:gd name="connsiteX39" fmla="*/ 804333 w 1913467"/>
              <a:gd name="connsiteY39" fmla="*/ 271751 h 1651817"/>
              <a:gd name="connsiteX40" fmla="*/ 778933 w 1913467"/>
              <a:gd name="connsiteY40" fmla="*/ 263284 h 1651817"/>
              <a:gd name="connsiteX41" fmla="*/ 745067 w 1913467"/>
              <a:gd name="connsiteY41" fmla="*/ 246351 h 1651817"/>
              <a:gd name="connsiteX42" fmla="*/ 685800 w 1913467"/>
              <a:gd name="connsiteY42" fmla="*/ 212484 h 1651817"/>
              <a:gd name="connsiteX43" fmla="*/ 660400 w 1913467"/>
              <a:gd name="connsiteY43" fmla="*/ 187084 h 1651817"/>
              <a:gd name="connsiteX44" fmla="*/ 635000 w 1913467"/>
              <a:gd name="connsiteY44" fmla="*/ 178617 h 1651817"/>
              <a:gd name="connsiteX45" fmla="*/ 601133 w 1913467"/>
              <a:gd name="connsiteY45" fmla="*/ 161684 h 1651817"/>
              <a:gd name="connsiteX46" fmla="*/ 584200 w 1913467"/>
              <a:gd name="connsiteY46" fmla="*/ 136284 h 1651817"/>
              <a:gd name="connsiteX47" fmla="*/ 558800 w 1913467"/>
              <a:gd name="connsiteY47" fmla="*/ 127817 h 1651817"/>
              <a:gd name="connsiteX48" fmla="*/ 524933 w 1913467"/>
              <a:gd name="connsiteY48" fmla="*/ 110884 h 1651817"/>
              <a:gd name="connsiteX49" fmla="*/ 474133 w 1913467"/>
              <a:gd name="connsiteY49" fmla="*/ 93951 h 1651817"/>
              <a:gd name="connsiteX50" fmla="*/ 448733 w 1913467"/>
              <a:gd name="connsiteY50" fmla="*/ 85484 h 1651817"/>
              <a:gd name="connsiteX51" fmla="*/ 397933 w 1913467"/>
              <a:gd name="connsiteY51" fmla="*/ 60084 h 1651817"/>
              <a:gd name="connsiteX52" fmla="*/ 364067 w 1913467"/>
              <a:gd name="connsiteY52" fmla="*/ 51617 h 1651817"/>
              <a:gd name="connsiteX53" fmla="*/ 313267 w 1913467"/>
              <a:gd name="connsiteY53" fmla="*/ 34684 h 1651817"/>
              <a:gd name="connsiteX54" fmla="*/ 279400 w 1913467"/>
              <a:gd name="connsiteY54" fmla="*/ 26217 h 1651817"/>
              <a:gd name="connsiteX55" fmla="*/ 254000 w 1913467"/>
              <a:gd name="connsiteY55" fmla="*/ 17751 h 1651817"/>
              <a:gd name="connsiteX56" fmla="*/ 127000 w 1913467"/>
              <a:gd name="connsiteY56" fmla="*/ 817 h 1651817"/>
              <a:gd name="connsiteX57" fmla="*/ 0 w 1913467"/>
              <a:gd name="connsiteY57" fmla="*/ 817 h 1651817"/>
              <a:gd name="connsiteX58" fmla="*/ 254000 w 1913467"/>
              <a:gd name="connsiteY58" fmla="*/ 34684 h 1651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13467" h="1651817">
                <a:moveTo>
                  <a:pt x="1913467" y="1651817"/>
                </a:moveTo>
                <a:lnTo>
                  <a:pt x="1913467" y="1651817"/>
                </a:lnTo>
                <a:cubicBezTo>
                  <a:pt x="1913423" y="1651729"/>
                  <a:pt x="1878133" y="1574150"/>
                  <a:pt x="1862667" y="1558684"/>
                </a:cubicBezTo>
                <a:cubicBezTo>
                  <a:pt x="1852689" y="1548706"/>
                  <a:pt x="1840089" y="1541751"/>
                  <a:pt x="1828800" y="1533284"/>
                </a:cubicBezTo>
                <a:cubicBezTo>
                  <a:pt x="1823156" y="1521995"/>
                  <a:pt x="1818868" y="1509919"/>
                  <a:pt x="1811867" y="1499417"/>
                </a:cubicBezTo>
                <a:cubicBezTo>
                  <a:pt x="1807439" y="1492775"/>
                  <a:pt x="1799040" y="1489329"/>
                  <a:pt x="1794933" y="1482484"/>
                </a:cubicBezTo>
                <a:cubicBezTo>
                  <a:pt x="1790341" y="1474831"/>
                  <a:pt x="1788403" y="1465796"/>
                  <a:pt x="1786467" y="1457084"/>
                </a:cubicBezTo>
                <a:cubicBezTo>
                  <a:pt x="1782870" y="1440896"/>
                  <a:pt x="1777566" y="1391696"/>
                  <a:pt x="1769533" y="1372417"/>
                </a:cubicBezTo>
                <a:cubicBezTo>
                  <a:pt x="1759824" y="1349116"/>
                  <a:pt x="1743650" y="1328631"/>
                  <a:pt x="1735667" y="1304684"/>
                </a:cubicBezTo>
                <a:cubicBezTo>
                  <a:pt x="1730022" y="1287751"/>
                  <a:pt x="1731354" y="1266505"/>
                  <a:pt x="1718733" y="1253884"/>
                </a:cubicBezTo>
                <a:cubicBezTo>
                  <a:pt x="1701800" y="1236951"/>
                  <a:pt x="1687859" y="1216367"/>
                  <a:pt x="1667933" y="1203084"/>
                </a:cubicBezTo>
                <a:cubicBezTo>
                  <a:pt x="1659466" y="1197440"/>
                  <a:pt x="1650191" y="1192852"/>
                  <a:pt x="1642533" y="1186151"/>
                </a:cubicBezTo>
                <a:cubicBezTo>
                  <a:pt x="1563288" y="1116811"/>
                  <a:pt x="1631957" y="1164988"/>
                  <a:pt x="1574800" y="1126884"/>
                </a:cubicBezTo>
                <a:cubicBezTo>
                  <a:pt x="1522682" y="1048706"/>
                  <a:pt x="1589190" y="1144872"/>
                  <a:pt x="1540933" y="1084551"/>
                </a:cubicBezTo>
                <a:cubicBezTo>
                  <a:pt x="1534576" y="1076605"/>
                  <a:pt x="1530622" y="1066877"/>
                  <a:pt x="1524000" y="1059151"/>
                </a:cubicBezTo>
                <a:cubicBezTo>
                  <a:pt x="1513610" y="1047029"/>
                  <a:pt x="1498989" y="1038568"/>
                  <a:pt x="1490133" y="1025284"/>
                </a:cubicBezTo>
                <a:lnTo>
                  <a:pt x="1456267" y="974484"/>
                </a:lnTo>
                <a:cubicBezTo>
                  <a:pt x="1438646" y="904001"/>
                  <a:pt x="1460102" y="973686"/>
                  <a:pt x="1430867" y="915217"/>
                </a:cubicBezTo>
                <a:cubicBezTo>
                  <a:pt x="1426876" y="907235"/>
                  <a:pt x="1426391" y="897799"/>
                  <a:pt x="1422400" y="889817"/>
                </a:cubicBezTo>
                <a:cubicBezTo>
                  <a:pt x="1417849" y="880716"/>
                  <a:pt x="1410018" y="873518"/>
                  <a:pt x="1405467" y="864417"/>
                </a:cubicBezTo>
                <a:cubicBezTo>
                  <a:pt x="1388149" y="829782"/>
                  <a:pt x="1408373" y="845966"/>
                  <a:pt x="1380067" y="813617"/>
                </a:cubicBezTo>
                <a:cubicBezTo>
                  <a:pt x="1366926" y="798598"/>
                  <a:pt x="1349707" y="787249"/>
                  <a:pt x="1337733" y="771284"/>
                </a:cubicBezTo>
                <a:cubicBezTo>
                  <a:pt x="1306228" y="729276"/>
                  <a:pt x="1324074" y="745244"/>
                  <a:pt x="1286933" y="720484"/>
                </a:cubicBezTo>
                <a:cubicBezTo>
                  <a:pt x="1244892" y="657421"/>
                  <a:pt x="1298925" y="734874"/>
                  <a:pt x="1244600" y="669684"/>
                </a:cubicBezTo>
                <a:cubicBezTo>
                  <a:pt x="1222758" y="643474"/>
                  <a:pt x="1232823" y="640709"/>
                  <a:pt x="1202267" y="618884"/>
                </a:cubicBezTo>
                <a:cubicBezTo>
                  <a:pt x="1191996" y="611548"/>
                  <a:pt x="1179689" y="607595"/>
                  <a:pt x="1168400" y="601951"/>
                </a:cubicBezTo>
                <a:cubicBezTo>
                  <a:pt x="1155157" y="575465"/>
                  <a:pt x="1151811" y="559847"/>
                  <a:pt x="1126067" y="542684"/>
                </a:cubicBezTo>
                <a:cubicBezTo>
                  <a:pt x="1118641" y="537733"/>
                  <a:pt x="1109134" y="537039"/>
                  <a:pt x="1100667" y="534217"/>
                </a:cubicBezTo>
                <a:cubicBezTo>
                  <a:pt x="1095022" y="528573"/>
                  <a:pt x="1088523" y="523670"/>
                  <a:pt x="1083733" y="517284"/>
                </a:cubicBezTo>
                <a:cubicBezTo>
                  <a:pt x="1071522" y="501003"/>
                  <a:pt x="1068070" y="475585"/>
                  <a:pt x="1049867" y="466484"/>
                </a:cubicBezTo>
                <a:lnTo>
                  <a:pt x="1016000" y="449551"/>
                </a:lnTo>
                <a:cubicBezTo>
                  <a:pt x="1010356" y="443906"/>
                  <a:pt x="1004054" y="438850"/>
                  <a:pt x="999067" y="432617"/>
                </a:cubicBezTo>
                <a:cubicBezTo>
                  <a:pt x="992710" y="424671"/>
                  <a:pt x="989328" y="414412"/>
                  <a:pt x="982133" y="407217"/>
                </a:cubicBezTo>
                <a:cubicBezTo>
                  <a:pt x="972155" y="397239"/>
                  <a:pt x="958245" y="391795"/>
                  <a:pt x="948267" y="381817"/>
                </a:cubicBezTo>
                <a:cubicBezTo>
                  <a:pt x="941072" y="374622"/>
                  <a:pt x="938528" y="363612"/>
                  <a:pt x="931333" y="356417"/>
                </a:cubicBezTo>
                <a:cubicBezTo>
                  <a:pt x="924138" y="349222"/>
                  <a:pt x="914213" y="345398"/>
                  <a:pt x="905933" y="339484"/>
                </a:cubicBezTo>
                <a:cubicBezTo>
                  <a:pt x="894450" y="331282"/>
                  <a:pt x="884319" y="321085"/>
                  <a:pt x="872067" y="314084"/>
                </a:cubicBezTo>
                <a:cubicBezTo>
                  <a:pt x="864318" y="309656"/>
                  <a:pt x="854649" y="309608"/>
                  <a:pt x="846667" y="305617"/>
                </a:cubicBezTo>
                <a:cubicBezTo>
                  <a:pt x="837566" y="301066"/>
                  <a:pt x="829213" y="295041"/>
                  <a:pt x="821267" y="288684"/>
                </a:cubicBezTo>
                <a:cubicBezTo>
                  <a:pt x="815034" y="283697"/>
                  <a:pt x="811178" y="275858"/>
                  <a:pt x="804333" y="271751"/>
                </a:cubicBezTo>
                <a:cubicBezTo>
                  <a:pt x="796680" y="267159"/>
                  <a:pt x="787136" y="266800"/>
                  <a:pt x="778933" y="263284"/>
                </a:cubicBezTo>
                <a:cubicBezTo>
                  <a:pt x="767332" y="258312"/>
                  <a:pt x="755770" y="253040"/>
                  <a:pt x="745067" y="246351"/>
                </a:cubicBezTo>
                <a:cubicBezTo>
                  <a:pt x="686486" y="209738"/>
                  <a:pt x="735702" y="229119"/>
                  <a:pt x="685800" y="212484"/>
                </a:cubicBezTo>
                <a:cubicBezTo>
                  <a:pt x="677333" y="204017"/>
                  <a:pt x="670363" y="193726"/>
                  <a:pt x="660400" y="187084"/>
                </a:cubicBezTo>
                <a:cubicBezTo>
                  <a:pt x="652974" y="182133"/>
                  <a:pt x="643203" y="182133"/>
                  <a:pt x="635000" y="178617"/>
                </a:cubicBezTo>
                <a:cubicBezTo>
                  <a:pt x="623399" y="173645"/>
                  <a:pt x="612422" y="167328"/>
                  <a:pt x="601133" y="161684"/>
                </a:cubicBezTo>
                <a:cubicBezTo>
                  <a:pt x="595489" y="153217"/>
                  <a:pt x="592146" y="142641"/>
                  <a:pt x="584200" y="136284"/>
                </a:cubicBezTo>
                <a:cubicBezTo>
                  <a:pt x="577231" y="130709"/>
                  <a:pt x="567003" y="131333"/>
                  <a:pt x="558800" y="127817"/>
                </a:cubicBezTo>
                <a:cubicBezTo>
                  <a:pt x="547199" y="122845"/>
                  <a:pt x="536652" y="115571"/>
                  <a:pt x="524933" y="110884"/>
                </a:cubicBezTo>
                <a:cubicBezTo>
                  <a:pt x="508360" y="104255"/>
                  <a:pt x="491066" y="99595"/>
                  <a:pt x="474133" y="93951"/>
                </a:cubicBezTo>
                <a:lnTo>
                  <a:pt x="448733" y="85484"/>
                </a:lnTo>
                <a:cubicBezTo>
                  <a:pt x="341703" y="49806"/>
                  <a:pt x="512824" y="109324"/>
                  <a:pt x="397933" y="60084"/>
                </a:cubicBezTo>
                <a:cubicBezTo>
                  <a:pt x="387238" y="55500"/>
                  <a:pt x="375212" y="54961"/>
                  <a:pt x="364067" y="51617"/>
                </a:cubicBezTo>
                <a:cubicBezTo>
                  <a:pt x="346971" y="46488"/>
                  <a:pt x="330583" y="39013"/>
                  <a:pt x="313267" y="34684"/>
                </a:cubicBezTo>
                <a:cubicBezTo>
                  <a:pt x="301978" y="31862"/>
                  <a:pt x="290589" y="29414"/>
                  <a:pt x="279400" y="26217"/>
                </a:cubicBezTo>
                <a:cubicBezTo>
                  <a:pt x="270819" y="23765"/>
                  <a:pt x="262751" y="19501"/>
                  <a:pt x="254000" y="17751"/>
                </a:cubicBezTo>
                <a:cubicBezTo>
                  <a:pt x="242055" y="15362"/>
                  <a:pt x="134898" y="1160"/>
                  <a:pt x="127000" y="817"/>
                </a:cubicBezTo>
                <a:cubicBezTo>
                  <a:pt x="84707" y="-1022"/>
                  <a:pt x="42333" y="817"/>
                  <a:pt x="0" y="817"/>
                </a:cubicBezTo>
                <a:lnTo>
                  <a:pt x="254000" y="34684"/>
                </a:lnTo>
              </a:path>
            </a:pathLst>
          </a:custGeom>
          <a:ln w="381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 name="Straight Arrow Connector 8"/>
          <p:cNvCxnSpPr/>
          <p:nvPr/>
        </p:nvCxnSpPr>
        <p:spPr>
          <a:xfrm flipH="1">
            <a:off x="3098365" y="1423052"/>
            <a:ext cx="30600" cy="8871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36962" y="1193571"/>
            <a:ext cx="2953010" cy="461665"/>
          </a:xfrm>
          <a:prstGeom prst="rect">
            <a:avLst/>
          </a:prstGeom>
          <a:noFill/>
        </p:spPr>
        <p:txBody>
          <a:bodyPr wrap="square" rtlCol="0">
            <a:spAutoFit/>
          </a:bodyPr>
          <a:lstStyle/>
          <a:p>
            <a:r>
              <a:rPr lang="en-US" sz="1200" dirty="0" smtClean="0"/>
              <a:t>Future site of Amoco polypropylene factory</a:t>
            </a:r>
          </a:p>
          <a:p>
            <a:r>
              <a:rPr lang="en-US" sz="1200" dirty="0" smtClean="0"/>
              <a:t>Built c1961, exploded October 22, 1980</a:t>
            </a:r>
            <a:endParaRPr lang="en-US" sz="1200" dirty="0"/>
          </a:p>
        </p:txBody>
      </p:sp>
    </p:spTree>
    <p:extLst>
      <p:ext uri="{BB962C8B-B14F-4D97-AF65-F5344CB8AC3E}">
        <p14:creationId xmlns:p14="http://schemas.microsoft.com/office/powerpoint/2010/main" val="37814135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0323" y="1531889"/>
            <a:ext cx="7809007" cy="3907719"/>
          </a:xfrm>
          <a:prstGeom prst="rect">
            <a:avLst/>
          </a:prstGeom>
        </p:spPr>
      </p:pic>
      <p:sp>
        <p:nvSpPr>
          <p:cNvPr id="3" name="TextBox 2"/>
          <p:cNvSpPr txBox="1"/>
          <p:nvPr/>
        </p:nvSpPr>
        <p:spPr>
          <a:xfrm>
            <a:off x="1222914" y="516226"/>
            <a:ext cx="5894294" cy="461665"/>
          </a:xfrm>
          <a:prstGeom prst="rect">
            <a:avLst/>
          </a:prstGeom>
          <a:noFill/>
        </p:spPr>
        <p:txBody>
          <a:bodyPr wrap="square" rtlCol="0">
            <a:spAutoFit/>
          </a:bodyPr>
          <a:lstStyle/>
          <a:p>
            <a:r>
              <a:rPr lang="en-US" sz="2400" dirty="0" smtClean="0"/>
              <a:t>Bethlehem Loading Company (1914—1919</a:t>
            </a:r>
            <a:r>
              <a:rPr lang="en-US" sz="2400" dirty="0"/>
              <a:t>)</a:t>
            </a:r>
          </a:p>
        </p:txBody>
      </p:sp>
      <p:sp>
        <p:nvSpPr>
          <p:cNvPr id="4" name="TextBox 3"/>
          <p:cNvSpPr txBox="1"/>
          <p:nvPr/>
        </p:nvSpPr>
        <p:spPr>
          <a:xfrm>
            <a:off x="976283" y="885558"/>
            <a:ext cx="7784332" cy="646331"/>
          </a:xfrm>
          <a:prstGeom prst="rect">
            <a:avLst/>
          </a:prstGeom>
          <a:noFill/>
        </p:spPr>
        <p:txBody>
          <a:bodyPr wrap="square" rtlCol="0">
            <a:spAutoFit/>
          </a:bodyPr>
          <a:lstStyle/>
          <a:p>
            <a:r>
              <a:rPr lang="en-US" dirty="0" smtClean="0"/>
              <a:t>It and 14 similar plants were established around the country before the U.S. entry into the war (1917)</a:t>
            </a:r>
            <a:r>
              <a:rPr lang="en-US" dirty="0"/>
              <a:t>. The </a:t>
            </a:r>
            <a:r>
              <a:rPr lang="en-US" dirty="0" smtClean="0"/>
              <a:t>factories </a:t>
            </a:r>
            <a:r>
              <a:rPr lang="en-US" dirty="0"/>
              <a:t>loaded artillery shells.  </a:t>
            </a:r>
          </a:p>
        </p:txBody>
      </p:sp>
      <p:sp>
        <p:nvSpPr>
          <p:cNvPr id="5" name="TextBox 4"/>
          <p:cNvSpPr txBox="1"/>
          <p:nvPr/>
        </p:nvSpPr>
        <p:spPr>
          <a:xfrm>
            <a:off x="1821489" y="5656858"/>
            <a:ext cx="5540723" cy="646331"/>
          </a:xfrm>
          <a:prstGeom prst="rect">
            <a:avLst/>
          </a:prstGeom>
          <a:noFill/>
        </p:spPr>
        <p:txBody>
          <a:bodyPr wrap="square" rtlCol="0">
            <a:spAutoFit/>
          </a:bodyPr>
          <a:lstStyle/>
          <a:p>
            <a:r>
              <a:rPr lang="en-US" dirty="0" smtClean="0"/>
              <a:t>We can learn about the layout and functions of the buildings from a similar plant in New Jersey (1917-1918)</a:t>
            </a:r>
            <a:endParaRPr lang="en-US" dirty="0"/>
          </a:p>
        </p:txBody>
      </p:sp>
    </p:spTree>
    <p:extLst>
      <p:ext uri="{BB962C8B-B14F-4D97-AF65-F5344CB8AC3E}">
        <p14:creationId xmlns:p14="http://schemas.microsoft.com/office/powerpoint/2010/main" val="342716938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11069" y="4233587"/>
            <a:ext cx="2703643" cy="2816599"/>
          </a:xfrm>
          <a:prstGeom prst="rect">
            <a:avLst/>
          </a:prstGeom>
        </p:spPr>
      </p:pic>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6976" y="4703889"/>
            <a:ext cx="3065416" cy="2062134"/>
          </a:xfrm>
          <a:prstGeom prst="rect">
            <a:avLst/>
          </a:prstGeom>
        </p:spPr>
      </p:pic>
      <p:sp>
        <p:nvSpPr>
          <p:cNvPr id="4" name="TextBox 3"/>
          <p:cNvSpPr txBox="1"/>
          <p:nvPr/>
        </p:nvSpPr>
        <p:spPr>
          <a:xfrm>
            <a:off x="225597" y="2531799"/>
            <a:ext cx="3199103" cy="2462213"/>
          </a:xfrm>
          <a:prstGeom prst="rect">
            <a:avLst/>
          </a:prstGeom>
          <a:noFill/>
        </p:spPr>
        <p:txBody>
          <a:bodyPr wrap="square" rtlCol="0">
            <a:spAutoFit/>
          </a:bodyPr>
          <a:lstStyle/>
          <a:p>
            <a:r>
              <a:rPr lang="en-US" sz="1400" dirty="0" smtClean="0"/>
              <a:t>Bethlehem Loading Co, Mays Landing plant was one of 14 built nationwide.  It employed up to 2000 people, and had loaded 134,000 shells before the war ended in Armistice Day, 1918.</a:t>
            </a:r>
          </a:p>
          <a:p>
            <a:endParaRPr lang="en-US" sz="1400" dirty="0"/>
          </a:p>
          <a:p>
            <a:r>
              <a:rPr lang="en-US" sz="1400" dirty="0" smtClean="0"/>
              <a:t>The plant assembled the parts of 3,6, and 8 inch shells and filled them with molten TNT.  Buildings were connected by trains  which carried parts and finished shells.</a:t>
            </a:r>
            <a:endParaRPr lang="en-US" sz="1400" dirty="0"/>
          </a:p>
          <a:p>
            <a:endParaRPr lang="en-US" sz="1400" dirty="0"/>
          </a:p>
        </p:txBody>
      </p:sp>
      <p:pic>
        <p:nvPicPr>
          <p:cNvPr id="5" name="Picture 4" descr="Screen Shot 2015-11-21 at 6.19.17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17335" y="5316012"/>
            <a:ext cx="3467515" cy="1126848"/>
          </a:xfrm>
          <a:prstGeom prst="rect">
            <a:avLst/>
          </a:prstGeom>
        </p:spPr>
      </p:pic>
      <p:pic>
        <p:nvPicPr>
          <p:cNvPr id="6" name="Picture 5" descr="Screen Shot 2015-11-21 at 5.42.37 PM.pn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4748" y="584200"/>
            <a:ext cx="2287943" cy="1914176"/>
          </a:xfrm>
          <a:prstGeom prst="rect">
            <a:avLst/>
          </a:prstGeom>
        </p:spPr>
      </p:pic>
      <p:pic>
        <p:nvPicPr>
          <p:cNvPr id="8" name="Picture 7" descr="IMG_201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24700" y="511380"/>
            <a:ext cx="5590012" cy="4192509"/>
          </a:xfrm>
          <a:prstGeom prst="rect">
            <a:avLst/>
          </a:prstGeom>
        </p:spPr>
      </p:pic>
      <p:sp>
        <p:nvSpPr>
          <p:cNvPr id="9" name="TextBox 8"/>
          <p:cNvSpPr txBox="1"/>
          <p:nvPr/>
        </p:nvSpPr>
        <p:spPr>
          <a:xfrm>
            <a:off x="466542" y="142048"/>
            <a:ext cx="8294073" cy="369332"/>
          </a:xfrm>
          <a:prstGeom prst="rect">
            <a:avLst/>
          </a:prstGeom>
          <a:noFill/>
        </p:spPr>
        <p:txBody>
          <a:bodyPr wrap="square" rtlCol="0">
            <a:spAutoFit/>
          </a:bodyPr>
          <a:lstStyle/>
          <a:p>
            <a:r>
              <a:rPr lang="en-US" dirty="0" err="1" smtClean="0"/>
              <a:t>Estell</a:t>
            </a:r>
            <a:r>
              <a:rPr lang="en-US" dirty="0" smtClean="0"/>
              <a:t> Manor State Park, Mays Landing NJ — Site of Another Bethlehem Loading Co.  </a:t>
            </a:r>
            <a:endParaRPr lang="en-US" dirty="0"/>
          </a:p>
        </p:txBody>
      </p:sp>
      <p:sp>
        <p:nvSpPr>
          <p:cNvPr id="10" name="Donut 9"/>
          <p:cNvSpPr/>
          <p:nvPr/>
        </p:nvSpPr>
        <p:spPr>
          <a:xfrm>
            <a:off x="735279" y="1002694"/>
            <a:ext cx="417773" cy="426144"/>
          </a:xfrm>
          <a:prstGeom prst="donut">
            <a:avLst>
              <a:gd name="adj" fmla="val 576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1862769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9048" y="491670"/>
            <a:ext cx="7493465" cy="1015663"/>
          </a:xfrm>
          <a:prstGeom prst="rect">
            <a:avLst/>
          </a:prstGeom>
          <a:noFill/>
        </p:spPr>
        <p:txBody>
          <a:bodyPr wrap="square" rtlCol="0">
            <a:spAutoFit/>
          </a:bodyPr>
          <a:lstStyle/>
          <a:p>
            <a:r>
              <a:rPr lang="en-US" sz="2400" dirty="0" smtClean="0"/>
              <a:t>Workers at the Bethlehem plant lived in New Castle</a:t>
            </a:r>
            <a:r>
              <a:rPr lang="en-US" dirty="0" smtClean="0"/>
              <a:t>.</a:t>
            </a:r>
          </a:p>
          <a:p>
            <a:r>
              <a:rPr lang="en-US" dirty="0" smtClean="0"/>
              <a:t>-- recollection from Frances Haut, age 99, interviewed at Methodist Country Home</a:t>
            </a:r>
          </a:p>
        </p:txBody>
      </p:sp>
      <p:sp>
        <p:nvSpPr>
          <p:cNvPr id="3" name="TextBox 2"/>
          <p:cNvSpPr txBox="1"/>
          <p:nvPr/>
        </p:nvSpPr>
        <p:spPr>
          <a:xfrm>
            <a:off x="907104" y="2050991"/>
            <a:ext cx="5892230" cy="1754327"/>
          </a:xfrm>
          <a:prstGeom prst="rect">
            <a:avLst/>
          </a:prstGeom>
          <a:noFill/>
        </p:spPr>
        <p:txBody>
          <a:bodyPr wrap="square" rtlCol="0">
            <a:spAutoFit/>
          </a:bodyPr>
          <a:lstStyle/>
          <a:p>
            <a:pPr marL="285750" indent="-285750">
              <a:buFont typeface="Arial"/>
              <a:buChar char="•"/>
            </a:pPr>
            <a:r>
              <a:rPr lang="en-US" dirty="0" smtClean="0"/>
              <a:t>The "Canary Cottage" near Witt's Bakery on Delaware</a:t>
            </a:r>
            <a:r>
              <a:rPr lang="en-US" dirty="0"/>
              <a:t> </a:t>
            </a:r>
            <a:r>
              <a:rPr lang="en-US" dirty="0" smtClean="0"/>
              <a:t>was a rooming house for girls.</a:t>
            </a:r>
          </a:p>
          <a:p>
            <a:pPr marL="285750" indent="-285750">
              <a:buFont typeface="Arial"/>
              <a:buChar char="•"/>
            </a:pPr>
            <a:endParaRPr lang="en-US" dirty="0"/>
          </a:p>
          <a:p>
            <a:pPr marL="285750" indent="-285750">
              <a:buFont typeface="Arial"/>
              <a:buChar char="•"/>
            </a:pPr>
            <a:r>
              <a:rPr lang="en-US" dirty="0" smtClean="0"/>
              <a:t>It wasn’t named for color of the buildings,  but the color of their skins from working in explosive plant [with nitro compounds]</a:t>
            </a:r>
          </a:p>
        </p:txBody>
      </p:sp>
    </p:spTree>
    <p:extLst>
      <p:ext uri="{BB962C8B-B14F-4D97-AF65-F5344CB8AC3E}">
        <p14:creationId xmlns:p14="http://schemas.microsoft.com/office/powerpoint/2010/main" val="68231466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903" y="320438"/>
            <a:ext cx="6588068" cy="1015663"/>
          </a:xfrm>
          <a:prstGeom prst="rect">
            <a:avLst/>
          </a:prstGeom>
          <a:noFill/>
        </p:spPr>
        <p:txBody>
          <a:bodyPr wrap="square" rtlCol="0">
            <a:spAutoFit/>
          </a:bodyPr>
          <a:lstStyle/>
          <a:p>
            <a:r>
              <a:rPr lang="en-US" sz="2400" dirty="0" smtClean="0"/>
              <a:t>Bethlehem Steel, Delaware Rayon, Printpack</a:t>
            </a:r>
          </a:p>
          <a:p>
            <a:r>
              <a:rPr lang="en-US" dirty="0" smtClean="0"/>
              <a:t>The Grantham Lane Industrial Site Still Active After 100 Years</a:t>
            </a:r>
          </a:p>
          <a:p>
            <a:r>
              <a:rPr lang="en-US" dirty="0" smtClean="0"/>
              <a:t>A few of the buildings, like the power plant structure are still in use.</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8431" y="1317265"/>
            <a:ext cx="3376633" cy="2300942"/>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3819" y="3783912"/>
            <a:ext cx="3376633" cy="2815376"/>
          </a:xfrm>
          <a:prstGeom prst="rect">
            <a:avLst/>
          </a:prstGeom>
        </p:spPr>
      </p:pic>
      <p:sp>
        <p:nvSpPr>
          <p:cNvPr id="6" name="Rectangle 5"/>
          <p:cNvSpPr/>
          <p:nvPr/>
        </p:nvSpPr>
        <p:spPr>
          <a:xfrm>
            <a:off x="7102136" y="3545341"/>
            <a:ext cx="1825591" cy="307777"/>
          </a:xfrm>
          <a:prstGeom prst="rect">
            <a:avLst/>
          </a:prstGeom>
        </p:spPr>
        <p:txBody>
          <a:bodyPr wrap="square">
            <a:spAutoFit/>
          </a:bodyPr>
          <a:lstStyle/>
          <a:p>
            <a:r>
              <a:rPr lang="en-US" sz="1400" dirty="0" smtClean="0"/>
              <a:t>Printpack </a:t>
            </a:r>
            <a:r>
              <a:rPr lang="en-US" sz="1400" dirty="0" err="1"/>
              <a:t>Inc</a:t>
            </a:r>
            <a:r>
              <a:rPr lang="en-US" sz="1400" dirty="0"/>
              <a:t> (~</a:t>
            </a:r>
            <a:r>
              <a:rPr lang="en-US" sz="1400" dirty="0" smtClean="0"/>
              <a:t>1993</a:t>
            </a:r>
            <a:endParaRPr lang="en-US" sz="1400" dirty="0"/>
          </a:p>
        </p:txBody>
      </p:sp>
      <p:sp>
        <p:nvSpPr>
          <p:cNvPr id="7" name="TextBox 6"/>
          <p:cNvSpPr txBox="1"/>
          <p:nvPr/>
        </p:nvSpPr>
        <p:spPr>
          <a:xfrm>
            <a:off x="501327" y="1712933"/>
            <a:ext cx="4620566" cy="3970318"/>
          </a:xfrm>
          <a:prstGeom prst="rect">
            <a:avLst/>
          </a:prstGeom>
          <a:noFill/>
        </p:spPr>
        <p:txBody>
          <a:bodyPr wrap="square" rtlCol="0">
            <a:spAutoFit/>
          </a:bodyPr>
          <a:lstStyle/>
          <a:p>
            <a:r>
              <a:rPr lang="en-US" dirty="0" smtClean="0"/>
              <a:t>1914-1919 	Bethlehem Loading Co</a:t>
            </a:r>
          </a:p>
          <a:p>
            <a:r>
              <a:rPr lang="en-US" dirty="0" smtClean="0"/>
              <a:t>1919-1926	Plant closed</a:t>
            </a:r>
          </a:p>
          <a:p>
            <a:r>
              <a:rPr lang="en-US" dirty="0" smtClean="0"/>
              <a:t>1926-1946	Delaware Rayon</a:t>
            </a:r>
          </a:p>
          <a:p>
            <a:r>
              <a:rPr lang="en-US" dirty="0" smtClean="0"/>
              <a:t>1946-1953	Mohawk Carpet –rayon carpet</a:t>
            </a:r>
          </a:p>
          <a:p>
            <a:r>
              <a:rPr lang="en-US" dirty="0" smtClean="0"/>
              <a:t>1953-1959	Plant closed</a:t>
            </a:r>
          </a:p>
          <a:p>
            <a:r>
              <a:rPr lang="en-US" dirty="0" smtClean="0"/>
              <a:t>1959-1967	American Viscose – cast/	extruded films</a:t>
            </a:r>
          </a:p>
          <a:p>
            <a:r>
              <a:rPr lang="en-US" dirty="0" smtClean="0"/>
              <a:t>1967-1973	Amoco - same</a:t>
            </a:r>
          </a:p>
          <a:p>
            <a:r>
              <a:rPr lang="en-US" dirty="0" smtClean="0"/>
              <a:t>1973-1986	Crown </a:t>
            </a:r>
            <a:r>
              <a:rPr lang="en-US" dirty="0" err="1" smtClean="0"/>
              <a:t>Zellerbach</a:t>
            </a:r>
            <a:r>
              <a:rPr lang="en-US" dirty="0" smtClean="0"/>
              <a:t>– same</a:t>
            </a:r>
          </a:p>
          <a:p>
            <a:r>
              <a:rPr lang="en-US" dirty="0" smtClean="0"/>
              <a:t>1986-1996	</a:t>
            </a:r>
            <a:r>
              <a:rPr lang="en-US" dirty="0"/>
              <a:t>James </a:t>
            </a:r>
            <a:r>
              <a:rPr lang="en-US" dirty="0" smtClean="0"/>
              <a:t>River – same</a:t>
            </a:r>
          </a:p>
          <a:p>
            <a:r>
              <a:rPr lang="en-US" dirty="0" smtClean="0"/>
              <a:t>1996- present	Printpack </a:t>
            </a:r>
            <a:r>
              <a:rPr lang="en-US" dirty="0" err="1" smtClean="0"/>
              <a:t>Inc</a:t>
            </a:r>
            <a:r>
              <a:rPr lang="en-US" dirty="0" smtClean="0"/>
              <a:t> –films used in 	packaging</a:t>
            </a:r>
          </a:p>
          <a:p>
            <a:endParaRPr lang="en-US" dirty="0" smtClean="0"/>
          </a:p>
          <a:p>
            <a:endParaRPr lang="en-US" dirty="0"/>
          </a:p>
        </p:txBody>
      </p:sp>
      <p:sp>
        <p:nvSpPr>
          <p:cNvPr id="8" name="Rectangle 7"/>
          <p:cNvSpPr/>
          <p:nvPr/>
        </p:nvSpPr>
        <p:spPr>
          <a:xfrm>
            <a:off x="6939362" y="1059102"/>
            <a:ext cx="1885702" cy="307777"/>
          </a:xfrm>
          <a:prstGeom prst="rect">
            <a:avLst/>
          </a:prstGeom>
        </p:spPr>
        <p:txBody>
          <a:bodyPr wrap="none">
            <a:spAutoFit/>
          </a:bodyPr>
          <a:lstStyle/>
          <a:p>
            <a:r>
              <a:rPr lang="en-US" sz="1400" dirty="0"/>
              <a:t>Delaware Rayon (1928) </a:t>
            </a:r>
          </a:p>
        </p:txBody>
      </p:sp>
      <p:sp>
        <p:nvSpPr>
          <p:cNvPr id="3" name="TextBox 2"/>
          <p:cNvSpPr txBox="1"/>
          <p:nvPr/>
        </p:nvSpPr>
        <p:spPr>
          <a:xfrm>
            <a:off x="165644" y="5971538"/>
            <a:ext cx="4956249" cy="523220"/>
          </a:xfrm>
          <a:prstGeom prst="rect">
            <a:avLst/>
          </a:prstGeom>
          <a:noFill/>
        </p:spPr>
        <p:txBody>
          <a:bodyPr wrap="square" rtlCol="0">
            <a:spAutoFit/>
          </a:bodyPr>
          <a:lstStyle/>
          <a:p>
            <a:r>
              <a:rPr lang="en-US" sz="1400" dirty="0" smtClean="0"/>
              <a:t>Two other active industrial sites: Woolen Mill/Wilmington </a:t>
            </a:r>
            <a:r>
              <a:rPr lang="en-US" sz="1400" dirty="0" err="1" smtClean="0"/>
              <a:t>Fibre</a:t>
            </a:r>
            <a:r>
              <a:rPr lang="en-US" sz="1400" dirty="0" smtClean="0"/>
              <a:t>, </a:t>
            </a:r>
            <a:r>
              <a:rPr lang="en-US" sz="1400" dirty="0" err="1" smtClean="0"/>
              <a:t>Baltd</a:t>
            </a:r>
            <a:r>
              <a:rPr lang="en-US" sz="1400" dirty="0" smtClean="0"/>
              <a:t> Steel/</a:t>
            </a:r>
            <a:r>
              <a:rPr lang="en-US" sz="1400" dirty="0" err="1" smtClean="0"/>
              <a:t>Speakman</a:t>
            </a:r>
            <a:r>
              <a:rPr lang="en-US" sz="1400" dirty="0" smtClean="0"/>
              <a:t> co.</a:t>
            </a:r>
            <a:endParaRPr lang="en-US" sz="1400" dirty="0"/>
          </a:p>
        </p:txBody>
      </p:sp>
      <p:cxnSp>
        <p:nvCxnSpPr>
          <p:cNvPr id="10" name="Straight Arrow Connector 9"/>
          <p:cNvCxnSpPr/>
          <p:nvPr/>
        </p:nvCxnSpPr>
        <p:spPr>
          <a:xfrm flipV="1">
            <a:off x="5211759" y="4831661"/>
            <a:ext cx="1782766" cy="1439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5287649" y="2165822"/>
            <a:ext cx="1427702" cy="687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6378575" y="2289175"/>
            <a:ext cx="1241425" cy="25050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4795373" y="1922252"/>
            <a:ext cx="618446" cy="461665"/>
          </a:xfrm>
          <a:prstGeom prst="rect">
            <a:avLst/>
          </a:prstGeom>
          <a:noFill/>
        </p:spPr>
        <p:txBody>
          <a:bodyPr wrap="square" rtlCol="0">
            <a:spAutoFit/>
          </a:bodyPr>
          <a:lstStyle/>
          <a:p>
            <a:r>
              <a:rPr lang="en-US" sz="1200" dirty="0" smtClean="0"/>
              <a:t>Power</a:t>
            </a:r>
          </a:p>
          <a:p>
            <a:r>
              <a:rPr lang="en-US" sz="1200" dirty="0" smtClean="0"/>
              <a:t>Plant</a:t>
            </a:r>
            <a:endParaRPr lang="en-US" sz="1200" dirty="0"/>
          </a:p>
        </p:txBody>
      </p:sp>
      <p:sp>
        <p:nvSpPr>
          <p:cNvPr id="21" name="TextBox 20"/>
          <p:cNvSpPr txBox="1"/>
          <p:nvPr/>
        </p:nvSpPr>
        <p:spPr>
          <a:xfrm>
            <a:off x="4757455" y="4671824"/>
            <a:ext cx="618446" cy="461665"/>
          </a:xfrm>
          <a:prstGeom prst="rect">
            <a:avLst/>
          </a:prstGeom>
          <a:noFill/>
        </p:spPr>
        <p:txBody>
          <a:bodyPr wrap="square" rtlCol="0">
            <a:spAutoFit/>
          </a:bodyPr>
          <a:lstStyle/>
          <a:p>
            <a:r>
              <a:rPr lang="en-US" sz="1200" dirty="0" smtClean="0"/>
              <a:t>Power</a:t>
            </a:r>
          </a:p>
          <a:p>
            <a:r>
              <a:rPr lang="en-US" sz="1200" dirty="0" smtClean="0"/>
              <a:t>Plant</a:t>
            </a:r>
            <a:endParaRPr lang="en-US" sz="1200" dirty="0"/>
          </a:p>
        </p:txBody>
      </p:sp>
    </p:spTree>
    <p:extLst>
      <p:ext uri="{BB962C8B-B14F-4D97-AF65-F5344CB8AC3E}">
        <p14:creationId xmlns:p14="http://schemas.microsoft.com/office/powerpoint/2010/main" val="89361513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1-30 at 4.29.56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744766"/>
            <a:ext cx="9144000" cy="1964946"/>
          </a:xfrm>
          <a:prstGeom prst="rect">
            <a:avLst/>
          </a:prstGeom>
        </p:spPr>
      </p:pic>
      <p:sp>
        <p:nvSpPr>
          <p:cNvPr id="3" name="TextBox 2"/>
          <p:cNvSpPr txBox="1"/>
          <p:nvPr/>
        </p:nvSpPr>
        <p:spPr>
          <a:xfrm>
            <a:off x="1478169" y="229005"/>
            <a:ext cx="5544867" cy="923330"/>
          </a:xfrm>
          <a:prstGeom prst="rect">
            <a:avLst/>
          </a:prstGeom>
          <a:noFill/>
        </p:spPr>
        <p:txBody>
          <a:bodyPr wrap="square" rtlCol="0">
            <a:spAutoFit/>
          </a:bodyPr>
          <a:lstStyle/>
          <a:p>
            <a:pPr algn="ctr"/>
            <a:r>
              <a:rPr lang="en-US" sz="3600" dirty="0" smtClean="0"/>
              <a:t>Printpack Inc.</a:t>
            </a:r>
          </a:p>
          <a:p>
            <a:pPr algn="ctr"/>
            <a:r>
              <a:rPr lang="en-US" dirty="0" smtClean="0"/>
              <a:t>Grantham Lane &amp; River Rd.</a:t>
            </a:r>
            <a:endParaRPr lang="en-US" dirty="0"/>
          </a:p>
        </p:txBody>
      </p:sp>
      <p:sp>
        <p:nvSpPr>
          <p:cNvPr id="4" name="TextBox 3"/>
          <p:cNvSpPr txBox="1"/>
          <p:nvPr/>
        </p:nvSpPr>
        <p:spPr>
          <a:xfrm>
            <a:off x="374747" y="1293747"/>
            <a:ext cx="8612241" cy="369332"/>
          </a:xfrm>
          <a:prstGeom prst="rect">
            <a:avLst/>
          </a:prstGeom>
          <a:noFill/>
        </p:spPr>
        <p:txBody>
          <a:bodyPr wrap="square" rtlCol="0">
            <a:spAutoFit/>
          </a:bodyPr>
          <a:lstStyle/>
          <a:p>
            <a:r>
              <a:rPr lang="en-US" dirty="0" smtClean="0"/>
              <a:t>Produces extruded plastic film, prints on it, and delivers it to the product manufacturer.</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1060" y="4651302"/>
            <a:ext cx="3097119" cy="2206697"/>
          </a:xfrm>
          <a:prstGeom prst="rect">
            <a:avLst/>
          </a:prstGeom>
        </p:spPr>
      </p:pic>
      <p:pic>
        <p:nvPicPr>
          <p:cNvPr id="6" name="Picture 5" descr="Screen Shot 2015-11-30 at 4.52.40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8891" y="4651303"/>
            <a:ext cx="3712771" cy="2127518"/>
          </a:xfrm>
          <a:prstGeom prst="rect">
            <a:avLst/>
          </a:prstGeom>
        </p:spPr>
      </p:pic>
      <p:sp>
        <p:nvSpPr>
          <p:cNvPr id="7" name="TextBox 6"/>
          <p:cNvSpPr txBox="1"/>
          <p:nvPr/>
        </p:nvSpPr>
        <p:spPr>
          <a:xfrm>
            <a:off x="173494" y="4059631"/>
            <a:ext cx="8970506" cy="523220"/>
          </a:xfrm>
          <a:prstGeom prst="rect">
            <a:avLst/>
          </a:prstGeom>
          <a:noFill/>
        </p:spPr>
        <p:txBody>
          <a:bodyPr wrap="square" rtlCol="0">
            <a:spAutoFit/>
          </a:bodyPr>
          <a:lstStyle/>
          <a:p>
            <a:r>
              <a:rPr lang="en-US" sz="1400" dirty="0" smtClean="0"/>
              <a:t>At the other end of Grantham Lane,  Grantham House, National Historic Register, roof of front section collapsing, surrounded by refrigerators and cars, adjacent to a junkyard and marshes.  Early settler (c1700?), sons fought in Rev. War</a:t>
            </a:r>
            <a:endParaRPr lang="en-US" sz="1400" dirty="0"/>
          </a:p>
        </p:txBody>
      </p:sp>
      <p:cxnSp>
        <p:nvCxnSpPr>
          <p:cNvPr id="9" name="Straight Arrow Connector 8"/>
          <p:cNvCxnSpPr/>
          <p:nvPr/>
        </p:nvCxnSpPr>
        <p:spPr>
          <a:xfrm>
            <a:off x="2963403" y="4268160"/>
            <a:ext cx="846687" cy="79488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5768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00" y="337234"/>
            <a:ext cx="5710767" cy="646331"/>
          </a:xfrm>
          <a:prstGeom prst="rect">
            <a:avLst/>
          </a:prstGeom>
          <a:noFill/>
        </p:spPr>
        <p:txBody>
          <a:bodyPr wrap="square" rtlCol="0">
            <a:spAutoFit/>
          </a:bodyPr>
          <a:lstStyle/>
          <a:p>
            <a:r>
              <a:rPr lang="en-US" sz="3600" dirty="0" err="1" smtClean="0"/>
              <a:t>Deemer’s</a:t>
            </a:r>
            <a:r>
              <a:rPr lang="en-US" sz="3600" dirty="0" smtClean="0"/>
              <a:t> Beach  (1925-35)</a:t>
            </a:r>
            <a:endParaRPr lang="en-US" sz="3600" dirty="0"/>
          </a:p>
        </p:txBody>
      </p:sp>
      <p:pic>
        <p:nvPicPr>
          <p:cNvPr id="3" name="Picture 2"/>
          <p:cNvPicPr>
            <a:picLocks noChangeAspect="1"/>
          </p:cNvPicPr>
          <p:nvPr/>
        </p:nvPicPr>
        <p:blipFill>
          <a:blip r:embed="rId2"/>
          <a:stretch>
            <a:fillRect/>
          </a:stretch>
        </p:blipFill>
        <p:spPr>
          <a:xfrm>
            <a:off x="431800" y="1463040"/>
            <a:ext cx="4241800" cy="2969260"/>
          </a:xfrm>
          <a:prstGeom prst="rect">
            <a:avLst/>
          </a:prstGeom>
        </p:spPr>
      </p:pic>
      <p:pic>
        <p:nvPicPr>
          <p:cNvPr id="4" name="Picture 3"/>
          <p:cNvPicPr>
            <a:picLocks noChangeAspect="1"/>
          </p:cNvPicPr>
          <p:nvPr/>
        </p:nvPicPr>
        <p:blipFill>
          <a:blip r:embed="rId3"/>
          <a:stretch>
            <a:fillRect/>
          </a:stretch>
        </p:blipFill>
        <p:spPr>
          <a:xfrm>
            <a:off x="0" y="4533900"/>
            <a:ext cx="2857500" cy="1892300"/>
          </a:xfrm>
          <a:prstGeom prst="rect">
            <a:avLst/>
          </a:prstGeom>
        </p:spPr>
      </p:pic>
      <p:pic>
        <p:nvPicPr>
          <p:cNvPr id="5" name="Picture 4"/>
          <p:cNvPicPr>
            <a:picLocks noChangeAspect="1"/>
          </p:cNvPicPr>
          <p:nvPr/>
        </p:nvPicPr>
        <p:blipFill>
          <a:blip r:embed="rId4"/>
          <a:stretch>
            <a:fillRect/>
          </a:stretch>
        </p:blipFill>
        <p:spPr>
          <a:xfrm>
            <a:off x="2984500" y="4622800"/>
            <a:ext cx="2857500" cy="1803400"/>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36693" y="1463041"/>
            <a:ext cx="3699307" cy="2969260"/>
          </a:xfrm>
          <a:prstGeom prst="rect">
            <a:avLst/>
          </a:prstGeom>
        </p:spPr>
      </p:pic>
      <p:pic>
        <p:nvPicPr>
          <p:cNvPr id="7" name="Picture 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952142" y="4622800"/>
            <a:ext cx="3064858" cy="1803400"/>
          </a:xfrm>
          <a:prstGeom prst="rect">
            <a:avLst/>
          </a:prstGeom>
        </p:spPr>
      </p:pic>
      <p:cxnSp>
        <p:nvCxnSpPr>
          <p:cNvPr id="9" name="Straight Arrow Connector 8"/>
          <p:cNvCxnSpPr/>
          <p:nvPr/>
        </p:nvCxnSpPr>
        <p:spPr>
          <a:xfrm>
            <a:off x="1174994" y="838080"/>
            <a:ext cx="1123156" cy="7516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590260" y="1463040"/>
            <a:ext cx="454789" cy="25168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89889" y="1155263"/>
            <a:ext cx="1389786" cy="307777"/>
          </a:xfrm>
          <a:prstGeom prst="rect">
            <a:avLst/>
          </a:prstGeom>
          <a:noFill/>
        </p:spPr>
        <p:txBody>
          <a:bodyPr wrap="none" rtlCol="0">
            <a:spAutoFit/>
          </a:bodyPr>
          <a:lstStyle/>
          <a:p>
            <a:r>
              <a:rPr lang="en-US" sz="1400" dirty="0" smtClean="0"/>
              <a:t>Inner range light</a:t>
            </a:r>
            <a:endParaRPr lang="en-US" sz="1400" dirty="0"/>
          </a:p>
        </p:txBody>
      </p:sp>
      <p:sp>
        <p:nvSpPr>
          <p:cNvPr id="13" name="TextBox 12"/>
          <p:cNvSpPr txBox="1"/>
          <p:nvPr/>
        </p:nvSpPr>
        <p:spPr>
          <a:xfrm>
            <a:off x="148073" y="337234"/>
            <a:ext cx="1431602" cy="738664"/>
          </a:xfrm>
          <a:prstGeom prst="rect">
            <a:avLst/>
          </a:prstGeom>
          <a:noFill/>
        </p:spPr>
        <p:txBody>
          <a:bodyPr wrap="none" rtlCol="0">
            <a:spAutoFit/>
          </a:bodyPr>
          <a:lstStyle/>
          <a:p>
            <a:r>
              <a:rPr lang="en-US" sz="1400" dirty="0" smtClean="0"/>
              <a:t>Bethlehem Steel,</a:t>
            </a:r>
          </a:p>
          <a:p>
            <a:r>
              <a:rPr lang="en-US" sz="1400" dirty="0" smtClean="0"/>
              <a:t>Del. Rayon,</a:t>
            </a:r>
          </a:p>
          <a:p>
            <a:r>
              <a:rPr lang="en-US" sz="1400" dirty="0" err="1" smtClean="0"/>
              <a:t>Printpak</a:t>
            </a:r>
            <a:endParaRPr lang="en-US" sz="1400" dirty="0"/>
          </a:p>
        </p:txBody>
      </p:sp>
      <p:cxnSp>
        <p:nvCxnSpPr>
          <p:cNvPr id="14" name="Straight Arrow Connector 13"/>
          <p:cNvCxnSpPr/>
          <p:nvPr/>
        </p:nvCxnSpPr>
        <p:spPr>
          <a:xfrm flipH="1">
            <a:off x="3412666" y="983565"/>
            <a:ext cx="492461" cy="22564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440370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165" y="348829"/>
            <a:ext cx="8229600" cy="1143000"/>
          </a:xfrm>
        </p:spPr>
        <p:txBody>
          <a:bodyPr>
            <a:normAutofit/>
          </a:bodyPr>
          <a:lstStyle/>
          <a:p>
            <a:r>
              <a:rPr lang="en-US" sz="3200" dirty="0" smtClean="0"/>
              <a:t>The Umbrella Factory</a:t>
            </a:r>
            <a:br>
              <a:rPr lang="en-US" sz="3200" dirty="0" smtClean="0"/>
            </a:br>
            <a:r>
              <a:rPr lang="en-US" sz="1400" dirty="0" smtClean="0"/>
              <a:t>425 Umbrella Row (</a:t>
            </a:r>
            <a:r>
              <a:rPr lang="en-US" sz="1400" dirty="0" err="1" smtClean="0"/>
              <a:t>a.k.a</a:t>
            </a:r>
            <a:r>
              <a:rPr lang="en-US" sz="1400" dirty="0" smtClean="0"/>
              <a:t> Gray St).</a:t>
            </a:r>
            <a:r>
              <a:rPr lang="en-US" sz="3200" dirty="0"/>
              <a:t/>
            </a:r>
            <a:br>
              <a:rPr lang="en-US" sz="3200" dirty="0"/>
            </a:br>
            <a:r>
              <a:rPr lang="en-US" sz="1800" dirty="0" smtClean="0"/>
              <a:t>between the Presbyterian Cemetery &amp; former </a:t>
            </a:r>
            <a:r>
              <a:rPr lang="en-US" sz="1800" dirty="0" err="1" smtClean="0"/>
              <a:t>Gambacorta</a:t>
            </a:r>
            <a:r>
              <a:rPr lang="en-US" sz="1800" dirty="0" smtClean="0"/>
              <a:t> car dealerships</a:t>
            </a:r>
            <a:endParaRPr lang="en-US" sz="1800" dirty="0"/>
          </a:p>
        </p:txBody>
      </p:sp>
      <p:pic>
        <p:nvPicPr>
          <p:cNvPr id="4" name="Picture 3" descr="IMG_2127.JPG"/>
          <p:cNvPicPr>
            <a:picLocks noChangeAspect="1"/>
          </p:cNvPicPr>
          <p:nvPr/>
        </p:nvPicPr>
        <p:blipFill rotWithShape="1">
          <a:blip r:embed="rId2" cstate="screen">
            <a:extLst>
              <a:ext uri="{28A0092B-C50C-407E-A947-70E740481C1C}">
                <a14:useLocalDpi xmlns:a14="http://schemas.microsoft.com/office/drawing/2010/main"/>
              </a:ext>
            </a:extLst>
          </a:blip>
          <a:srcRect l="-5263"/>
          <a:stretch/>
        </p:blipFill>
        <p:spPr>
          <a:xfrm>
            <a:off x="-46802" y="4561220"/>
            <a:ext cx="8846416" cy="2210379"/>
          </a:xfrm>
          <a:prstGeom prst="rect">
            <a:avLst/>
          </a:prstGeom>
        </p:spPr>
      </p:pic>
      <p:pic>
        <p:nvPicPr>
          <p:cNvPr id="5" name="Picture 4" descr="IMG_213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579" y="1566694"/>
            <a:ext cx="4641535" cy="2519052"/>
          </a:xfrm>
          <a:prstGeom prst="rect">
            <a:avLst/>
          </a:prstGeom>
        </p:spPr>
      </p:pic>
      <p:sp>
        <p:nvSpPr>
          <p:cNvPr id="7" name="TextBox 6"/>
          <p:cNvSpPr txBox="1"/>
          <p:nvPr/>
        </p:nvSpPr>
        <p:spPr>
          <a:xfrm>
            <a:off x="5045205" y="1908373"/>
            <a:ext cx="3754409" cy="2031325"/>
          </a:xfrm>
          <a:prstGeom prst="rect">
            <a:avLst/>
          </a:prstGeom>
          <a:noFill/>
        </p:spPr>
        <p:txBody>
          <a:bodyPr wrap="square" rtlCol="0">
            <a:spAutoFit/>
          </a:bodyPr>
          <a:lstStyle/>
          <a:p>
            <a:r>
              <a:rPr lang="en-US" dirty="0" smtClean="0"/>
              <a:t>Built c1880 by A. V. Lesley as an umbrella factory, but lasted only a short time.  Converted to four houses (two since demolished).</a:t>
            </a:r>
          </a:p>
          <a:p>
            <a:endParaRPr lang="en-US" dirty="0"/>
          </a:p>
          <a:p>
            <a:r>
              <a:rPr lang="en-US" dirty="0" smtClean="0"/>
              <a:t>The adjacent “rural cemetery” was once only accessible by rail!</a:t>
            </a:r>
          </a:p>
        </p:txBody>
      </p:sp>
      <p:sp>
        <p:nvSpPr>
          <p:cNvPr id="3" name="TextBox 2"/>
          <p:cNvSpPr txBox="1"/>
          <p:nvPr/>
        </p:nvSpPr>
        <p:spPr>
          <a:xfrm>
            <a:off x="200859" y="4085746"/>
            <a:ext cx="8481999" cy="523220"/>
          </a:xfrm>
          <a:prstGeom prst="rect">
            <a:avLst/>
          </a:prstGeom>
          <a:noFill/>
        </p:spPr>
        <p:txBody>
          <a:bodyPr wrap="square" rtlCol="0">
            <a:spAutoFit/>
          </a:bodyPr>
          <a:lstStyle/>
          <a:p>
            <a:r>
              <a:rPr lang="en-US" sz="1400" dirty="0" smtClean="0"/>
              <a:t>The adjacent street was the subject of a prominent 1991 lawsuit between </a:t>
            </a:r>
            <a:r>
              <a:rPr lang="en-US" sz="1400" dirty="0" err="1" smtClean="0"/>
              <a:t>Brosius-Eliason</a:t>
            </a:r>
            <a:r>
              <a:rPr lang="en-US" sz="1400" dirty="0" smtClean="0"/>
              <a:t> Co. and John </a:t>
            </a:r>
            <a:r>
              <a:rPr lang="en-US" sz="1400" dirty="0" err="1" smtClean="0"/>
              <a:t>DiMondi</a:t>
            </a:r>
            <a:r>
              <a:rPr lang="en-US" sz="1400" dirty="0" smtClean="0"/>
              <a:t> about and what constitutes a </a:t>
            </a:r>
            <a:r>
              <a:rPr lang="en-US" sz="1400" dirty="0"/>
              <a:t>street</a:t>
            </a:r>
            <a:r>
              <a:rPr lang="en-US" sz="1000" dirty="0"/>
              <a:t>. </a:t>
            </a:r>
            <a:r>
              <a:rPr lang="en-US" sz="1000" dirty="0" smtClean="0"/>
              <a:t>     http</a:t>
            </a:r>
            <a:r>
              <a:rPr lang="en-US" sz="1000" dirty="0"/>
              <a:t>://</a:t>
            </a:r>
            <a:r>
              <a:rPr lang="en-US" sz="1000" dirty="0" err="1"/>
              <a:t>de.findacase.com</a:t>
            </a:r>
            <a:r>
              <a:rPr lang="en-US" sz="1000" dirty="0"/>
              <a:t>/research/</a:t>
            </a:r>
            <a:r>
              <a:rPr lang="en-US" sz="1000" dirty="0" err="1"/>
              <a:t>wfrmDocViewer.aspx</a:t>
            </a:r>
            <a:r>
              <a:rPr lang="en-US" sz="1000" dirty="0"/>
              <a:t>/</a:t>
            </a:r>
            <a:r>
              <a:rPr lang="en-US" sz="1000" dirty="0" err="1"/>
              <a:t>xq</a:t>
            </a:r>
            <a:r>
              <a:rPr lang="en-US" sz="1000" dirty="0"/>
              <a:t>/fac.19911115_0005.DE.htm/</a:t>
            </a:r>
            <a:r>
              <a:rPr lang="en-US" sz="1000" dirty="0" err="1"/>
              <a:t>qx</a:t>
            </a:r>
            <a:endParaRPr lang="en-US" sz="1000" dirty="0"/>
          </a:p>
        </p:txBody>
      </p:sp>
    </p:spTree>
    <p:extLst>
      <p:ext uri="{BB962C8B-B14F-4D97-AF65-F5344CB8AC3E}">
        <p14:creationId xmlns:p14="http://schemas.microsoft.com/office/powerpoint/2010/main" val="624153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5-09 at 12.33.56 PM.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67026" y="-186267"/>
            <a:ext cx="5780174" cy="3657600"/>
          </a:xfrm>
          <a:prstGeom prst="rect">
            <a:avLst/>
          </a:prstGeom>
        </p:spPr>
      </p:pic>
      <p:pic>
        <p:nvPicPr>
          <p:cNvPr id="3" name="Picture 2" descr="Screen Shot 2015-05-09 at 12.24.54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2946400"/>
            <a:ext cx="5821548" cy="3668435"/>
          </a:xfrm>
          <a:prstGeom prst="rect">
            <a:avLst/>
          </a:prstGeom>
        </p:spPr>
      </p:pic>
      <p:sp>
        <p:nvSpPr>
          <p:cNvPr id="4" name="TextBox 3"/>
          <p:cNvSpPr txBox="1"/>
          <p:nvPr/>
        </p:nvSpPr>
        <p:spPr>
          <a:xfrm>
            <a:off x="508000" y="660400"/>
            <a:ext cx="2252133" cy="2031325"/>
          </a:xfrm>
          <a:prstGeom prst="rect">
            <a:avLst/>
          </a:prstGeom>
          <a:noFill/>
        </p:spPr>
        <p:txBody>
          <a:bodyPr wrap="square" rtlCol="0">
            <a:spAutoFit/>
          </a:bodyPr>
          <a:lstStyle/>
          <a:p>
            <a:r>
              <a:rPr lang="en-US" dirty="0" smtClean="0"/>
              <a:t>New Castle Cotton Glove Factory  (c1895?)</a:t>
            </a:r>
          </a:p>
          <a:p>
            <a:endParaRPr lang="en-US" dirty="0"/>
          </a:p>
          <a:p>
            <a:r>
              <a:rPr lang="en-US" dirty="0" smtClean="0"/>
              <a:t>&amp;</a:t>
            </a:r>
          </a:p>
          <a:p>
            <a:endParaRPr lang="en-US" dirty="0"/>
          </a:p>
          <a:p>
            <a:r>
              <a:rPr lang="en-US" dirty="0" smtClean="0"/>
              <a:t>Shirt Factory </a:t>
            </a:r>
            <a:endParaRPr lang="en-US" dirty="0"/>
          </a:p>
        </p:txBody>
      </p:sp>
      <p:pic>
        <p:nvPicPr>
          <p:cNvPr id="5" name="Picture 4" descr="Screen Shot 2015-05-09 at 1.25.48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62973" y="3566835"/>
            <a:ext cx="2575546" cy="2717800"/>
          </a:xfrm>
          <a:prstGeom prst="rect">
            <a:avLst/>
          </a:prstGeom>
        </p:spPr>
      </p:pic>
      <p:sp>
        <p:nvSpPr>
          <p:cNvPr id="6" name="TextBox 5"/>
          <p:cNvSpPr txBox="1"/>
          <p:nvPr/>
        </p:nvSpPr>
        <p:spPr>
          <a:xfrm>
            <a:off x="4993014" y="6274306"/>
            <a:ext cx="4267419" cy="261610"/>
          </a:xfrm>
          <a:prstGeom prst="rect">
            <a:avLst/>
          </a:prstGeom>
          <a:noFill/>
        </p:spPr>
        <p:txBody>
          <a:bodyPr wrap="square" rtlCol="0">
            <a:spAutoFit/>
          </a:bodyPr>
          <a:lstStyle/>
          <a:p>
            <a:r>
              <a:rPr lang="en-US" sz="1100" dirty="0" smtClean="0"/>
              <a:t>Multi purpose: glove factory, newspaper, fire hall, Red Men’s hall</a:t>
            </a:r>
            <a:endParaRPr lang="en-US" sz="1100" dirty="0"/>
          </a:p>
        </p:txBody>
      </p:sp>
    </p:spTree>
    <p:extLst>
      <p:ext uri="{BB962C8B-B14F-4D97-AF65-F5344CB8AC3E}">
        <p14:creationId xmlns:p14="http://schemas.microsoft.com/office/powerpoint/2010/main" val="30967464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5-09 at 12.31.53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67747"/>
            <a:ext cx="9144000" cy="4504920"/>
          </a:xfrm>
          <a:prstGeom prst="rect">
            <a:avLst/>
          </a:prstGeom>
        </p:spPr>
      </p:pic>
      <p:sp>
        <p:nvSpPr>
          <p:cNvPr id="3" name="TextBox 2"/>
          <p:cNvSpPr txBox="1"/>
          <p:nvPr/>
        </p:nvSpPr>
        <p:spPr>
          <a:xfrm>
            <a:off x="804333" y="397933"/>
            <a:ext cx="7399867" cy="369332"/>
          </a:xfrm>
          <a:prstGeom prst="rect">
            <a:avLst/>
          </a:prstGeom>
          <a:noFill/>
        </p:spPr>
        <p:txBody>
          <a:bodyPr wrap="square" rtlCol="0">
            <a:spAutoFit/>
          </a:bodyPr>
          <a:lstStyle/>
          <a:p>
            <a:r>
              <a:rPr lang="en-US" dirty="0" smtClean="0"/>
              <a:t>From </a:t>
            </a:r>
            <a:r>
              <a:rPr lang="en-US" u="sng" dirty="0" smtClean="0"/>
              <a:t>Ideal New Castle,</a:t>
            </a:r>
            <a:r>
              <a:rPr lang="en-US" dirty="0" smtClean="0"/>
              <a:t> 1899, Commercial Club</a:t>
            </a:r>
            <a:endParaRPr lang="en-US" u="sng" dirty="0"/>
          </a:p>
        </p:txBody>
      </p:sp>
      <p:cxnSp>
        <p:nvCxnSpPr>
          <p:cNvPr id="5" name="Straight Connector 4"/>
          <p:cNvCxnSpPr/>
          <p:nvPr/>
        </p:nvCxnSpPr>
        <p:spPr>
          <a:xfrm flipV="1">
            <a:off x="1969842" y="4579200"/>
            <a:ext cx="1330508" cy="864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7090047" y="3962640"/>
            <a:ext cx="1584171" cy="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189662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4038" y="1246371"/>
            <a:ext cx="6878213" cy="2862323"/>
          </a:xfrm>
          <a:prstGeom prst="rect">
            <a:avLst/>
          </a:prstGeom>
          <a:noFill/>
        </p:spPr>
        <p:txBody>
          <a:bodyPr wrap="square" rtlCol="0">
            <a:spAutoFit/>
          </a:bodyPr>
          <a:lstStyle/>
          <a:p>
            <a:r>
              <a:rPr lang="en-US" dirty="0" smtClean="0"/>
              <a:t>June 2, 1903  Agreement between Trustees &amp; </a:t>
            </a:r>
            <a:r>
              <a:rPr lang="en-US" dirty="0" err="1" smtClean="0"/>
              <a:t>Baldt</a:t>
            </a:r>
            <a:r>
              <a:rPr lang="en-US" dirty="0" smtClean="0"/>
              <a:t> Steel</a:t>
            </a:r>
          </a:p>
          <a:p>
            <a:endParaRPr lang="en-US" dirty="0"/>
          </a:p>
          <a:p>
            <a:r>
              <a:rPr lang="en-US" dirty="0" smtClean="0"/>
              <a:t>“Whereas the said Trustees are willing and desirous of facilitating and assisting in the establishment of said industry and company, </a:t>
            </a:r>
            <a:endParaRPr lang="en-US" dirty="0"/>
          </a:p>
          <a:p>
            <a:endParaRPr lang="en-US" dirty="0"/>
          </a:p>
          <a:p>
            <a:r>
              <a:rPr lang="en-US" dirty="0" err="1" smtClean="0"/>
              <a:t>Baldt</a:t>
            </a:r>
            <a:r>
              <a:rPr lang="en-US" dirty="0" smtClean="0"/>
              <a:t> erect an open hearth steel plant costing $200,000 on land purchased from Francis </a:t>
            </a:r>
            <a:r>
              <a:rPr lang="en-US" dirty="0" err="1" smtClean="0"/>
              <a:t>Janvier</a:t>
            </a:r>
            <a:r>
              <a:rPr lang="en-US" dirty="0" smtClean="0"/>
              <a:t>, a Trustee</a:t>
            </a:r>
          </a:p>
          <a:p>
            <a:endParaRPr lang="en-US" dirty="0"/>
          </a:p>
          <a:p>
            <a:r>
              <a:rPr lang="en-US" dirty="0" smtClean="0"/>
              <a:t>The Trustees will pay $6,000 in installments </a:t>
            </a:r>
          </a:p>
          <a:p>
            <a:endParaRPr lang="en-US" dirty="0"/>
          </a:p>
        </p:txBody>
      </p:sp>
      <p:sp>
        <p:nvSpPr>
          <p:cNvPr id="4" name="TextBox 3"/>
          <p:cNvSpPr txBox="1"/>
          <p:nvPr/>
        </p:nvSpPr>
        <p:spPr>
          <a:xfrm>
            <a:off x="623141" y="4196642"/>
            <a:ext cx="7966737" cy="1200329"/>
          </a:xfrm>
          <a:prstGeom prst="rect">
            <a:avLst/>
          </a:prstGeom>
          <a:noFill/>
        </p:spPr>
        <p:txBody>
          <a:bodyPr wrap="square" rtlCol="0">
            <a:spAutoFit/>
          </a:bodyPr>
          <a:lstStyle/>
          <a:p>
            <a:r>
              <a:rPr lang="en-US" dirty="0" smtClean="0"/>
              <a:t>Whereas, owing to the abandonment of many of the manufacturing interests of the City, the City of New Castle has for some years been in an unfortunate financial and industrial condition, whereby  many inhabitants of the City have been unable to obtain employment and the welfare of the whole City materially injured; …</a:t>
            </a:r>
            <a:endParaRPr lang="en-US" dirty="0"/>
          </a:p>
        </p:txBody>
      </p:sp>
    </p:spTree>
    <p:extLst>
      <p:ext uri="{BB962C8B-B14F-4D97-AF65-F5344CB8AC3E}">
        <p14:creationId xmlns:p14="http://schemas.microsoft.com/office/powerpoint/2010/main" val="2491376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1811" y="4990107"/>
            <a:ext cx="2482622" cy="1751377"/>
          </a:xfrm>
          <a:prstGeom prst="rect">
            <a:avLst/>
          </a:prstGeom>
        </p:spPr>
      </p:pic>
      <p:pic>
        <p:nvPicPr>
          <p:cNvPr id="2" name="Picture 1"/>
          <p:cNvPicPr>
            <a:picLocks noChangeAspect="1"/>
          </p:cNvPicPr>
          <p:nvPr/>
        </p:nvPicPr>
        <p:blipFill>
          <a:blip r:embed="rId4"/>
          <a:stretch>
            <a:fillRect/>
          </a:stretch>
        </p:blipFill>
        <p:spPr>
          <a:xfrm>
            <a:off x="0" y="1145520"/>
            <a:ext cx="9144000" cy="4053526"/>
          </a:xfrm>
          <a:prstGeom prst="rect">
            <a:avLst/>
          </a:prstGeom>
        </p:spPr>
      </p:pic>
      <p:sp>
        <p:nvSpPr>
          <p:cNvPr id="3" name="TextBox 2"/>
          <p:cNvSpPr txBox="1"/>
          <p:nvPr/>
        </p:nvSpPr>
        <p:spPr>
          <a:xfrm>
            <a:off x="698500" y="444500"/>
            <a:ext cx="7772400" cy="523220"/>
          </a:xfrm>
          <a:prstGeom prst="rect">
            <a:avLst/>
          </a:prstGeom>
          <a:noFill/>
        </p:spPr>
        <p:txBody>
          <a:bodyPr wrap="square" rtlCol="0">
            <a:spAutoFit/>
          </a:bodyPr>
          <a:lstStyle/>
          <a:p>
            <a:r>
              <a:rPr lang="en-US" sz="2800" dirty="0" smtClean="0"/>
              <a:t>North of New Castle (adjacent to Glebe &amp; Cemetery)</a:t>
            </a:r>
            <a:endParaRPr lang="en-US" sz="2800" dirty="0"/>
          </a:p>
        </p:txBody>
      </p:sp>
      <p:sp>
        <p:nvSpPr>
          <p:cNvPr id="4" name="TextBox 3"/>
          <p:cNvSpPr txBox="1"/>
          <p:nvPr/>
        </p:nvSpPr>
        <p:spPr>
          <a:xfrm>
            <a:off x="1257300" y="2152134"/>
            <a:ext cx="3035300" cy="369332"/>
          </a:xfrm>
          <a:prstGeom prst="rect">
            <a:avLst/>
          </a:prstGeom>
          <a:noFill/>
        </p:spPr>
        <p:txBody>
          <a:bodyPr wrap="square" rtlCol="0">
            <a:spAutoFit/>
          </a:bodyPr>
          <a:lstStyle/>
          <a:p>
            <a:r>
              <a:rPr lang="en-US" dirty="0" err="1" smtClean="0"/>
              <a:t>Baldt</a:t>
            </a:r>
            <a:r>
              <a:rPr lang="en-US" dirty="0" smtClean="0"/>
              <a:t> Steel</a:t>
            </a:r>
            <a:endParaRPr lang="en-US" dirty="0"/>
          </a:p>
        </p:txBody>
      </p:sp>
      <p:sp>
        <p:nvSpPr>
          <p:cNvPr id="5" name="TextBox 4"/>
          <p:cNvSpPr txBox="1"/>
          <p:nvPr/>
        </p:nvSpPr>
        <p:spPr>
          <a:xfrm>
            <a:off x="5308600" y="2336800"/>
            <a:ext cx="2070100" cy="369332"/>
          </a:xfrm>
          <a:prstGeom prst="rect">
            <a:avLst/>
          </a:prstGeom>
          <a:noFill/>
        </p:spPr>
        <p:txBody>
          <a:bodyPr wrap="square" rtlCol="0">
            <a:spAutoFit/>
          </a:bodyPr>
          <a:lstStyle/>
          <a:p>
            <a:r>
              <a:rPr lang="en-US" dirty="0" err="1" smtClean="0"/>
              <a:t>Brylgon</a:t>
            </a:r>
            <a:r>
              <a:rPr lang="en-US" dirty="0" smtClean="0"/>
              <a:t> Steel</a:t>
            </a:r>
            <a:endParaRPr lang="en-US" dirty="0"/>
          </a:p>
        </p:txBody>
      </p:sp>
      <p:pic>
        <p:nvPicPr>
          <p:cNvPr id="6" name="Picture 5" descr="Screen Shot 2015-05-13 at 10.48.21 A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82921" y="4503248"/>
            <a:ext cx="3578988" cy="2354752"/>
          </a:xfrm>
          <a:prstGeom prst="rect">
            <a:avLst/>
          </a:prstGeom>
        </p:spPr>
      </p:pic>
      <p:sp>
        <p:nvSpPr>
          <p:cNvPr id="7" name="Donut 6"/>
          <p:cNvSpPr/>
          <p:nvPr/>
        </p:nvSpPr>
        <p:spPr>
          <a:xfrm>
            <a:off x="8166100" y="4557696"/>
            <a:ext cx="1117600" cy="1282700"/>
          </a:xfrm>
          <a:prstGeom prst="donut">
            <a:avLst>
              <a:gd name="adj" fmla="val 909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7099300" y="5865796"/>
            <a:ext cx="1498600" cy="523220"/>
          </a:xfrm>
          <a:prstGeom prst="rect">
            <a:avLst/>
          </a:prstGeom>
          <a:noFill/>
        </p:spPr>
        <p:txBody>
          <a:bodyPr wrap="square" rtlCol="0">
            <a:spAutoFit/>
          </a:bodyPr>
          <a:lstStyle/>
          <a:p>
            <a:r>
              <a:rPr lang="en-US" sz="1400" dirty="0" smtClean="0"/>
              <a:t>A. B. Cooper, 1905</a:t>
            </a:r>
            <a:endParaRPr lang="en-US" sz="1400" dirty="0"/>
          </a:p>
        </p:txBody>
      </p:sp>
      <p:sp>
        <p:nvSpPr>
          <p:cNvPr id="11" name="TextBox 10"/>
          <p:cNvSpPr txBox="1"/>
          <p:nvPr/>
        </p:nvSpPr>
        <p:spPr>
          <a:xfrm>
            <a:off x="2500451" y="5490344"/>
            <a:ext cx="2642433" cy="1200329"/>
          </a:xfrm>
          <a:prstGeom prst="rect">
            <a:avLst/>
          </a:prstGeom>
          <a:noFill/>
        </p:spPr>
        <p:txBody>
          <a:bodyPr wrap="square" rtlCol="0">
            <a:spAutoFit/>
          </a:bodyPr>
          <a:lstStyle/>
          <a:p>
            <a:r>
              <a:rPr lang="en-US" dirty="0" smtClean="0"/>
              <a:t>These companies and others merged c1916 to form the Penn </a:t>
            </a:r>
            <a:r>
              <a:rPr lang="en-US" dirty="0" err="1" smtClean="0"/>
              <a:t>Seabord</a:t>
            </a:r>
            <a:r>
              <a:rPr lang="en-US" dirty="0" smtClean="0"/>
              <a:t> Steel Co.</a:t>
            </a:r>
            <a:endParaRPr lang="en-US" dirty="0"/>
          </a:p>
        </p:txBody>
      </p:sp>
    </p:spTree>
    <p:extLst>
      <p:ext uri="{BB962C8B-B14F-4D97-AF65-F5344CB8AC3E}">
        <p14:creationId xmlns:p14="http://schemas.microsoft.com/office/powerpoint/2010/main" val="358138838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8016" y="4448685"/>
            <a:ext cx="3456033" cy="2304022"/>
          </a:xfrm>
          <a:prstGeom prst="rect">
            <a:avLst/>
          </a:prstGeom>
        </p:spPr>
      </p:pic>
      <p:sp>
        <p:nvSpPr>
          <p:cNvPr id="2" name="TextBox 1"/>
          <p:cNvSpPr txBox="1"/>
          <p:nvPr/>
        </p:nvSpPr>
        <p:spPr>
          <a:xfrm>
            <a:off x="457495" y="596132"/>
            <a:ext cx="7532905" cy="830997"/>
          </a:xfrm>
          <a:prstGeom prst="rect">
            <a:avLst/>
          </a:prstGeom>
          <a:noFill/>
        </p:spPr>
        <p:txBody>
          <a:bodyPr wrap="square" rtlCol="0">
            <a:spAutoFit/>
          </a:bodyPr>
          <a:lstStyle/>
          <a:p>
            <a:r>
              <a:rPr lang="en-US" sz="1600" dirty="0"/>
              <a:t>F</a:t>
            </a:r>
            <a:r>
              <a:rPr lang="en-US" sz="1600" dirty="0" smtClean="0"/>
              <a:t>ounded 1869; recently moved from 30</a:t>
            </a:r>
            <a:r>
              <a:rPr lang="en-US" sz="1600" baseline="30000" dirty="0" smtClean="0"/>
              <a:t>th</a:t>
            </a:r>
            <a:r>
              <a:rPr lang="en-US" sz="1600" dirty="0" smtClean="0"/>
              <a:t> St., Wilmington to the </a:t>
            </a:r>
            <a:r>
              <a:rPr lang="en-US" sz="1600" dirty="0" err="1" smtClean="0"/>
              <a:t>Baldt</a:t>
            </a:r>
            <a:r>
              <a:rPr lang="en-US" sz="1600" dirty="0" smtClean="0"/>
              <a:t>/</a:t>
            </a:r>
            <a:r>
              <a:rPr lang="en-US" sz="1600" dirty="0" err="1" smtClean="0"/>
              <a:t>Brylgon</a:t>
            </a:r>
            <a:r>
              <a:rPr lang="en-US" sz="1600" dirty="0" smtClean="0"/>
              <a:t> site in Twin Spans area. Employs &gt; </a:t>
            </a:r>
            <a:r>
              <a:rPr lang="en-US" sz="1600" dirty="0"/>
              <a:t>100 workers. </a:t>
            </a:r>
            <a:r>
              <a:rPr lang="en-US" sz="1600" dirty="0" smtClean="0"/>
              <a:t>Manufactures </a:t>
            </a:r>
            <a:r>
              <a:rPr lang="en-US" sz="1600" dirty="0"/>
              <a:t>plumbing fixtures</a:t>
            </a:r>
            <a:endParaRPr lang="en-US" sz="1600" dirty="0" smtClean="0"/>
          </a:p>
          <a:p>
            <a:r>
              <a:rPr lang="en-US" sz="1600" dirty="0" smtClean="0"/>
              <a:t>Some onsite manufacturing, mostly assembly of materials from China.</a:t>
            </a:r>
            <a:endParaRPr lang="en-US" sz="1600" dirty="0"/>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02587" y="3896882"/>
            <a:ext cx="3762338" cy="2507598"/>
          </a:xfrm>
          <a:prstGeom prst="rect">
            <a:avLst/>
          </a:prstGeom>
        </p:spPr>
      </p:pic>
      <p:pic>
        <p:nvPicPr>
          <p:cNvPr id="5" name="Picture 4" descr="Map.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6206" y="1423715"/>
            <a:ext cx="6034212" cy="3024970"/>
          </a:xfrm>
          <a:prstGeom prst="rect">
            <a:avLst/>
          </a:prstGeom>
        </p:spPr>
      </p:pic>
      <p:cxnSp>
        <p:nvCxnSpPr>
          <p:cNvPr id="7" name="Straight Arrow Connector 6"/>
          <p:cNvCxnSpPr/>
          <p:nvPr/>
        </p:nvCxnSpPr>
        <p:spPr>
          <a:xfrm flipH="1">
            <a:off x="5797578" y="2753061"/>
            <a:ext cx="81244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5543752" y="2487374"/>
            <a:ext cx="106627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a:off x="5543752" y="2040254"/>
            <a:ext cx="106627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610025" y="1835154"/>
            <a:ext cx="1727441" cy="1077218"/>
          </a:xfrm>
          <a:prstGeom prst="rect">
            <a:avLst/>
          </a:prstGeom>
          <a:noFill/>
        </p:spPr>
        <p:txBody>
          <a:bodyPr wrap="square" rtlCol="0">
            <a:spAutoFit/>
          </a:bodyPr>
          <a:lstStyle/>
          <a:p>
            <a:r>
              <a:rPr lang="en-US" sz="1600" dirty="0" err="1" smtClean="0"/>
              <a:t>Speakman</a:t>
            </a:r>
            <a:r>
              <a:rPr lang="en-US" sz="1600" dirty="0" smtClean="0"/>
              <a:t> Co.</a:t>
            </a:r>
          </a:p>
          <a:p>
            <a:endParaRPr lang="en-US" sz="1600" dirty="0"/>
          </a:p>
          <a:p>
            <a:r>
              <a:rPr lang="en-US" sz="1600" dirty="0" err="1" smtClean="0"/>
              <a:t>Baldt</a:t>
            </a:r>
            <a:r>
              <a:rPr lang="en-US" sz="1600" dirty="0" smtClean="0"/>
              <a:t> Steel</a:t>
            </a:r>
          </a:p>
          <a:p>
            <a:r>
              <a:rPr lang="en-US" sz="1600" dirty="0" err="1" smtClean="0"/>
              <a:t>Brylgon</a:t>
            </a:r>
            <a:r>
              <a:rPr lang="en-US" sz="1600" dirty="0" smtClean="0"/>
              <a:t> Steel</a:t>
            </a:r>
            <a:endParaRPr lang="en-US" sz="1600" dirty="0"/>
          </a:p>
        </p:txBody>
      </p:sp>
      <p:sp>
        <p:nvSpPr>
          <p:cNvPr id="15" name="TextBox 14"/>
          <p:cNvSpPr txBox="1"/>
          <p:nvPr/>
        </p:nvSpPr>
        <p:spPr>
          <a:xfrm>
            <a:off x="2042955" y="39179"/>
            <a:ext cx="4007032" cy="523220"/>
          </a:xfrm>
          <a:prstGeom prst="rect">
            <a:avLst/>
          </a:prstGeom>
          <a:noFill/>
        </p:spPr>
        <p:txBody>
          <a:bodyPr wrap="square" rtlCol="0">
            <a:spAutoFit/>
          </a:bodyPr>
          <a:lstStyle/>
          <a:p>
            <a:r>
              <a:rPr lang="en-US" sz="2800" dirty="0" err="1"/>
              <a:t>Speakman</a:t>
            </a:r>
            <a:r>
              <a:rPr lang="en-US" sz="2800" dirty="0"/>
              <a:t> Co, </a:t>
            </a:r>
          </a:p>
        </p:txBody>
      </p:sp>
    </p:spTree>
    <p:extLst>
      <p:ext uri="{BB962C8B-B14F-4D97-AF65-F5344CB8AC3E}">
        <p14:creationId xmlns:p14="http://schemas.microsoft.com/office/powerpoint/2010/main" val="191065129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5-11-20 at 4.59.09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34507" y="1080473"/>
            <a:ext cx="5536206" cy="5642468"/>
          </a:xfrm>
          <a:prstGeom prst="rect">
            <a:avLst/>
          </a:prstGeom>
        </p:spPr>
      </p:pic>
      <p:sp>
        <p:nvSpPr>
          <p:cNvPr id="2" name="Title 1"/>
          <p:cNvSpPr>
            <a:spLocks noGrp="1"/>
          </p:cNvSpPr>
          <p:nvPr>
            <p:ph type="title"/>
          </p:nvPr>
        </p:nvSpPr>
        <p:spPr>
          <a:xfrm>
            <a:off x="457200" y="274638"/>
            <a:ext cx="8229600" cy="805835"/>
          </a:xfrm>
        </p:spPr>
        <p:txBody>
          <a:bodyPr>
            <a:normAutofit/>
          </a:bodyPr>
          <a:lstStyle/>
          <a:p>
            <a:r>
              <a:rPr lang="en-US" sz="3200" dirty="0" smtClean="0"/>
              <a:t>Knowles Woolen Mill --&gt;  -&gt; Wilmington </a:t>
            </a:r>
            <a:r>
              <a:rPr lang="en-US" sz="3200" dirty="0" err="1" smtClean="0"/>
              <a:t>Fibre</a:t>
            </a:r>
            <a:endParaRPr lang="en-US" sz="3200" dirty="0"/>
          </a:p>
        </p:txBody>
      </p:sp>
      <p:pic>
        <p:nvPicPr>
          <p:cNvPr id="3" name="Picture 2" descr="Screen Shot 2015-05-13 at 10.08.44 A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3500028"/>
            <a:ext cx="3114946" cy="2502239"/>
          </a:xfrm>
          <a:prstGeom prst="rect">
            <a:avLst/>
          </a:prstGeom>
        </p:spPr>
      </p:pic>
      <p:sp>
        <p:nvSpPr>
          <p:cNvPr id="5" name="TextBox 4"/>
          <p:cNvSpPr txBox="1"/>
          <p:nvPr/>
        </p:nvSpPr>
        <p:spPr>
          <a:xfrm>
            <a:off x="238647" y="1149561"/>
            <a:ext cx="4653837" cy="1754327"/>
          </a:xfrm>
          <a:prstGeom prst="rect">
            <a:avLst/>
          </a:prstGeom>
          <a:noFill/>
        </p:spPr>
        <p:txBody>
          <a:bodyPr wrap="square" rtlCol="0">
            <a:spAutoFit/>
          </a:bodyPr>
          <a:lstStyle/>
          <a:p>
            <a:r>
              <a:rPr lang="en-US" dirty="0" smtClean="0"/>
              <a:t>1873 Founded by James Knowles, former partner of James Shaw (Triton Mills)</a:t>
            </a:r>
          </a:p>
          <a:p>
            <a:r>
              <a:rPr lang="en-US" dirty="0" smtClean="0"/>
              <a:t>1878 Destroyed by fire</a:t>
            </a:r>
          </a:p>
          <a:p>
            <a:r>
              <a:rPr lang="en-US" dirty="0" smtClean="0"/>
              <a:t>1884 Again destroyed by fire</a:t>
            </a:r>
          </a:p>
          <a:p>
            <a:r>
              <a:rPr lang="en-US" dirty="0" smtClean="0"/>
              <a:t>1886-1902 Flourished, employed 200 people </a:t>
            </a:r>
          </a:p>
          <a:p>
            <a:endParaRPr lang="en-US" dirty="0"/>
          </a:p>
        </p:txBody>
      </p:sp>
      <p:cxnSp>
        <p:nvCxnSpPr>
          <p:cNvPr id="7" name="Straight Arrow Connector 6"/>
          <p:cNvCxnSpPr/>
          <p:nvPr/>
        </p:nvCxnSpPr>
        <p:spPr>
          <a:xfrm>
            <a:off x="339178" y="3084289"/>
            <a:ext cx="1072749" cy="19563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262774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3353" y="268982"/>
            <a:ext cx="6813175" cy="861774"/>
          </a:xfrm>
          <a:prstGeom prst="rect">
            <a:avLst/>
          </a:prstGeom>
          <a:noFill/>
        </p:spPr>
        <p:txBody>
          <a:bodyPr wrap="square" rtlCol="0">
            <a:spAutoFit/>
          </a:bodyPr>
          <a:lstStyle/>
          <a:p>
            <a:pPr algn="ctr"/>
            <a:r>
              <a:rPr lang="en-US" sz="3200" dirty="0" smtClean="0"/>
              <a:t>Wilmington </a:t>
            </a:r>
            <a:r>
              <a:rPr lang="en-US" sz="3200" dirty="0" err="1" smtClean="0"/>
              <a:t>Fibre</a:t>
            </a:r>
            <a:r>
              <a:rPr lang="en-US" sz="3200" dirty="0" smtClean="0"/>
              <a:t> Specialty Co.</a:t>
            </a:r>
          </a:p>
          <a:p>
            <a:pPr algn="ctr"/>
            <a:r>
              <a:rPr lang="en-US" dirty="0" smtClean="0"/>
              <a:t>Along with Printpack, the last manufacturing companies in New Castle</a:t>
            </a:r>
            <a:endParaRPr lang="en-US" dirty="0"/>
          </a:p>
        </p:txBody>
      </p:sp>
      <p:pic>
        <p:nvPicPr>
          <p:cNvPr id="3" name="Picture 2" descr="wilmfibre.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03612" y="1460500"/>
            <a:ext cx="5640388" cy="2374900"/>
          </a:xfrm>
          <a:prstGeom prst="rect">
            <a:avLst/>
          </a:prstGeom>
        </p:spPr>
      </p:pic>
      <p:pic>
        <p:nvPicPr>
          <p:cNvPr id="4" name="Picture 3" descr="Screen Shot 2015-05-13 at 9.47.24 A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4354" y="1460500"/>
            <a:ext cx="3214958" cy="2476500"/>
          </a:xfrm>
          <a:prstGeom prst="rect">
            <a:avLst/>
          </a:prstGeom>
        </p:spPr>
      </p:pic>
      <p:pic>
        <p:nvPicPr>
          <p:cNvPr id="5" name="Picture 4" descr="Screen Shot 2015-05-13 at 10.08.44 A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4354" y="4012861"/>
            <a:ext cx="3114946" cy="2502239"/>
          </a:xfrm>
          <a:prstGeom prst="rect">
            <a:avLst/>
          </a:prstGeom>
        </p:spPr>
      </p:pic>
      <p:cxnSp>
        <p:nvCxnSpPr>
          <p:cNvPr id="7" name="Straight Arrow Connector 6"/>
          <p:cNvCxnSpPr/>
          <p:nvPr/>
        </p:nvCxnSpPr>
        <p:spPr>
          <a:xfrm flipH="1">
            <a:off x="1625600" y="1333500"/>
            <a:ext cx="38100" cy="1181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19100" y="4394200"/>
            <a:ext cx="749300" cy="14097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632200" y="4241800"/>
            <a:ext cx="4965700" cy="1477328"/>
          </a:xfrm>
          <a:prstGeom prst="rect">
            <a:avLst/>
          </a:prstGeom>
          <a:noFill/>
        </p:spPr>
        <p:txBody>
          <a:bodyPr wrap="square" rtlCol="0">
            <a:spAutoFit/>
          </a:bodyPr>
          <a:lstStyle/>
          <a:p>
            <a:r>
              <a:rPr lang="en-US" dirty="0" smtClean="0"/>
              <a:t>1904 	Founded in Wilmington</a:t>
            </a:r>
          </a:p>
          <a:p>
            <a:pPr marL="342900" indent="-342900">
              <a:buAutoNum type="arabicPlain" startAt="1920"/>
            </a:pPr>
            <a:r>
              <a:rPr lang="en-US" dirty="0" smtClean="0"/>
              <a:t> 	Moved to New Castle, made </a:t>
            </a:r>
            <a:r>
              <a:rPr lang="en-US" dirty="0" err="1" smtClean="0"/>
              <a:t>fibre</a:t>
            </a:r>
            <a:r>
              <a:rPr lang="en-US" dirty="0" smtClean="0"/>
              <a:t> parts	like gaskets.</a:t>
            </a:r>
          </a:p>
          <a:p>
            <a:r>
              <a:rPr lang="en-US" dirty="0" smtClean="0"/>
              <a:t>1970s	Began fabricating plastic products like</a:t>
            </a:r>
          </a:p>
          <a:p>
            <a:r>
              <a:rPr lang="en-US" dirty="0"/>
              <a:t>	</a:t>
            </a:r>
            <a:r>
              <a:rPr lang="en-US" dirty="0" smtClean="0"/>
              <a:t>guitar picks</a:t>
            </a:r>
            <a:endParaRPr lang="en-US" dirty="0"/>
          </a:p>
        </p:txBody>
      </p:sp>
    </p:spTree>
    <p:extLst>
      <p:ext uri="{BB962C8B-B14F-4D97-AF65-F5344CB8AC3E}">
        <p14:creationId xmlns:p14="http://schemas.microsoft.com/office/powerpoint/2010/main" val="360616624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5-09 at 12.23.23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2819400"/>
            <a:ext cx="3962400" cy="2541105"/>
          </a:xfrm>
          <a:prstGeom prst="rect">
            <a:avLst/>
          </a:prstGeom>
        </p:spPr>
      </p:pic>
      <p:sp>
        <p:nvSpPr>
          <p:cNvPr id="3" name="TextBox 2"/>
          <p:cNvSpPr txBox="1"/>
          <p:nvPr/>
        </p:nvSpPr>
        <p:spPr>
          <a:xfrm>
            <a:off x="825500" y="241300"/>
            <a:ext cx="7353300" cy="461665"/>
          </a:xfrm>
          <a:prstGeom prst="rect">
            <a:avLst/>
          </a:prstGeom>
          <a:noFill/>
        </p:spPr>
        <p:txBody>
          <a:bodyPr wrap="square" rtlCol="0">
            <a:spAutoFit/>
          </a:bodyPr>
          <a:lstStyle/>
          <a:p>
            <a:r>
              <a:rPr lang="en-US" sz="2400" dirty="0" smtClean="0"/>
              <a:t>‘The Manganese’ (AMSCO, American Manganese Steel)</a:t>
            </a:r>
            <a:endParaRPr lang="en-US" sz="2400" dirty="0"/>
          </a:p>
        </p:txBody>
      </p:sp>
      <p:pic>
        <p:nvPicPr>
          <p:cNvPr id="4" name="Picture 3" descr="manganese_pan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04577"/>
            <a:ext cx="9144000" cy="2014823"/>
          </a:xfrm>
          <a:prstGeom prst="rect">
            <a:avLst/>
          </a:prstGeom>
        </p:spPr>
      </p:pic>
      <p:pic>
        <p:nvPicPr>
          <p:cNvPr id="5" name="Picture 4" descr="Screen Shot 2015-05-13 at 9.47.24 A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16452" y="2819400"/>
            <a:ext cx="2901705" cy="2235200"/>
          </a:xfrm>
          <a:prstGeom prst="rect">
            <a:avLst/>
          </a:prstGeom>
        </p:spPr>
      </p:pic>
      <p:cxnSp>
        <p:nvCxnSpPr>
          <p:cNvPr id="7" name="Straight Arrow Connector 6"/>
          <p:cNvCxnSpPr/>
          <p:nvPr/>
        </p:nvCxnSpPr>
        <p:spPr>
          <a:xfrm>
            <a:off x="5270500" y="3835400"/>
            <a:ext cx="1168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5270500" y="4216400"/>
            <a:ext cx="1549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330700" y="3543300"/>
            <a:ext cx="1285752" cy="738664"/>
          </a:xfrm>
          <a:prstGeom prst="rect">
            <a:avLst/>
          </a:prstGeom>
          <a:noFill/>
        </p:spPr>
        <p:txBody>
          <a:bodyPr wrap="square" rtlCol="0">
            <a:spAutoFit/>
          </a:bodyPr>
          <a:lstStyle/>
          <a:p>
            <a:r>
              <a:rPr lang="en-US" sz="1400" dirty="0" smtClean="0"/>
              <a:t>Factory site</a:t>
            </a:r>
          </a:p>
          <a:p>
            <a:endParaRPr lang="en-US" sz="1400" dirty="0"/>
          </a:p>
          <a:p>
            <a:r>
              <a:rPr lang="en-US" sz="1400" dirty="0" smtClean="0"/>
              <a:t>Waste dump</a:t>
            </a:r>
            <a:endParaRPr lang="en-US" sz="1400" dirty="0"/>
          </a:p>
        </p:txBody>
      </p:sp>
      <p:sp>
        <p:nvSpPr>
          <p:cNvPr id="13" name="TextBox 12"/>
          <p:cNvSpPr txBox="1"/>
          <p:nvPr/>
        </p:nvSpPr>
        <p:spPr>
          <a:xfrm>
            <a:off x="330200" y="5651500"/>
            <a:ext cx="7683500" cy="923330"/>
          </a:xfrm>
          <a:prstGeom prst="rect">
            <a:avLst/>
          </a:prstGeom>
          <a:noFill/>
        </p:spPr>
        <p:txBody>
          <a:bodyPr wrap="square" rtlCol="0">
            <a:spAutoFit/>
          </a:bodyPr>
          <a:lstStyle/>
          <a:p>
            <a:r>
              <a:rPr lang="en-US" dirty="0" smtClean="0"/>
              <a:t>1909 – </a:t>
            </a:r>
            <a:r>
              <a:rPr lang="en-US" dirty="0" err="1" smtClean="0"/>
              <a:t>Tropenas</a:t>
            </a:r>
            <a:r>
              <a:rPr lang="en-US" dirty="0" smtClean="0"/>
              <a:t> Steel, later Edgar Allen, AMSCO, ABEX – closed 1986</a:t>
            </a:r>
          </a:p>
          <a:p>
            <a:r>
              <a:rPr lang="en-US" dirty="0" smtClean="0"/>
              <a:t>Produced work-hardening manganese steel by </a:t>
            </a:r>
            <a:r>
              <a:rPr lang="en-US" dirty="0" err="1" smtClean="0"/>
              <a:t>Tropenas</a:t>
            </a:r>
            <a:r>
              <a:rPr lang="en-US" dirty="0" smtClean="0"/>
              <a:t> process used in railroad switches and brakes.</a:t>
            </a:r>
            <a:endParaRPr lang="en-US" dirty="0"/>
          </a:p>
        </p:txBody>
      </p:sp>
    </p:spTree>
    <p:extLst>
      <p:ext uri="{BB962C8B-B14F-4D97-AF65-F5344CB8AC3E}">
        <p14:creationId xmlns:p14="http://schemas.microsoft.com/office/powerpoint/2010/main" val="94526212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4480" y="375920"/>
            <a:ext cx="8463280" cy="5755423"/>
          </a:xfrm>
          <a:prstGeom prst="rect">
            <a:avLst/>
          </a:prstGeom>
          <a:noFill/>
        </p:spPr>
        <p:txBody>
          <a:bodyPr wrap="square" rtlCol="0">
            <a:spAutoFit/>
          </a:bodyPr>
          <a:lstStyle/>
          <a:p>
            <a:r>
              <a:rPr lang="en-US" sz="1600" dirty="0"/>
              <a:t> </a:t>
            </a:r>
            <a:r>
              <a:rPr lang="en-US" sz="1600" dirty="0" smtClean="0"/>
              <a:t>From “Men of Steel”, by Hugh Ryan Jr., March 6, 1986</a:t>
            </a:r>
          </a:p>
          <a:p>
            <a:endParaRPr lang="en-US" sz="1600" dirty="0"/>
          </a:p>
          <a:p>
            <a:r>
              <a:rPr lang="en-US" sz="1600" dirty="0" smtClean="0"/>
              <a:t>The </a:t>
            </a:r>
            <a:r>
              <a:rPr lang="en-US" sz="1600" dirty="0"/>
              <a:t>presence of the American Manganese Steel Plant, as I knew it, had considerable economic effect on the New Castle area through the years. Many of us were clothed, fed put through school and lived on earnings from the sale of railroad frogs, steam shovel buckets, drag buckets, points, lips , links and the vast variety of steel castings fabricated here at New Castle. The molds were made by Roy White, Ed Cline, Dick </a:t>
            </a:r>
            <a:r>
              <a:rPr lang="en-US" sz="1600" dirty="0" err="1"/>
              <a:t>McGrory</a:t>
            </a:r>
            <a:r>
              <a:rPr lang="en-US" sz="1600" dirty="0"/>
              <a:t>, Lou </a:t>
            </a:r>
            <a:r>
              <a:rPr lang="en-US" sz="1600" dirty="0" err="1"/>
              <a:t>Stidham</a:t>
            </a:r>
            <a:r>
              <a:rPr lang="en-US" sz="1600" dirty="0"/>
              <a:t> and others, all working under the watchful eye of Grover Ingle, the foundry foreman. The castings would be shaken out and sent over to the annealing furnace where Ed McDaniel's team would don their asbestos suits and fasten the crane hooks to the pile of six or eight tons of cherry red steel. He would then guide Dominick </a:t>
            </a:r>
            <a:r>
              <a:rPr lang="en-US" sz="1600" dirty="0" err="1"/>
              <a:t>Chirilli's</a:t>
            </a:r>
            <a:r>
              <a:rPr lang="en-US" sz="1600" dirty="0"/>
              <a:t> crane over the water pool and signal "lower". The resultant steam explosion and flying water was a dramatic sight to witness.</a:t>
            </a:r>
          </a:p>
          <a:p>
            <a:endParaRPr lang="en-US" sz="1600" dirty="0"/>
          </a:p>
          <a:p>
            <a:r>
              <a:rPr lang="en-US" sz="1600" dirty="0"/>
              <a:t>The Plant was not an easy place to work as indeed no steel foundry is. It was physically demanding on its workers. The air was always dust filled and you breathed </a:t>
            </a:r>
            <a:r>
              <a:rPr lang="en-US" sz="1600" dirty="0" smtClean="0"/>
              <a:t>it.   But </a:t>
            </a:r>
            <a:r>
              <a:rPr lang="en-US" sz="1600" dirty="0"/>
              <a:t>somehow you had pride in associating yourself with this work. It was an invaluable experience working with men like Alex </a:t>
            </a:r>
            <a:r>
              <a:rPr lang="en-US" sz="1600" dirty="0" err="1"/>
              <a:t>Garneski</a:t>
            </a:r>
            <a:r>
              <a:rPr lang="en-US" sz="1600" dirty="0"/>
              <a:t>, Joe Medora, Ralph </a:t>
            </a:r>
            <a:r>
              <a:rPr lang="en-US" sz="1600" dirty="0" err="1"/>
              <a:t>Divito</a:t>
            </a:r>
            <a:r>
              <a:rPr lang="en-US" sz="1600" dirty="0"/>
              <a:t>, John </a:t>
            </a:r>
            <a:r>
              <a:rPr lang="en-US" sz="1600" dirty="0" err="1"/>
              <a:t>Gilkey</a:t>
            </a:r>
            <a:r>
              <a:rPr lang="en-US" sz="1600" dirty="0"/>
              <a:t>, Joe </a:t>
            </a:r>
            <a:r>
              <a:rPr lang="en-US" sz="1600" dirty="0" err="1"/>
              <a:t>Armpriester</a:t>
            </a:r>
            <a:r>
              <a:rPr lang="en-US" sz="1600" dirty="0"/>
              <a:t>, Joe </a:t>
            </a:r>
            <a:r>
              <a:rPr lang="en-US" sz="1600" dirty="0" err="1"/>
              <a:t>Rossell</a:t>
            </a:r>
            <a:r>
              <a:rPr lang="en-US" sz="1600" dirty="0"/>
              <a:t>, Harold Emery, Bill </a:t>
            </a:r>
            <a:r>
              <a:rPr lang="en-US" sz="1600" dirty="0" err="1"/>
              <a:t>Dalby</a:t>
            </a:r>
            <a:r>
              <a:rPr lang="en-US" sz="1600" dirty="0"/>
              <a:t>, Dominick </a:t>
            </a:r>
            <a:r>
              <a:rPr lang="en-US" sz="1600" dirty="0" err="1"/>
              <a:t>DiSabatino</a:t>
            </a:r>
            <a:r>
              <a:rPr lang="en-US" sz="1600" dirty="0"/>
              <a:t>, Fred Rush, Edgar Bowen, Mope White, Bill Denny, Grover Ingle, Harry Ingle, Chick White, Bill Payton, </a:t>
            </a:r>
            <a:r>
              <a:rPr lang="en-US" sz="1600" b="1" dirty="0"/>
              <a:t>Charlie Hewlett</a:t>
            </a:r>
            <a:r>
              <a:rPr lang="en-US" sz="1600" dirty="0"/>
              <a:t>, Joe Mullin, Frank Kelly, Tony </a:t>
            </a:r>
            <a:r>
              <a:rPr lang="en-US" sz="1600" dirty="0" err="1"/>
              <a:t>Esopi</a:t>
            </a:r>
            <a:r>
              <a:rPr lang="en-US" sz="1600" dirty="0"/>
              <a:t>, </a:t>
            </a:r>
            <a:r>
              <a:rPr lang="en-US" sz="1600" b="1" dirty="0"/>
              <a:t>Hughie Ryan </a:t>
            </a:r>
            <a:r>
              <a:rPr lang="en-US" sz="1600" dirty="0"/>
              <a:t>(</a:t>
            </a:r>
            <a:r>
              <a:rPr lang="en-US" sz="1600" dirty="0" err="1"/>
              <a:t>Sr</a:t>
            </a:r>
            <a:r>
              <a:rPr lang="en-US" sz="1600" dirty="0"/>
              <a:t>) , Ed Butler, Ed Cline, Horace Conover, Harry Gallagher, </a:t>
            </a:r>
            <a:r>
              <a:rPr lang="en-US" sz="1600" b="1" dirty="0"/>
              <a:t>Bill </a:t>
            </a:r>
            <a:r>
              <a:rPr lang="en-US" sz="1600" b="1" dirty="0" err="1"/>
              <a:t>Peden</a:t>
            </a:r>
            <a:r>
              <a:rPr lang="en-US" sz="1600" dirty="0"/>
              <a:t>, Barney Williamson, Cliff </a:t>
            </a:r>
            <a:r>
              <a:rPr lang="en-US" sz="1600" dirty="0" err="1"/>
              <a:t>Ivery</a:t>
            </a:r>
            <a:r>
              <a:rPr lang="en-US" sz="1600" dirty="0"/>
              <a:t>, Francis White, Johnny Proud, Earl </a:t>
            </a:r>
            <a:r>
              <a:rPr lang="en-US" sz="1600" dirty="0" err="1"/>
              <a:t>DiSabatino</a:t>
            </a:r>
            <a:r>
              <a:rPr lang="en-US" sz="1600" dirty="0"/>
              <a:t>, Johnny </a:t>
            </a:r>
            <a:r>
              <a:rPr lang="en-US" sz="1600" dirty="0" err="1"/>
              <a:t>McDevitt</a:t>
            </a:r>
            <a:r>
              <a:rPr lang="en-US" sz="1600" b="1" dirty="0"/>
              <a:t>, Mike </a:t>
            </a:r>
            <a:r>
              <a:rPr lang="en-US" sz="1600" b="1" dirty="0" err="1"/>
              <a:t>Indellini</a:t>
            </a:r>
            <a:r>
              <a:rPr lang="en-US" sz="1600" dirty="0"/>
              <a:t>, Emmett </a:t>
            </a:r>
            <a:r>
              <a:rPr lang="en-US" sz="1600" dirty="0" err="1"/>
              <a:t>Covelli</a:t>
            </a:r>
            <a:r>
              <a:rPr lang="en-US" sz="1600" dirty="0"/>
              <a:t>, </a:t>
            </a:r>
            <a:r>
              <a:rPr lang="en-US" sz="1600" b="1" dirty="0"/>
              <a:t>Frank </a:t>
            </a:r>
            <a:r>
              <a:rPr lang="en-US" sz="1600" b="1" dirty="0" err="1"/>
              <a:t>Yaccucci</a:t>
            </a:r>
            <a:r>
              <a:rPr lang="en-US" sz="1600" dirty="0"/>
              <a:t>, Johnny Hall, Claude Phillips, Norman Banks, Don Nichols and many others</a:t>
            </a:r>
            <a:r>
              <a:rPr lang="en-US" sz="1600" dirty="0" smtClean="0"/>
              <a:t>.</a:t>
            </a:r>
          </a:p>
          <a:p>
            <a:endParaRPr lang="en-US" sz="1600" dirty="0"/>
          </a:p>
        </p:txBody>
      </p:sp>
    </p:spTree>
    <p:extLst>
      <p:ext uri="{BB962C8B-B14F-4D97-AF65-F5344CB8AC3E}">
        <p14:creationId xmlns:p14="http://schemas.microsoft.com/office/powerpoint/2010/main" val="390066263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llanca Logo 1 .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85533" y="281263"/>
            <a:ext cx="3657600" cy="1435608"/>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38500" y="3048000"/>
            <a:ext cx="5277735" cy="2260600"/>
          </a:xfrm>
          <a:prstGeom prst="rect">
            <a:avLst/>
          </a:prstGeom>
        </p:spPr>
      </p:pic>
      <p:pic>
        <p:nvPicPr>
          <p:cNvPr id="4" name="Picture 3"/>
          <p:cNvPicPr>
            <a:picLocks noChangeAspect="1"/>
          </p:cNvPicPr>
          <p:nvPr/>
        </p:nvPicPr>
        <p:blipFill>
          <a:blip r:embed="rId5"/>
          <a:stretch>
            <a:fillRect/>
          </a:stretch>
        </p:blipFill>
        <p:spPr>
          <a:xfrm>
            <a:off x="613833" y="2049728"/>
            <a:ext cx="2082800" cy="2743200"/>
          </a:xfrm>
          <a:prstGeom prst="rect">
            <a:avLst/>
          </a:prstGeom>
        </p:spPr>
      </p:pic>
      <p:sp>
        <p:nvSpPr>
          <p:cNvPr id="5" name="TextBox 4"/>
          <p:cNvSpPr txBox="1"/>
          <p:nvPr/>
        </p:nvSpPr>
        <p:spPr>
          <a:xfrm>
            <a:off x="368300" y="6323111"/>
            <a:ext cx="2285977" cy="307777"/>
          </a:xfrm>
          <a:prstGeom prst="rect">
            <a:avLst/>
          </a:prstGeom>
          <a:noFill/>
        </p:spPr>
        <p:txBody>
          <a:bodyPr wrap="none" rtlCol="0">
            <a:spAutoFit/>
          </a:bodyPr>
          <a:lstStyle/>
          <a:p>
            <a:r>
              <a:rPr lang="en-US" sz="1400" dirty="0" smtClean="0">
                <a:hlinkClick r:id="rId6"/>
              </a:rPr>
              <a:t>Video:  friendsofbellanca.org</a:t>
            </a:r>
            <a:endParaRPr lang="en-US" sz="1400" dirty="0"/>
          </a:p>
        </p:txBody>
      </p:sp>
      <p:sp>
        <p:nvSpPr>
          <p:cNvPr id="6" name="TextBox 5"/>
          <p:cNvSpPr txBox="1"/>
          <p:nvPr/>
        </p:nvSpPr>
        <p:spPr>
          <a:xfrm>
            <a:off x="3403600" y="2336800"/>
            <a:ext cx="4940300" cy="646331"/>
          </a:xfrm>
          <a:prstGeom prst="rect">
            <a:avLst/>
          </a:prstGeom>
          <a:noFill/>
        </p:spPr>
        <p:txBody>
          <a:bodyPr wrap="square" rtlCol="0">
            <a:spAutoFit/>
          </a:bodyPr>
          <a:lstStyle/>
          <a:p>
            <a:pPr marL="342900" indent="-342900">
              <a:buAutoNum type="arabicPlain" startAt="1927"/>
            </a:pPr>
            <a:r>
              <a:rPr lang="en-US" dirty="0" smtClean="0"/>
              <a:t> One week after Lindbergh’s flight to Paris,</a:t>
            </a:r>
          </a:p>
          <a:p>
            <a:r>
              <a:rPr lang="en-US" dirty="0" smtClean="0"/>
              <a:t>	</a:t>
            </a:r>
            <a:r>
              <a:rPr lang="en-US" dirty="0" err="1" smtClean="0"/>
              <a:t>Bellanca’s</a:t>
            </a:r>
            <a:r>
              <a:rPr lang="en-US" dirty="0" smtClean="0"/>
              <a:t> </a:t>
            </a:r>
            <a:r>
              <a:rPr lang="en-US" i="1" dirty="0" smtClean="0"/>
              <a:t>Columbia</a:t>
            </a:r>
            <a:r>
              <a:rPr lang="en-US" dirty="0" smtClean="0"/>
              <a:t> flew to Berlin</a:t>
            </a:r>
            <a:endParaRPr lang="en-US" i="1" dirty="0"/>
          </a:p>
        </p:txBody>
      </p:sp>
      <p:sp>
        <p:nvSpPr>
          <p:cNvPr id="7" name="TextBox 6"/>
          <p:cNvSpPr txBox="1"/>
          <p:nvPr/>
        </p:nvSpPr>
        <p:spPr>
          <a:xfrm>
            <a:off x="3555999" y="5588000"/>
            <a:ext cx="4960235" cy="369332"/>
          </a:xfrm>
          <a:prstGeom prst="rect">
            <a:avLst/>
          </a:prstGeom>
          <a:noFill/>
        </p:spPr>
        <p:txBody>
          <a:bodyPr wrap="square" rtlCol="0">
            <a:spAutoFit/>
          </a:bodyPr>
          <a:lstStyle/>
          <a:p>
            <a:r>
              <a:rPr lang="en-US" dirty="0" smtClean="0"/>
              <a:t>1928 </a:t>
            </a:r>
            <a:r>
              <a:rPr lang="en-US" dirty="0" err="1" smtClean="0"/>
              <a:t>Bellanca</a:t>
            </a:r>
            <a:r>
              <a:rPr lang="en-US" dirty="0" smtClean="0"/>
              <a:t> moved his plant to New Castle</a:t>
            </a:r>
            <a:endParaRPr lang="en-US" dirty="0"/>
          </a:p>
        </p:txBody>
      </p:sp>
      <p:sp>
        <p:nvSpPr>
          <p:cNvPr id="8" name="TextBox 7"/>
          <p:cNvSpPr txBox="1"/>
          <p:nvPr/>
        </p:nvSpPr>
        <p:spPr>
          <a:xfrm>
            <a:off x="613833" y="4792928"/>
            <a:ext cx="1612900" cy="276999"/>
          </a:xfrm>
          <a:prstGeom prst="rect">
            <a:avLst/>
          </a:prstGeom>
          <a:noFill/>
        </p:spPr>
        <p:txBody>
          <a:bodyPr wrap="square" rtlCol="0">
            <a:spAutoFit/>
          </a:bodyPr>
          <a:lstStyle/>
          <a:p>
            <a:r>
              <a:rPr lang="en-US" sz="1200" dirty="0" smtClean="0"/>
              <a:t>July 4, 1927</a:t>
            </a:r>
            <a:endParaRPr lang="en-US" sz="1200" dirty="0"/>
          </a:p>
        </p:txBody>
      </p:sp>
    </p:spTree>
    <p:extLst>
      <p:ext uri="{BB962C8B-B14F-4D97-AF65-F5344CB8AC3E}">
        <p14:creationId xmlns:p14="http://schemas.microsoft.com/office/powerpoint/2010/main" val="395844621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4000" y="0"/>
            <a:ext cx="8623935" cy="6858000"/>
          </a:xfrm>
          <a:prstGeom prst="rect">
            <a:avLst/>
          </a:prstGeom>
        </p:spPr>
      </p:pic>
      <p:pic>
        <p:nvPicPr>
          <p:cNvPr id="4" name="Picture 3" descr="Screen Shot 2015-05-13 at 7.49.44 A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305300"/>
            <a:ext cx="3473719" cy="2552700"/>
          </a:xfrm>
          <a:prstGeom prst="rect">
            <a:avLst/>
          </a:prstGeom>
        </p:spPr>
      </p:pic>
    </p:spTree>
    <p:extLst>
      <p:ext uri="{BB962C8B-B14F-4D97-AF65-F5344CB8AC3E}">
        <p14:creationId xmlns:p14="http://schemas.microsoft.com/office/powerpoint/2010/main" val="122477401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5-13 at 7.52.16 A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588248"/>
            <a:ext cx="4268037" cy="3035300"/>
          </a:xfrm>
          <a:prstGeom prst="rect">
            <a:avLst/>
          </a:prstGeom>
        </p:spPr>
      </p:pic>
      <p:pic>
        <p:nvPicPr>
          <p:cNvPr id="3" name="Picture 2" descr="Screen Shot 2015-05-13 at 7.50.56 A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717828" cy="3397748"/>
          </a:xfrm>
          <a:prstGeom prst="rect">
            <a:avLst/>
          </a:prstGeom>
        </p:spPr>
      </p:pic>
      <p:pic>
        <p:nvPicPr>
          <p:cNvPr id="4" name="Picture 3" descr="Screen Shot 2015-05-13 at 7.51.17 A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04193" y="3308156"/>
            <a:ext cx="4925507" cy="3549844"/>
          </a:xfrm>
          <a:prstGeom prst="rect">
            <a:avLst/>
          </a:prstGeom>
        </p:spPr>
      </p:pic>
      <p:pic>
        <p:nvPicPr>
          <p:cNvPr id="5" name="Picture 4" descr="Screen Shot 2015-05-13 at 7.51.38 A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68775" y="-257809"/>
            <a:ext cx="5635847" cy="4080509"/>
          </a:xfrm>
          <a:prstGeom prst="rect">
            <a:avLst/>
          </a:prstGeom>
        </p:spPr>
      </p:pic>
    </p:spTree>
    <p:extLst>
      <p:ext uri="{BB962C8B-B14F-4D97-AF65-F5344CB8AC3E}">
        <p14:creationId xmlns:p14="http://schemas.microsoft.com/office/powerpoint/2010/main" val="185698284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69.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1909791" y="-814843"/>
            <a:ext cx="4193054" cy="9014677"/>
          </a:xfrm>
          <a:prstGeom prst="rect">
            <a:avLst/>
          </a:prstGeom>
        </p:spPr>
      </p:pic>
      <p:sp>
        <p:nvSpPr>
          <p:cNvPr id="3" name="TextBox 2"/>
          <p:cNvSpPr txBox="1"/>
          <p:nvPr/>
        </p:nvSpPr>
        <p:spPr>
          <a:xfrm>
            <a:off x="335343" y="347910"/>
            <a:ext cx="5960533" cy="461665"/>
          </a:xfrm>
          <a:prstGeom prst="rect">
            <a:avLst/>
          </a:prstGeom>
          <a:noFill/>
        </p:spPr>
        <p:txBody>
          <a:bodyPr wrap="square" rtlCol="0">
            <a:spAutoFit/>
          </a:bodyPr>
          <a:lstStyle/>
          <a:p>
            <a:r>
              <a:rPr lang="en-US" sz="2400" dirty="0" smtClean="0"/>
              <a:t>Industry South of New Castle, 1926</a:t>
            </a:r>
            <a:endParaRPr lang="en-US" sz="2400" dirty="0"/>
          </a:p>
        </p:txBody>
      </p:sp>
      <p:sp>
        <p:nvSpPr>
          <p:cNvPr id="4" name="TextBox 3"/>
          <p:cNvSpPr txBox="1"/>
          <p:nvPr/>
        </p:nvSpPr>
        <p:spPr>
          <a:xfrm rot="19227426">
            <a:off x="5950581" y="116299"/>
            <a:ext cx="3826934" cy="461665"/>
          </a:xfrm>
          <a:prstGeom prst="rect">
            <a:avLst/>
          </a:prstGeom>
          <a:noFill/>
        </p:spPr>
        <p:txBody>
          <a:bodyPr wrap="square" rtlCol="0">
            <a:spAutoFit/>
          </a:bodyPr>
          <a:lstStyle/>
          <a:p>
            <a:r>
              <a:rPr lang="en-US" sz="1200" dirty="0" err="1" smtClean="0"/>
              <a:t>Tasker</a:t>
            </a:r>
            <a:r>
              <a:rPr lang="en-US" sz="1200" dirty="0" smtClean="0"/>
              <a:t> Iron/ National Tube Co.,</a:t>
            </a:r>
          </a:p>
          <a:p>
            <a:r>
              <a:rPr lang="en-US" sz="1200" dirty="0" smtClean="0"/>
              <a:t>          </a:t>
            </a:r>
            <a:r>
              <a:rPr lang="en-US" sz="1200" dirty="0" err="1" smtClean="0"/>
              <a:t>Dobbinsville</a:t>
            </a:r>
            <a:endParaRPr lang="en-US" sz="1200" dirty="0"/>
          </a:p>
        </p:txBody>
      </p:sp>
      <p:cxnSp>
        <p:nvCxnSpPr>
          <p:cNvPr id="6" name="Straight Arrow Connector 5"/>
          <p:cNvCxnSpPr/>
          <p:nvPr/>
        </p:nvCxnSpPr>
        <p:spPr>
          <a:xfrm>
            <a:off x="6295876" y="1595968"/>
            <a:ext cx="254000" cy="40724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6837124" y="1536701"/>
            <a:ext cx="191177" cy="322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331082" y="5880099"/>
            <a:ext cx="5223933" cy="307777"/>
          </a:xfrm>
          <a:prstGeom prst="rect">
            <a:avLst/>
          </a:prstGeom>
          <a:noFill/>
        </p:spPr>
        <p:txBody>
          <a:bodyPr wrap="square" rtlCol="0">
            <a:spAutoFit/>
          </a:bodyPr>
          <a:lstStyle/>
          <a:p>
            <a:r>
              <a:rPr lang="en-US" sz="1400" dirty="0" smtClean="0"/>
              <a:t>Bethlehem Steel (artillery shells), Delaware Rayon, Printpack</a:t>
            </a:r>
            <a:endParaRPr lang="en-US" sz="1400" dirty="0"/>
          </a:p>
        </p:txBody>
      </p:sp>
      <p:cxnSp>
        <p:nvCxnSpPr>
          <p:cNvPr id="14" name="Straight Arrow Connector 13"/>
          <p:cNvCxnSpPr/>
          <p:nvPr/>
        </p:nvCxnSpPr>
        <p:spPr>
          <a:xfrm flipV="1">
            <a:off x="2432680" y="3913656"/>
            <a:ext cx="0" cy="18753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12447" y="4010966"/>
            <a:ext cx="0" cy="21823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260049" y="6302176"/>
            <a:ext cx="3683000" cy="307777"/>
          </a:xfrm>
          <a:prstGeom prst="rect">
            <a:avLst/>
          </a:prstGeom>
          <a:noFill/>
        </p:spPr>
        <p:txBody>
          <a:bodyPr wrap="square" rtlCol="0">
            <a:spAutoFit/>
          </a:bodyPr>
          <a:lstStyle/>
          <a:p>
            <a:r>
              <a:rPr lang="en-US" sz="1400" dirty="0" smtClean="0"/>
              <a:t>(</a:t>
            </a:r>
            <a:r>
              <a:rPr lang="en-US" sz="1400" dirty="0" err="1" smtClean="0"/>
              <a:t>Deemers</a:t>
            </a:r>
            <a:r>
              <a:rPr lang="en-US" sz="1400" dirty="0" smtClean="0"/>
              <a:t> Beach)</a:t>
            </a:r>
            <a:endParaRPr lang="en-US" sz="1400" dirty="0"/>
          </a:p>
        </p:txBody>
      </p:sp>
      <p:sp>
        <p:nvSpPr>
          <p:cNvPr id="20" name="TextBox 19"/>
          <p:cNvSpPr txBox="1"/>
          <p:nvPr/>
        </p:nvSpPr>
        <p:spPr>
          <a:xfrm>
            <a:off x="3903134" y="2473868"/>
            <a:ext cx="1862667" cy="369332"/>
          </a:xfrm>
          <a:prstGeom prst="rect">
            <a:avLst/>
          </a:prstGeom>
          <a:noFill/>
        </p:spPr>
        <p:txBody>
          <a:bodyPr wrap="square" rtlCol="0">
            <a:spAutoFit/>
          </a:bodyPr>
          <a:lstStyle/>
          <a:p>
            <a:r>
              <a:rPr lang="en-US" dirty="0" err="1" smtClean="0">
                <a:solidFill>
                  <a:schemeClr val="tx2">
                    <a:lumMod val="40000"/>
                    <a:lumOff val="60000"/>
                  </a:schemeClr>
                </a:solidFill>
              </a:rPr>
              <a:t>Rte</a:t>
            </a:r>
            <a:r>
              <a:rPr lang="en-US" dirty="0" smtClean="0">
                <a:solidFill>
                  <a:schemeClr val="tx2">
                    <a:lumMod val="40000"/>
                    <a:lumOff val="60000"/>
                  </a:schemeClr>
                </a:solidFill>
              </a:rPr>
              <a:t> 9</a:t>
            </a:r>
            <a:endParaRPr lang="en-US" dirty="0">
              <a:solidFill>
                <a:schemeClr val="tx2">
                  <a:lumMod val="40000"/>
                  <a:lumOff val="60000"/>
                </a:schemeClr>
              </a:solidFill>
            </a:endParaRPr>
          </a:p>
        </p:txBody>
      </p:sp>
      <p:sp>
        <p:nvSpPr>
          <p:cNvPr id="5" name="Freeform 4"/>
          <p:cNvSpPr/>
          <p:nvPr/>
        </p:nvSpPr>
        <p:spPr>
          <a:xfrm>
            <a:off x="3859314" y="4085165"/>
            <a:ext cx="2353734" cy="1735666"/>
          </a:xfrm>
          <a:custGeom>
            <a:avLst/>
            <a:gdLst>
              <a:gd name="connsiteX0" fmla="*/ 1913467 w 1913467"/>
              <a:gd name="connsiteY0" fmla="*/ 1651817 h 1651817"/>
              <a:gd name="connsiteX1" fmla="*/ 1913467 w 1913467"/>
              <a:gd name="connsiteY1" fmla="*/ 1651817 h 1651817"/>
              <a:gd name="connsiteX2" fmla="*/ 1862667 w 1913467"/>
              <a:gd name="connsiteY2" fmla="*/ 1558684 h 1651817"/>
              <a:gd name="connsiteX3" fmla="*/ 1828800 w 1913467"/>
              <a:gd name="connsiteY3" fmla="*/ 1533284 h 1651817"/>
              <a:gd name="connsiteX4" fmla="*/ 1811867 w 1913467"/>
              <a:gd name="connsiteY4" fmla="*/ 1499417 h 1651817"/>
              <a:gd name="connsiteX5" fmla="*/ 1794933 w 1913467"/>
              <a:gd name="connsiteY5" fmla="*/ 1482484 h 1651817"/>
              <a:gd name="connsiteX6" fmla="*/ 1786467 w 1913467"/>
              <a:gd name="connsiteY6" fmla="*/ 1457084 h 1651817"/>
              <a:gd name="connsiteX7" fmla="*/ 1769533 w 1913467"/>
              <a:gd name="connsiteY7" fmla="*/ 1372417 h 1651817"/>
              <a:gd name="connsiteX8" fmla="*/ 1735667 w 1913467"/>
              <a:gd name="connsiteY8" fmla="*/ 1304684 h 1651817"/>
              <a:gd name="connsiteX9" fmla="*/ 1718733 w 1913467"/>
              <a:gd name="connsiteY9" fmla="*/ 1253884 h 1651817"/>
              <a:gd name="connsiteX10" fmla="*/ 1667933 w 1913467"/>
              <a:gd name="connsiteY10" fmla="*/ 1203084 h 1651817"/>
              <a:gd name="connsiteX11" fmla="*/ 1642533 w 1913467"/>
              <a:gd name="connsiteY11" fmla="*/ 1186151 h 1651817"/>
              <a:gd name="connsiteX12" fmla="*/ 1574800 w 1913467"/>
              <a:gd name="connsiteY12" fmla="*/ 1126884 h 1651817"/>
              <a:gd name="connsiteX13" fmla="*/ 1540933 w 1913467"/>
              <a:gd name="connsiteY13" fmla="*/ 1084551 h 1651817"/>
              <a:gd name="connsiteX14" fmla="*/ 1524000 w 1913467"/>
              <a:gd name="connsiteY14" fmla="*/ 1059151 h 1651817"/>
              <a:gd name="connsiteX15" fmla="*/ 1490133 w 1913467"/>
              <a:gd name="connsiteY15" fmla="*/ 1025284 h 1651817"/>
              <a:gd name="connsiteX16" fmla="*/ 1456267 w 1913467"/>
              <a:gd name="connsiteY16" fmla="*/ 974484 h 1651817"/>
              <a:gd name="connsiteX17" fmla="*/ 1430867 w 1913467"/>
              <a:gd name="connsiteY17" fmla="*/ 915217 h 1651817"/>
              <a:gd name="connsiteX18" fmla="*/ 1422400 w 1913467"/>
              <a:gd name="connsiteY18" fmla="*/ 889817 h 1651817"/>
              <a:gd name="connsiteX19" fmla="*/ 1405467 w 1913467"/>
              <a:gd name="connsiteY19" fmla="*/ 864417 h 1651817"/>
              <a:gd name="connsiteX20" fmla="*/ 1380067 w 1913467"/>
              <a:gd name="connsiteY20" fmla="*/ 813617 h 1651817"/>
              <a:gd name="connsiteX21" fmla="*/ 1337733 w 1913467"/>
              <a:gd name="connsiteY21" fmla="*/ 771284 h 1651817"/>
              <a:gd name="connsiteX22" fmla="*/ 1286933 w 1913467"/>
              <a:gd name="connsiteY22" fmla="*/ 720484 h 1651817"/>
              <a:gd name="connsiteX23" fmla="*/ 1244600 w 1913467"/>
              <a:gd name="connsiteY23" fmla="*/ 669684 h 1651817"/>
              <a:gd name="connsiteX24" fmla="*/ 1202267 w 1913467"/>
              <a:gd name="connsiteY24" fmla="*/ 618884 h 1651817"/>
              <a:gd name="connsiteX25" fmla="*/ 1168400 w 1913467"/>
              <a:gd name="connsiteY25" fmla="*/ 601951 h 1651817"/>
              <a:gd name="connsiteX26" fmla="*/ 1126067 w 1913467"/>
              <a:gd name="connsiteY26" fmla="*/ 542684 h 1651817"/>
              <a:gd name="connsiteX27" fmla="*/ 1100667 w 1913467"/>
              <a:gd name="connsiteY27" fmla="*/ 534217 h 1651817"/>
              <a:gd name="connsiteX28" fmla="*/ 1083733 w 1913467"/>
              <a:gd name="connsiteY28" fmla="*/ 517284 h 1651817"/>
              <a:gd name="connsiteX29" fmla="*/ 1049867 w 1913467"/>
              <a:gd name="connsiteY29" fmla="*/ 466484 h 1651817"/>
              <a:gd name="connsiteX30" fmla="*/ 1016000 w 1913467"/>
              <a:gd name="connsiteY30" fmla="*/ 449551 h 1651817"/>
              <a:gd name="connsiteX31" fmla="*/ 999067 w 1913467"/>
              <a:gd name="connsiteY31" fmla="*/ 432617 h 1651817"/>
              <a:gd name="connsiteX32" fmla="*/ 982133 w 1913467"/>
              <a:gd name="connsiteY32" fmla="*/ 407217 h 1651817"/>
              <a:gd name="connsiteX33" fmla="*/ 948267 w 1913467"/>
              <a:gd name="connsiteY33" fmla="*/ 381817 h 1651817"/>
              <a:gd name="connsiteX34" fmla="*/ 931333 w 1913467"/>
              <a:gd name="connsiteY34" fmla="*/ 356417 h 1651817"/>
              <a:gd name="connsiteX35" fmla="*/ 905933 w 1913467"/>
              <a:gd name="connsiteY35" fmla="*/ 339484 h 1651817"/>
              <a:gd name="connsiteX36" fmla="*/ 872067 w 1913467"/>
              <a:gd name="connsiteY36" fmla="*/ 314084 h 1651817"/>
              <a:gd name="connsiteX37" fmla="*/ 846667 w 1913467"/>
              <a:gd name="connsiteY37" fmla="*/ 305617 h 1651817"/>
              <a:gd name="connsiteX38" fmla="*/ 821267 w 1913467"/>
              <a:gd name="connsiteY38" fmla="*/ 288684 h 1651817"/>
              <a:gd name="connsiteX39" fmla="*/ 804333 w 1913467"/>
              <a:gd name="connsiteY39" fmla="*/ 271751 h 1651817"/>
              <a:gd name="connsiteX40" fmla="*/ 778933 w 1913467"/>
              <a:gd name="connsiteY40" fmla="*/ 263284 h 1651817"/>
              <a:gd name="connsiteX41" fmla="*/ 745067 w 1913467"/>
              <a:gd name="connsiteY41" fmla="*/ 246351 h 1651817"/>
              <a:gd name="connsiteX42" fmla="*/ 685800 w 1913467"/>
              <a:gd name="connsiteY42" fmla="*/ 212484 h 1651817"/>
              <a:gd name="connsiteX43" fmla="*/ 660400 w 1913467"/>
              <a:gd name="connsiteY43" fmla="*/ 187084 h 1651817"/>
              <a:gd name="connsiteX44" fmla="*/ 635000 w 1913467"/>
              <a:gd name="connsiteY44" fmla="*/ 178617 h 1651817"/>
              <a:gd name="connsiteX45" fmla="*/ 601133 w 1913467"/>
              <a:gd name="connsiteY45" fmla="*/ 161684 h 1651817"/>
              <a:gd name="connsiteX46" fmla="*/ 584200 w 1913467"/>
              <a:gd name="connsiteY46" fmla="*/ 136284 h 1651817"/>
              <a:gd name="connsiteX47" fmla="*/ 558800 w 1913467"/>
              <a:gd name="connsiteY47" fmla="*/ 127817 h 1651817"/>
              <a:gd name="connsiteX48" fmla="*/ 524933 w 1913467"/>
              <a:gd name="connsiteY48" fmla="*/ 110884 h 1651817"/>
              <a:gd name="connsiteX49" fmla="*/ 474133 w 1913467"/>
              <a:gd name="connsiteY49" fmla="*/ 93951 h 1651817"/>
              <a:gd name="connsiteX50" fmla="*/ 448733 w 1913467"/>
              <a:gd name="connsiteY50" fmla="*/ 85484 h 1651817"/>
              <a:gd name="connsiteX51" fmla="*/ 397933 w 1913467"/>
              <a:gd name="connsiteY51" fmla="*/ 60084 h 1651817"/>
              <a:gd name="connsiteX52" fmla="*/ 364067 w 1913467"/>
              <a:gd name="connsiteY52" fmla="*/ 51617 h 1651817"/>
              <a:gd name="connsiteX53" fmla="*/ 313267 w 1913467"/>
              <a:gd name="connsiteY53" fmla="*/ 34684 h 1651817"/>
              <a:gd name="connsiteX54" fmla="*/ 279400 w 1913467"/>
              <a:gd name="connsiteY54" fmla="*/ 26217 h 1651817"/>
              <a:gd name="connsiteX55" fmla="*/ 254000 w 1913467"/>
              <a:gd name="connsiteY55" fmla="*/ 17751 h 1651817"/>
              <a:gd name="connsiteX56" fmla="*/ 127000 w 1913467"/>
              <a:gd name="connsiteY56" fmla="*/ 817 h 1651817"/>
              <a:gd name="connsiteX57" fmla="*/ 0 w 1913467"/>
              <a:gd name="connsiteY57" fmla="*/ 817 h 1651817"/>
              <a:gd name="connsiteX58" fmla="*/ 254000 w 1913467"/>
              <a:gd name="connsiteY58" fmla="*/ 34684 h 1651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13467" h="1651817">
                <a:moveTo>
                  <a:pt x="1913467" y="1651817"/>
                </a:moveTo>
                <a:lnTo>
                  <a:pt x="1913467" y="1651817"/>
                </a:lnTo>
                <a:cubicBezTo>
                  <a:pt x="1913423" y="1651729"/>
                  <a:pt x="1878133" y="1574150"/>
                  <a:pt x="1862667" y="1558684"/>
                </a:cubicBezTo>
                <a:cubicBezTo>
                  <a:pt x="1852689" y="1548706"/>
                  <a:pt x="1840089" y="1541751"/>
                  <a:pt x="1828800" y="1533284"/>
                </a:cubicBezTo>
                <a:cubicBezTo>
                  <a:pt x="1823156" y="1521995"/>
                  <a:pt x="1818868" y="1509919"/>
                  <a:pt x="1811867" y="1499417"/>
                </a:cubicBezTo>
                <a:cubicBezTo>
                  <a:pt x="1807439" y="1492775"/>
                  <a:pt x="1799040" y="1489329"/>
                  <a:pt x="1794933" y="1482484"/>
                </a:cubicBezTo>
                <a:cubicBezTo>
                  <a:pt x="1790341" y="1474831"/>
                  <a:pt x="1788403" y="1465796"/>
                  <a:pt x="1786467" y="1457084"/>
                </a:cubicBezTo>
                <a:cubicBezTo>
                  <a:pt x="1782870" y="1440896"/>
                  <a:pt x="1777566" y="1391696"/>
                  <a:pt x="1769533" y="1372417"/>
                </a:cubicBezTo>
                <a:cubicBezTo>
                  <a:pt x="1759824" y="1349116"/>
                  <a:pt x="1743650" y="1328631"/>
                  <a:pt x="1735667" y="1304684"/>
                </a:cubicBezTo>
                <a:cubicBezTo>
                  <a:pt x="1730022" y="1287751"/>
                  <a:pt x="1731354" y="1266505"/>
                  <a:pt x="1718733" y="1253884"/>
                </a:cubicBezTo>
                <a:cubicBezTo>
                  <a:pt x="1701800" y="1236951"/>
                  <a:pt x="1687859" y="1216367"/>
                  <a:pt x="1667933" y="1203084"/>
                </a:cubicBezTo>
                <a:cubicBezTo>
                  <a:pt x="1659466" y="1197440"/>
                  <a:pt x="1650191" y="1192852"/>
                  <a:pt x="1642533" y="1186151"/>
                </a:cubicBezTo>
                <a:cubicBezTo>
                  <a:pt x="1563288" y="1116811"/>
                  <a:pt x="1631957" y="1164988"/>
                  <a:pt x="1574800" y="1126884"/>
                </a:cubicBezTo>
                <a:cubicBezTo>
                  <a:pt x="1522682" y="1048706"/>
                  <a:pt x="1589190" y="1144872"/>
                  <a:pt x="1540933" y="1084551"/>
                </a:cubicBezTo>
                <a:cubicBezTo>
                  <a:pt x="1534576" y="1076605"/>
                  <a:pt x="1530622" y="1066877"/>
                  <a:pt x="1524000" y="1059151"/>
                </a:cubicBezTo>
                <a:cubicBezTo>
                  <a:pt x="1513610" y="1047029"/>
                  <a:pt x="1498989" y="1038568"/>
                  <a:pt x="1490133" y="1025284"/>
                </a:cubicBezTo>
                <a:lnTo>
                  <a:pt x="1456267" y="974484"/>
                </a:lnTo>
                <a:cubicBezTo>
                  <a:pt x="1438646" y="904001"/>
                  <a:pt x="1460102" y="973686"/>
                  <a:pt x="1430867" y="915217"/>
                </a:cubicBezTo>
                <a:cubicBezTo>
                  <a:pt x="1426876" y="907235"/>
                  <a:pt x="1426391" y="897799"/>
                  <a:pt x="1422400" y="889817"/>
                </a:cubicBezTo>
                <a:cubicBezTo>
                  <a:pt x="1417849" y="880716"/>
                  <a:pt x="1410018" y="873518"/>
                  <a:pt x="1405467" y="864417"/>
                </a:cubicBezTo>
                <a:cubicBezTo>
                  <a:pt x="1388149" y="829782"/>
                  <a:pt x="1408373" y="845966"/>
                  <a:pt x="1380067" y="813617"/>
                </a:cubicBezTo>
                <a:cubicBezTo>
                  <a:pt x="1366926" y="798598"/>
                  <a:pt x="1349707" y="787249"/>
                  <a:pt x="1337733" y="771284"/>
                </a:cubicBezTo>
                <a:cubicBezTo>
                  <a:pt x="1306228" y="729276"/>
                  <a:pt x="1324074" y="745244"/>
                  <a:pt x="1286933" y="720484"/>
                </a:cubicBezTo>
                <a:cubicBezTo>
                  <a:pt x="1244892" y="657421"/>
                  <a:pt x="1298925" y="734874"/>
                  <a:pt x="1244600" y="669684"/>
                </a:cubicBezTo>
                <a:cubicBezTo>
                  <a:pt x="1222758" y="643474"/>
                  <a:pt x="1232823" y="640709"/>
                  <a:pt x="1202267" y="618884"/>
                </a:cubicBezTo>
                <a:cubicBezTo>
                  <a:pt x="1191996" y="611548"/>
                  <a:pt x="1179689" y="607595"/>
                  <a:pt x="1168400" y="601951"/>
                </a:cubicBezTo>
                <a:cubicBezTo>
                  <a:pt x="1155157" y="575465"/>
                  <a:pt x="1151811" y="559847"/>
                  <a:pt x="1126067" y="542684"/>
                </a:cubicBezTo>
                <a:cubicBezTo>
                  <a:pt x="1118641" y="537733"/>
                  <a:pt x="1109134" y="537039"/>
                  <a:pt x="1100667" y="534217"/>
                </a:cubicBezTo>
                <a:cubicBezTo>
                  <a:pt x="1095022" y="528573"/>
                  <a:pt x="1088523" y="523670"/>
                  <a:pt x="1083733" y="517284"/>
                </a:cubicBezTo>
                <a:cubicBezTo>
                  <a:pt x="1071522" y="501003"/>
                  <a:pt x="1068070" y="475585"/>
                  <a:pt x="1049867" y="466484"/>
                </a:cubicBezTo>
                <a:lnTo>
                  <a:pt x="1016000" y="449551"/>
                </a:lnTo>
                <a:cubicBezTo>
                  <a:pt x="1010356" y="443906"/>
                  <a:pt x="1004054" y="438850"/>
                  <a:pt x="999067" y="432617"/>
                </a:cubicBezTo>
                <a:cubicBezTo>
                  <a:pt x="992710" y="424671"/>
                  <a:pt x="989328" y="414412"/>
                  <a:pt x="982133" y="407217"/>
                </a:cubicBezTo>
                <a:cubicBezTo>
                  <a:pt x="972155" y="397239"/>
                  <a:pt x="958245" y="391795"/>
                  <a:pt x="948267" y="381817"/>
                </a:cubicBezTo>
                <a:cubicBezTo>
                  <a:pt x="941072" y="374622"/>
                  <a:pt x="938528" y="363612"/>
                  <a:pt x="931333" y="356417"/>
                </a:cubicBezTo>
                <a:cubicBezTo>
                  <a:pt x="924138" y="349222"/>
                  <a:pt x="914213" y="345398"/>
                  <a:pt x="905933" y="339484"/>
                </a:cubicBezTo>
                <a:cubicBezTo>
                  <a:pt x="894450" y="331282"/>
                  <a:pt x="884319" y="321085"/>
                  <a:pt x="872067" y="314084"/>
                </a:cubicBezTo>
                <a:cubicBezTo>
                  <a:pt x="864318" y="309656"/>
                  <a:pt x="854649" y="309608"/>
                  <a:pt x="846667" y="305617"/>
                </a:cubicBezTo>
                <a:cubicBezTo>
                  <a:pt x="837566" y="301066"/>
                  <a:pt x="829213" y="295041"/>
                  <a:pt x="821267" y="288684"/>
                </a:cubicBezTo>
                <a:cubicBezTo>
                  <a:pt x="815034" y="283697"/>
                  <a:pt x="811178" y="275858"/>
                  <a:pt x="804333" y="271751"/>
                </a:cubicBezTo>
                <a:cubicBezTo>
                  <a:pt x="796680" y="267159"/>
                  <a:pt x="787136" y="266800"/>
                  <a:pt x="778933" y="263284"/>
                </a:cubicBezTo>
                <a:cubicBezTo>
                  <a:pt x="767332" y="258312"/>
                  <a:pt x="755770" y="253040"/>
                  <a:pt x="745067" y="246351"/>
                </a:cubicBezTo>
                <a:cubicBezTo>
                  <a:pt x="686486" y="209738"/>
                  <a:pt x="735702" y="229119"/>
                  <a:pt x="685800" y="212484"/>
                </a:cubicBezTo>
                <a:cubicBezTo>
                  <a:pt x="677333" y="204017"/>
                  <a:pt x="670363" y="193726"/>
                  <a:pt x="660400" y="187084"/>
                </a:cubicBezTo>
                <a:cubicBezTo>
                  <a:pt x="652974" y="182133"/>
                  <a:pt x="643203" y="182133"/>
                  <a:pt x="635000" y="178617"/>
                </a:cubicBezTo>
                <a:cubicBezTo>
                  <a:pt x="623399" y="173645"/>
                  <a:pt x="612422" y="167328"/>
                  <a:pt x="601133" y="161684"/>
                </a:cubicBezTo>
                <a:cubicBezTo>
                  <a:pt x="595489" y="153217"/>
                  <a:pt x="592146" y="142641"/>
                  <a:pt x="584200" y="136284"/>
                </a:cubicBezTo>
                <a:cubicBezTo>
                  <a:pt x="577231" y="130709"/>
                  <a:pt x="567003" y="131333"/>
                  <a:pt x="558800" y="127817"/>
                </a:cubicBezTo>
                <a:cubicBezTo>
                  <a:pt x="547199" y="122845"/>
                  <a:pt x="536652" y="115571"/>
                  <a:pt x="524933" y="110884"/>
                </a:cubicBezTo>
                <a:cubicBezTo>
                  <a:pt x="508360" y="104255"/>
                  <a:pt x="491066" y="99595"/>
                  <a:pt x="474133" y="93951"/>
                </a:cubicBezTo>
                <a:lnTo>
                  <a:pt x="448733" y="85484"/>
                </a:lnTo>
                <a:cubicBezTo>
                  <a:pt x="341703" y="49806"/>
                  <a:pt x="512824" y="109324"/>
                  <a:pt x="397933" y="60084"/>
                </a:cubicBezTo>
                <a:cubicBezTo>
                  <a:pt x="387238" y="55500"/>
                  <a:pt x="375212" y="54961"/>
                  <a:pt x="364067" y="51617"/>
                </a:cubicBezTo>
                <a:cubicBezTo>
                  <a:pt x="346971" y="46488"/>
                  <a:pt x="330583" y="39013"/>
                  <a:pt x="313267" y="34684"/>
                </a:cubicBezTo>
                <a:cubicBezTo>
                  <a:pt x="301978" y="31862"/>
                  <a:pt x="290589" y="29414"/>
                  <a:pt x="279400" y="26217"/>
                </a:cubicBezTo>
                <a:cubicBezTo>
                  <a:pt x="270819" y="23765"/>
                  <a:pt x="262751" y="19501"/>
                  <a:pt x="254000" y="17751"/>
                </a:cubicBezTo>
                <a:cubicBezTo>
                  <a:pt x="242055" y="15362"/>
                  <a:pt x="134898" y="1160"/>
                  <a:pt x="127000" y="817"/>
                </a:cubicBezTo>
                <a:cubicBezTo>
                  <a:pt x="84707" y="-1022"/>
                  <a:pt x="42333" y="817"/>
                  <a:pt x="0" y="817"/>
                </a:cubicBezTo>
                <a:lnTo>
                  <a:pt x="254000" y="34684"/>
                </a:lnTo>
              </a:path>
            </a:pathLst>
          </a:custGeom>
          <a:ln w="381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 name="Straight Arrow Connector 8"/>
          <p:cNvCxnSpPr/>
          <p:nvPr/>
        </p:nvCxnSpPr>
        <p:spPr>
          <a:xfrm flipH="1">
            <a:off x="2597345" y="1363784"/>
            <a:ext cx="30600" cy="8871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4058" y="1134303"/>
            <a:ext cx="2953010" cy="461665"/>
          </a:xfrm>
          <a:prstGeom prst="rect">
            <a:avLst/>
          </a:prstGeom>
          <a:noFill/>
        </p:spPr>
        <p:txBody>
          <a:bodyPr wrap="square" rtlCol="0">
            <a:spAutoFit/>
          </a:bodyPr>
          <a:lstStyle/>
          <a:p>
            <a:r>
              <a:rPr lang="en-US" sz="1200" dirty="0" smtClean="0"/>
              <a:t>Future site of Amoco polypropylene factory</a:t>
            </a:r>
          </a:p>
          <a:p>
            <a:r>
              <a:rPr lang="en-US" sz="1200" dirty="0" smtClean="0"/>
              <a:t>Built c1961, exploded October 22, 1980</a:t>
            </a:r>
            <a:endParaRPr lang="en-US" sz="1200" dirty="0"/>
          </a:p>
        </p:txBody>
      </p:sp>
      <p:pic>
        <p:nvPicPr>
          <p:cNvPr id="21" name="Picture 20" descr="Screen Shot 2015-11-22 at 9.32.14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3628" y="207507"/>
            <a:ext cx="4300372" cy="6302176"/>
          </a:xfrm>
          <a:prstGeom prst="rect">
            <a:avLst/>
          </a:prstGeom>
        </p:spPr>
      </p:pic>
    </p:spTree>
    <p:extLst>
      <p:ext uri="{BB962C8B-B14F-4D97-AF65-F5344CB8AC3E}">
        <p14:creationId xmlns:p14="http://schemas.microsoft.com/office/powerpoint/2010/main" val="362089731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wedA7b.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8365253" cy="6858000"/>
          </a:xfrm>
          <a:prstGeom prst="rect">
            <a:avLst/>
          </a:prstGeom>
        </p:spPr>
      </p:pic>
    </p:spTree>
    <p:extLst>
      <p:ext uri="{BB962C8B-B14F-4D97-AF65-F5344CB8AC3E}">
        <p14:creationId xmlns:p14="http://schemas.microsoft.com/office/powerpoint/2010/main" val="32491771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edA6.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87536" y="58490"/>
            <a:ext cx="6823710" cy="6858000"/>
          </a:xfrm>
          <a:prstGeom prst="rect">
            <a:avLst/>
          </a:prstGeom>
        </p:spPr>
      </p:pic>
    </p:spTree>
    <p:extLst>
      <p:ext uri="{BB962C8B-B14F-4D97-AF65-F5344CB8AC3E}">
        <p14:creationId xmlns:p14="http://schemas.microsoft.com/office/powerpoint/2010/main" val="12361825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ursA4.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417789"/>
            <a:ext cx="4052514" cy="5938863"/>
          </a:xfrm>
          <a:prstGeom prst="rect">
            <a:avLst/>
          </a:prstGeom>
        </p:spPr>
      </p:pic>
      <p:pic>
        <p:nvPicPr>
          <p:cNvPr id="3" name="Picture 2" descr="ThursA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11003" y="359298"/>
            <a:ext cx="5241570" cy="5487653"/>
          </a:xfrm>
          <a:prstGeom prst="rect">
            <a:avLst/>
          </a:prstGeom>
        </p:spPr>
      </p:pic>
    </p:spTree>
    <p:extLst>
      <p:ext uri="{BB962C8B-B14F-4D97-AF65-F5344CB8AC3E}">
        <p14:creationId xmlns:p14="http://schemas.microsoft.com/office/powerpoint/2010/main" val="286173025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1-22 at 8.58.29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576934"/>
          </a:xfrm>
          <a:prstGeom prst="rect">
            <a:avLst/>
          </a:prstGeom>
        </p:spPr>
      </p:pic>
    </p:spTree>
    <p:extLst>
      <p:ext uri="{BB962C8B-B14F-4D97-AF65-F5344CB8AC3E}">
        <p14:creationId xmlns:p14="http://schemas.microsoft.com/office/powerpoint/2010/main" val="125059107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oco explosion.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7865" t="29105" r="25331"/>
          <a:stretch/>
        </p:blipFill>
        <p:spPr>
          <a:xfrm>
            <a:off x="1990584" y="1373766"/>
            <a:ext cx="3853288" cy="4377480"/>
          </a:xfrm>
          <a:prstGeom prst="rect">
            <a:avLst/>
          </a:prstGeom>
        </p:spPr>
      </p:pic>
      <p:sp>
        <p:nvSpPr>
          <p:cNvPr id="3" name="TextBox 2"/>
          <p:cNvSpPr txBox="1"/>
          <p:nvPr/>
        </p:nvSpPr>
        <p:spPr>
          <a:xfrm>
            <a:off x="1256996" y="395264"/>
            <a:ext cx="6518239" cy="646331"/>
          </a:xfrm>
          <a:prstGeom prst="rect">
            <a:avLst/>
          </a:prstGeom>
          <a:noFill/>
        </p:spPr>
        <p:txBody>
          <a:bodyPr wrap="square" rtlCol="0">
            <a:spAutoFit/>
          </a:bodyPr>
          <a:lstStyle/>
          <a:p>
            <a:r>
              <a:rPr lang="en-US" dirty="0" smtClean="0"/>
              <a:t>Marcello (‘Mike’) </a:t>
            </a:r>
            <a:r>
              <a:rPr lang="en-US" dirty="0" err="1" smtClean="0"/>
              <a:t>DiAllesandro</a:t>
            </a:r>
            <a:r>
              <a:rPr lang="en-US" dirty="0" smtClean="0"/>
              <a:t> worked at Amoco the day of the explosion.  He was worried about other tanks exploding.</a:t>
            </a:r>
            <a:endParaRPr lang="en-US" dirty="0"/>
          </a:p>
        </p:txBody>
      </p:sp>
      <p:sp>
        <p:nvSpPr>
          <p:cNvPr id="4" name="TextBox 3"/>
          <p:cNvSpPr txBox="1"/>
          <p:nvPr/>
        </p:nvSpPr>
        <p:spPr>
          <a:xfrm>
            <a:off x="356364" y="5912656"/>
            <a:ext cx="8055517" cy="738664"/>
          </a:xfrm>
          <a:prstGeom prst="rect">
            <a:avLst/>
          </a:prstGeom>
          <a:noFill/>
        </p:spPr>
        <p:txBody>
          <a:bodyPr wrap="square" rtlCol="0">
            <a:spAutoFit/>
          </a:bodyPr>
          <a:lstStyle/>
          <a:p>
            <a:r>
              <a:rPr lang="en-US" sz="1400" dirty="0" smtClean="0"/>
              <a:t>Born in 1943, came to New Castle via Canada in 1961 and immediately went to work at Amoco.   The plant took oil byproducts from Sunoco to produce polypropylene pellets for pellets etc.  Among his jobs was working inside reactors chipping product off beaters.</a:t>
            </a:r>
            <a:endParaRPr lang="en-US" sz="1400" dirty="0"/>
          </a:p>
        </p:txBody>
      </p:sp>
      <p:sp>
        <p:nvSpPr>
          <p:cNvPr id="5" name="TextBox 4"/>
          <p:cNvSpPr txBox="1"/>
          <p:nvPr/>
        </p:nvSpPr>
        <p:spPr>
          <a:xfrm>
            <a:off x="6281033" y="3162240"/>
            <a:ext cx="1542159" cy="369332"/>
          </a:xfrm>
          <a:prstGeom prst="rect">
            <a:avLst/>
          </a:prstGeom>
          <a:noFill/>
        </p:spPr>
        <p:txBody>
          <a:bodyPr wrap="none" rtlCol="0">
            <a:spAutoFit/>
          </a:bodyPr>
          <a:lstStyle/>
          <a:p>
            <a:r>
              <a:rPr lang="en-US" dirty="0" err="1" smtClean="0">
                <a:hlinkClick r:id="rId5"/>
              </a:rPr>
              <a:t>Youtube</a:t>
            </a:r>
            <a:r>
              <a:rPr lang="en-US" dirty="0" smtClean="0">
                <a:hlinkClick r:id="rId5"/>
              </a:rPr>
              <a:t> video</a:t>
            </a:r>
            <a:endParaRPr lang="en-US" dirty="0"/>
          </a:p>
        </p:txBody>
      </p:sp>
    </p:spTree>
    <p:extLst>
      <p:ext uri="{BB962C8B-B14F-4D97-AF65-F5344CB8AC3E}">
        <p14:creationId xmlns:p14="http://schemas.microsoft.com/office/powerpoint/2010/main" val="265373045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225" y="182510"/>
            <a:ext cx="8449588" cy="6740307"/>
          </a:xfrm>
          <a:prstGeom prst="rect">
            <a:avLst/>
          </a:prstGeom>
        </p:spPr>
        <p:txBody>
          <a:bodyPr wrap="square">
            <a:spAutoFit/>
          </a:bodyPr>
          <a:lstStyle/>
          <a:p>
            <a:r>
              <a:rPr lang="en-US" sz="2400" dirty="0" smtClean="0"/>
              <a:t>Industry becomes the Major Employment in New Castle </a:t>
            </a:r>
          </a:p>
          <a:p>
            <a:r>
              <a:rPr lang="en-US" sz="2400" dirty="0" smtClean="0"/>
              <a:t>	</a:t>
            </a:r>
          </a:p>
          <a:p>
            <a:r>
              <a:rPr lang="en-US" sz="1600" dirty="0" smtClean="0"/>
              <a:t>Shipping</a:t>
            </a:r>
            <a:r>
              <a:rPr lang="en-US" sz="1600" dirty="0"/>
              <a:t>	&gt;1664	</a:t>
            </a:r>
            <a:r>
              <a:rPr lang="en-US" sz="1600" dirty="0" smtClean="0"/>
              <a:t>English Took Over; Ships </a:t>
            </a:r>
            <a:r>
              <a:rPr lang="en-US" sz="1600" dirty="0"/>
              <a:t>by </a:t>
            </a:r>
            <a:r>
              <a:rPr lang="en-US" sz="1600" dirty="0" smtClean="0"/>
              <a:t>law </a:t>
            </a:r>
            <a:r>
              <a:rPr lang="en-US" sz="1600" dirty="0"/>
              <a:t>went  </a:t>
            </a:r>
            <a:r>
              <a:rPr lang="en-US" sz="1600" dirty="0" smtClean="0"/>
              <a:t>first to </a:t>
            </a:r>
            <a:r>
              <a:rPr lang="en-US" sz="1600" dirty="0"/>
              <a:t>NY</a:t>
            </a:r>
            <a:endParaRPr lang="en-US" sz="1600" dirty="0" smtClean="0"/>
          </a:p>
          <a:p>
            <a:r>
              <a:rPr lang="en-US" sz="1600" dirty="0"/>
              <a:t>		</a:t>
            </a:r>
            <a:r>
              <a:rPr lang="en-US" sz="1600" dirty="0" smtClean="0"/>
              <a:t>&gt;</a:t>
            </a:r>
            <a:r>
              <a:rPr lang="en-US" sz="1600" dirty="0"/>
              <a:t>1682	</a:t>
            </a:r>
            <a:r>
              <a:rPr lang="en-US" sz="1600" dirty="0" smtClean="0"/>
              <a:t>Penn Arrived; Commerce on the river went </a:t>
            </a:r>
            <a:r>
              <a:rPr lang="en-US" sz="1600" dirty="0"/>
              <a:t>to PHL</a:t>
            </a:r>
          </a:p>
          <a:p>
            <a:endParaRPr lang="en-US" sz="1600" dirty="0"/>
          </a:p>
          <a:p>
            <a:r>
              <a:rPr lang="en-US" sz="1600" dirty="0" smtClean="0"/>
              <a:t>Law</a:t>
            </a:r>
            <a:r>
              <a:rPr lang="en-US" sz="1600" dirty="0"/>
              <a:t>		&gt;1777 	British Invasion;  </a:t>
            </a:r>
            <a:r>
              <a:rPr lang="en-US" sz="1600" dirty="0" smtClean="0"/>
              <a:t>General Assembly </a:t>
            </a:r>
            <a:r>
              <a:rPr lang="en-US" sz="1600" dirty="0"/>
              <a:t>-&gt; </a:t>
            </a:r>
            <a:r>
              <a:rPr lang="en-US" sz="1600" dirty="0" smtClean="0"/>
              <a:t>Dover</a:t>
            </a:r>
            <a:r>
              <a:rPr lang="en-US" sz="1600" dirty="0"/>
              <a:t>	</a:t>
            </a:r>
            <a:r>
              <a:rPr lang="en-US" sz="1600" dirty="0" smtClean="0"/>
              <a:t>	</a:t>
            </a:r>
          </a:p>
          <a:p>
            <a:r>
              <a:rPr lang="en-US" sz="1600" dirty="0" smtClean="0"/>
              <a:t>		1880		State Courts, county offices </a:t>
            </a:r>
            <a:r>
              <a:rPr lang="en-US" sz="1600" dirty="0"/>
              <a:t>-&gt; </a:t>
            </a:r>
            <a:r>
              <a:rPr lang="en-US" sz="1600" dirty="0" smtClean="0"/>
              <a:t>Wilmington</a:t>
            </a:r>
            <a:endParaRPr lang="en-US" sz="1600" dirty="0"/>
          </a:p>
          <a:p>
            <a:r>
              <a:rPr lang="en-US" sz="1600" dirty="0"/>
              <a:t>									</a:t>
            </a:r>
          </a:p>
          <a:p>
            <a:r>
              <a:rPr lang="en-US" sz="1600" dirty="0" smtClean="0"/>
              <a:t>Transportation</a:t>
            </a:r>
          </a:p>
          <a:p>
            <a:r>
              <a:rPr lang="en-US" sz="1600" dirty="0" smtClean="0"/>
              <a:t> </a:t>
            </a:r>
            <a:r>
              <a:rPr lang="en-US" sz="1600" dirty="0"/>
              <a:t>	NC was a transit hub since </a:t>
            </a:r>
            <a:r>
              <a:rPr lang="en-US" sz="1600" dirty="0" smtClean="0"/>
              <a:t>c1800 for Boston-&gt;NY </a:t>
            </a:r>
            <a:r>
              <a:rPr lang="en-US" sz="1600" dirty="0"/>
              <a:t>-&gt; PHL -&gt; </a:t>
            </a:r>
            <a:r>
              <a:rPr lang="en-US" sz="1600" dirty="0">
                <a:solidFill>
                  <a:srgbClr val="FF0000"/>
                </a:solidFill>
              </a:rPr>
              <a:t>NC</a:t>
            </a:r>
            <a:r>
              <a:rPr lang="en-US" sz="1600" dirty="0"/>
              <a:t> -&gt;</a:t>
            </a:r>
            <a:r>
              <a:rPr lang="en-US" sz="1600" dirty="0" smtClean="0"/>
              <a:t>Baltimore -&gt;DC </a:t>
            </a:r>
            <a:endParaRPr lang="en-US" sz="1600" dirty="0"/>
          </a:p>
          <a:p>
            <a:r>
              <a:rPr lang="en-US" sz="1600" dirty="0"/>
              <a:t>		NC &amp; FT Turnpike Co</a:t>
            </a:r>
            <a:r>
              <a:rPr lang="en-US" sz="1600" dirty="0" smtClean="0"/>
              <a:t>.  (Competition: C&amp;D Canal 1829)</a:t>
            </a:r>
            <a:endParaRPr lang="en-US" sz="1600" dirty="0"/>
          </a:p>
          <a:p>
            <a:r>
              <a:rPr lang="en-US" sz="1600" dirty="0"/>
              <a:t>		NC &amp; FT RR  </a:t>
            </a:r>
            <a:r>
              <a:rPr lang="en-US" sz="1600" dirty="0" smtClean="0"/>
              <a:t>1832	(Bypassed </a:t>
            </a:r>
            <a:r>
              <a:rPr lang="en-US" sz="1600" dirty="0"/>
              <a:t>by PHL, </a:t>
            </a:r>
            <a:r>
              <a:rPr lang="en-US" sz="1600" dirty="0" err="1"/>
              <a:t>Wilm</a:t>
            </a:r>
            <a:r>
              <a:rPr lang="en-US" sz="1600" dirty="0"/>
              <a:t>. &amp; Baltimore </a:t>
            </a:r>
            <a:r>
              <a:rPr lang="en-US" sz="1600" dirty="0" smtClean="0"/>
              <a:t>RR 1839)</a:t>
            </a:r>
            <a:endParaRPr lang="en-US" sz="1600" dirty="0"/>
          </a:p>
          <a:p>
            <a:r>
              <a:rPr lang="en-US" sz="1600" dirty="0"/>
              <a:t>		</a:t>
            </a:r>
          </a:p>
          <a:p>
            <a:r>
              <a:rPr lang="en-US" sz="1600" dirty="0" smtClean="0">
                <a:solidFill>
                  <a:srgbClr val="3366FF"/>
                </a:solidFill>
              </a:rPr>
              <a:t>Industries 	came </a:t>
            </a:r>
            <a:r>
              <a:rPr lang="en-US" sz="1600" dirty="0">
                <a:solidFill>
                  <a:srgbClr val="3366FF"/>
                </a:solidFill>
              </a:rPr>
              <a:t>and went:  manufacturers of </a:t>
            </a:r>
            <a:r>
              <a:rPr lang="en-US" sz="1600" dirty="0" smtClean="0">
                <a:solidFill>
                  <a:srgbClr val="3366FF"/>
                </a:solidFill>
              </a:rPr>
              <a:t>railroad engines, iron </a:t>
            </a:r>
            <a:r>
              <a:rPr lang="en-US" sz="1600" dirty="0">
                <a:solidFill>
                  <a:srgbClr val="3366FF"/>
                </a:solidFill>
              </a:rPr>
              <a:t>pipe, anchors, hardened steel </a:t>
            </a:r>
            <a:r>
              <a:rPr lang="en-US" sz="1600" dirty="0" smtClean="0">
                <a:solidFill>
                  <a:srgbClr val="3366FF"/>
                </a:solidFill>
              </a:rPr>
              <a:t>	for </a:t>
            </a:r>
            <a:r>
              <a:rPr lang="en-US" sz="1600" dirty="0">
                <a:solidFill>
                  <a:srgbClr val="3366FF"/>
                </a:solidFill>
              </a:rPr>
              <a:t>railroad </a:t>
            </a:r>
            <a:r>
              <a:rPr lang="en-US" sz="1600" dirty="0" smtClean="0">
                <a:solidFill>
                  <a:srgbClr val="3366FF"/>
                </a:solidFill>
              </a:rPr>
              <a:t>switches </a:t>
            </a:r>
            <a:r>
              <a:rPr lang="en-US" sz="1600" dirty="0">
                <a:solidFill>
                  <a:srgbClr val="3366FF"/>
                </a:solidFill>
              </a:rPr>
              <a:t>and brakes, cotton and woolen fibers and cloth, flour mill, </a:t>
            </a:r>
            <a:r>
              <a:rPr lang="en-US" sz="1600" dirty="0" smtClean="0">
                <a:solidFill>
                  <a:srgbClr val="3366FF"/>
                </a:solidFill>
              </a:rPr>
              <a:t> illuminating 	gas, </a:t>
            </a:r>
            <a:r>
              <a:rPr lang="en-US" sz="1600" dirty="0">
                <a:solidFill>
                  <a:srgbClr val="3366FF"/>
                </a:solidFill>
              </a:rPr>
              <a:t>gloves, shirts, umbrellas, artillery shells, rayon </a:t>
            </a:r>
            <a:r>
              <a:rPr lang="en-US" sz="1600" dirty="0" smtClean="0">
                <a:solidFill>
                  <a:srgbClr val="3366FF"/>
                </a:solidFill>
              </a:rPr>
              <a:t>fabric, vulcanized fiber, bulk 	</a:t>
            </a:r>
            <a:r>
              <a:rPr lang="en-US" sz="1600" dirty="0" err="1" smtClean="0">
                <a:solidFill>
                  <a:srgbClr val="3366FF"/>
                </a:solidFill>
              </a:rPr>
              <a:t>polypropelene</a:t>
            </a:r>
            <a:r>
              <a:rPr lang="en-US" sz="1600" dirty="0" smtClean="0">
                <a:solidFill>
                  <a:srgbClr val="3366FF"/>
                </a:solidFill>
              </a:rPr>
              <a:t> </a:t>
            </a:r>
            <a:r>
              <a:rPr lang="en-US" sz="1600" dirty="0">
                <a:solidFill>
                  <a:srgbClr val="3366FF"/>
                </a:solidFill>
              </a:rPr>
              <a:t>for bottles </a:t>
            </a:r>
            <a:r>
              <a:rPr lang="en-US" sz="1600" dirty="0" smtClean="0">
                <a:solidFill>
                  <a:srgbClr val="3366FF"/>
                </a:solidFill>
              </a:rPr>
              <a:t>etc.  AN INDUSTRIAL TOWN!!  They brought people and jobs. When 	the</a:t>
            </a:r>
            <a:r>
              <a:rPr lang="en-US" sz="1600" dirty="0">
                <a:solidFill>
                  <a:srgbClr val="3366FF"/>
                </a:solidFill>
              </a:rPr>
              <a:t> </a:t>
            </a:r>
            <a:r>
              <a:rPr lang="en-US" sz="1600" dirty="0" smtClean="0">
                <a:solidFill>
                  <a:srgbClr val="3366FF"/>
                </a:solidFill>
              </a:rPr>
              <a:t>jobs disappeared, so did the people.  Limited lifetime of companies same as today.</a:t>
            </a:r>
            <a:endParaRPr lang="en-US" sz="1600" dirty="0">
              <a:solidFill>
                <a:srgbClr val="3366FF"/>
              </a:solidFill>
            </a:endParaRPr>
          </a:p>
          <a:p>
            <a:r>
              <a:rPr lang="en-US" sz="1600" dirty="0"/>
              <a:t>		 			 		</a:t>
            </a:r>
          </a:p>
          <a:p>
            <a:r>
              <a:rPr lang="en-US" sz="1600" dirty="0" smtClean="0"/>
              <a:t>Shopping </a:t>
            </a:r>
            <a:r>
              <a:rPr lang="en-US" sz="1600" dirty="0"/>
              <a:t>area</a:t>
            </a:r>
          </a:p>
          <a:p>
            <a:r>
              <a:rPr lang="en-US" sz="1600" dirty="0"/>
              <a:t>		</a:t>
            </a:r>
            <a:r>
              <a:rPr lang="en-US" sz="1600" dirty="0" smtClean="0"/>
              <a:t>NC stores served </a:t>
            </a:r>
            <a:r>
              <a:rPr lang="en-US" sz="1600" dirty="0"/>
              <a:t>the town and surrounding </a:t>
            </a:r>
            <a:r>
              <a:rPr lang="en-US" sz="1600" dirty="0" smtClean="0"/>
              <a:t>area</a:t>
            </a:r>
            <a:r>
              <a:rPr lang="en-US" sz="1600" dirty="0"/>
              <a:t> </a:t>
            </a:r>
            <a:r>
              <a:rPr lang="en-US" sz="1600" dirty="0" smtClean="0"/>
              <a:t>(less over time) and employed locals.</a:t>
            </a:r>
            <a:endParaRPr lang="en-US" sz="1600" dirty="0"/>
          </a:p>
          <a:p>
            <a:r>
              <a:rPr lang="en-US" sz="1600" dirty="0"/>
              <a:t>		</a:t>
            </a:r>
          </a:p>
          <a:p>
            <a:r>
              <a:rPr lang="en-US" sz="1600" dirty="0" smtClean="0"/>
              <a:t>The Trolley </a:t>
            </a:r>
            <a:r>
              <a:rPr lang="en-US" sz="1600" dirty="0"/>
              <a:t>came </a:t>
            </a:r>
            <a:r>
              <a:rPr lang="en-US" sz="1600" dirty="0" smtClean="0"/>
              <a:t>in 1896, </a:t>
            </a:r>
            <a:r>
              <a:rPr lang="en-US" sz="1600" dirty="0"/>
              <a:t>a two edged sword</a:t>
            </a:r>
            <a:r>
              <a:rPr lang="en-US" sz="1600" dirty="0" smtClean="0"/>
              <a:t>:  people could come, but they could go</a:t>
            </a:r>
            <a:endParaRPr lang="en-US" sz="1600" dirty="0"/>
          </a:p>
          <a:p>
            <a:r>
              <a:rPr lang="en-US" sz="1600" dirty="0"/>
              <a:t>		Workers </a:t>
            </a:r>
            <a:r>
              <a:rPr lang="en-US" sz="1600" dirty="0" smtClean="0"/>
              <a:t>and shoppers could </a:t>
            </a:r>
            <a:r>
              <a:rPr lang="en-US" sz="1600" dirty="0"/>
              <a:t>commute to </a:t>
            </a:r>
            <a:r>
              <a:rPr lang="en-US" sz="1600" dirty="0" smtClean="0"/>
              <a:t>Wilmington.   Cars continued the trend.</a:t>
            </a:r>
            <a:endParaRPr lang="en-US" sz="1600" dirty="0"/>
          </a:p>
          <a:p>
            <a:r>
              <a:rPr lang="en-US" sz="1600" dirty="0"/>
              <a:t>	</a:t>
            </a:r>
          </a:p>
        </p:txBody>
      </p:sp>
    </p:spTree>
    <p:extLst>
      <p:ext uri="{BB962C8B-B14F-4D97-AF65-F5344CB8AC3E}">
        <p14:creationId xmlns:p14="http://schemas.microsoft.com/office/powerpoint/2010/main" val="30017568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10402</TotalTime>
  <Words>2721</Words>
  <Application>Microsoft Macintosh PowerPoint</Application>
  <PresentationFormat>On-screen Show (4:3)</PresentationFormat>
  <Paragraphs>434</Paragraphs>
  <Slides>41</Slides>
  <Notes>18</Notes>
  <HiddenSlides>1</HiddenSlides>
  <MMClips>1</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Industry in Historic New Castle?? 1926 View  (and now??)  -- it’s somehow invisible</vt:lpstr>
      <vt:lpstr>PowerPoint Presentation</vt:lpstr>
      <vt:lpstr>Industrial sites in New Castle before 1900</vt:lpstr>
      <vt:lpstr>The First Heavy Industry in New Castle: New Castle Manufacturing Company/Hicks Engine Works </vt:lpstr>
      <vt:lpstr>PowerPoint Presentation</vt:lpstr>
      <vt:lpstr>PowerPoint Presentation</vt:lpstr>
      <vt:lpstr>PowerPoint Presentation</vt:lpstr>
      <vt:lpstr>PowerPoint Presentation</vt:lpstr>
      <vt:lpstr>PowerPoint Presentation</vt:lpstr>
      <vt:lpstr>PowerPoint Presentation</vt:lpstr>
      <vt:lpstr>Tasker Iron Works (1872)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Umbrella Factory 425 Umbrella Row (a.k.a Gray St). between the Presbyterian Cemetery &amp; former Gambacorta car dealerships</vt:lpstr>
      <vt:lpstr>PowerPoint Presentation</vt:lpstr>
      <vt:lpstr>PowerPoint Presentation</vt:lpstr>
      <vt:lpstr>PowerPoint Presentation</vt:lpstr>
      <vt:lpstr>PowerPoint Presentation</vt:lpstr>
      <vt:lpstr>PowerPoint Presentation</vt:lpstr>
      <vt:lpstr>Knowles Woolen Mill --&gt;  -&gt; Wilmington Fibre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Industry </dc:title>
  <dc:creator>James Meek</dc:creator>
  <cp:lastModifiedBy>James Meek</cp:lastModifiedBy>
  <cp:revision>141</cp:revision>
  <cp:lastPrinted>2015-05-13T11:29:36Z</cp:lastPrinted>
  <dcterms:created xsi:type="dcterms:W3CDTF">2015-05-08T13:56:01Z</dcterms:created>
  <dcterms:modified xsi:type="dcterms:W3CDTF">2018-10-24T01:38:50Z</dcterms:modified>
</cp:coreProperties>
</file>