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309" r:id="rId2"/>
    <p:sldId id="310" r:id="rId3"/>
    <p:sldId id="272" r:id="rId4"/>
    <p:sldId id="311" r:id="rId5"/>
    <p:sldId id="274" r:id="rId6"/>
    <p:sldId id="276" r:id="rId7"/>
    <p:sldId id="277" r:id="rId8"/>
    <p:sldId id="278" r:id="rId9"/>
    <p:sldId id="279" r:id="rId10"/>
    <p:sldId id="280" r:id="rId11"/>
    <p:sldId id="281" r:id="rId12"/>
    <p:sldId id="313" r:id="rId13"/>
    <p:sldId id="282" r:id="rId14"/>
    <p:sldId id="283" r:id="rId15"/>
    <p:sldId id="284" r:id="rId16"/>
    <p:sldId id="285" r:id="rId17"/>
    <p:sldId id="314" r:id="rId18"/>
    <p:sldId id="286" r:id="rId19"/>
    <p:sldId id="273" r:id="rId20"/>
    <p:sldId id="315" r:id="rId21"/>
    <p:sldId id="312"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17" r:id="rId45"/>
    <p:sldId id="316"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0E0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43" d="100"/>
          <a:sy n="143" d="100"/>
        </p:scale>
        <p:origin x="-2400" y="-6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dmin:Desktop:architectural%20details%20hac:graphByPerio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admin:Desktop:architectural%20details%20hac:graphByPerio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dPt>
            <c:idx val="0"/>
            <c:bubble3D val="0"/>
            <c:spPr>
              <a:solidFill>
                <a:schemeClr val="accent6">
                  <a:lumMod val="50000"/>
                </a:schemeClr>
              </a:solidFill>
            </c:spPr>
          </c:dPt>
          <c:dPt>
            <c:idx val="1"/>
            <c:bubble3D val="0"/>
            <c:spPr>
              <a:solidFill>
                <a:schemeClr val="accent1"/>
              </a:solidFill>
            </c:spPr>
          </c:dPt>
          <c:dPt>
            <c:idx val="2"/>
            <c:bubble3D val="0"/>
            <c:spPr>
              <a:solidFill>
                <a:schemeClr val="accent3">
                  <a:lumMod val="75000"/>
                </a:schemeClr>
              </a:solidFill>
            </c:spPr>
          </c:dPt>
          <c:dPt>
            <c:idx val="3"/>
            <c:bubble3D val="0"/>
            <c:spPr>
              <a:solidFill>
                <a:schemeClr val="bg1">
                  <a:lumMod val="75000"/>
                </a:schemeClr>
              </a:solidFill>
            </c:spPr>
          </c:dPt>
          <c:dLbls>
            <c:txPr>
              <a:bodyPr/>
              <a:lstStyle/>
              <a:p>
                <a:pPr>
                  <a:defRPr sz="1800"/>
                </a:pPr>
                <a:endParaRPr lang="en-US"/>
              </a:p>
            </c:txPr>
            <c:showLegendKey val="0"/>
            <c:showVal val="1"/>
            <c:showCatName val="0"/>
            <c:showSerName val="0"/>
            <c:showPercent val="0"/>
            <c:showBubbleSize val="0"/>
            <c:showLeaderLines val="1"/>
          </c:dLbls>
          <c:cat>
            <c:strRef>
              <c:f>Sheet1!$Q$3:$Q$6</c:f>
              <c:strCache>
                <c:ptCount val="4"/>
                <c:pt idx="0">
                  <c:v>Colonial</c:v>
                </c:pt>
                <c:pt idx="1">
                  <c:v>Federal</c:v>
                </c:pt>
                <c:pt idx="2">
                  <c:v>Victorian</c:v>
                </c:pt>
                <c:pt idx="3">
                  <c:v>Modern</c:v>
                </c:pt>
              </c:strCache>
            </c:strRef>
          </c:cat>
          <c:val>
            <c:numRef>
              <c:f>Sheet1!$R$3:$R$6</c:f>
              <c:numCache>
                <c:formatCode>0</c:formatCode>
                <c:ptCount val="4"/>
                <c:pt idx="0">
                  <c:v>3.56</c:v>
                </c:pt>
                <c:pt idx="1">
                  <c:v>16.21</c:v>
                </c:pt>
                <c:pt idx="2">
                  <c:v>64.82</c:v>
                </c:pt>
                <c:pt idx="3">
                  <c:v>15.42</c:v>
                </c:pt>
              </c:numCache>
            </c:numRef>
          </c:val>
        </c:ser>
        <c:dLbls>
          <c:showLegendKey val="0"/>
          <c:showVal val="1"/>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1898823739488"/>
          <c:y val="0.0189648336731822"/>
          <c:w val="0.841892641143844"/>
          <c:h val="0.878793806712506"/>
        </c:manualLayout>
      </c:layout>
      <c:bar3DChart>
        <c:barDir val="col"/>
        <c:grouping val="clustered"/>
        <c:varyColors val="0"/>
        <c:ser>
          <c:idx val="0"/>
          <c:order val="0"/>
          <c:invertIfNegative val="0"/>
          <c:dLbls>
            <c:txPr>
              <a:bodyPr/>
              <a:lstStyle/>
              <a:p>
                <a:pPr>
                  <a:defRPr sz="1600"/>
                </a:pPr>
                <a:endParaRPr lang="en-US"/>
              </a:p>
            </c:txPr>
            <c:showLegendKey val="0"/>
            <c:showVal val="1"/>
            <c:showCatName val="0"/>
            <c:showSerName val="0"/>
            <c:showPercent val="0"/>
            <c:showBubbleSize val="0"/>
            <c:showLeaderLines val="0"/>
          </c:dLbls>
          <c:cat>
            <c:strRef>
              <c:f>Sheet1!$I$3:$I$6</c:f>
              <c:strCache>
                <c:ptCount val="4"/>
                <c:pt idx="0">
                  <c:v>Colonial</c:v>
                </c:pt>
                <c:pt idx="1">
                  <c:v>Federal</c:v>
                </c:pt>
                <c:pt idx="2">
                  <c:v>Victorian</c:v>
                </c:pt>
                <c:pt idx="3">
                  <c:v>Modern</c:v>
                </c:pt>
              </c:strCache>
            </c:strRef>
          </c:cat>
          <c:val>
            <c:numRef>
              <c:f>Sheet1!$J$3:$J$6</c:f>
              <c:numCache>
                <c:formatCode>General</c:formatCode>
                <c:ptCount val="4"/>
                <c:pt idx="0">
                  <c:v>18.0</c:v>
                </c:pt>
                <c:pt idx="1">
                  <c:v>82.0</c:v>
                </c:pt>
                <c:pt idx="2">
                  <c:v>328.0</c:v>
                </c:pt>
                <c:pt idx="3">
                  <c:v>78.0</c:v>
                </c:pt>
              </c:numCache>
            </c:numRef>
          </c:val>
        </c:ser>
        <c:dLbls>
          <c:showLegendKey val="0"/>
          <c:showVal val="0"/>
          <c:showCatName val="0"/>
          <c:showSerName val="0"/>
          <c:showPercent val="0"/>
          <c:showBubbleSize val="0"/>
        </c:dLbls>
        <c:gapWidth val="150"/>
        <c:shape val="box"/>
        <c:axId val="2081527752"/>
        <c:axId val="-2110045544"/>
        <c:axId val="0"/>
      </c:bar3DChart>
      <c:catAx>
        <c:axId val="2081527752"/>
        <c:scaling>
          <c:orientation val="minMax"/>
        </c:scaling>
        <c:delete val="0"/>
        <c:axPos val="b"/>
        <c:majorTickMark val="out"/>
        <c:minorTickMark val="none"/>
        <c:tickLblPos val="nextTo"/>
        <c:crossAx val="-2110045544"/>
        <c:crosses val="autoZero"/>
        <c:auto val="1"/>
        <c:lblAlgn val="ctr"/>
        <c:lblOffset val="100"/>
        <c:noMultiLvlLbl val="0"/>
      </c:catAx>
      <c:valAx>
        <c:axId val="-2110045544"/>
        <c:scaling>
          <c:orientation val="minMax"/>
        </c:scaling>
        <c:delete val="0"/>
        <c:axPos val="l"/>
        <c:majorGridlines/>
        <c:numFmt formatCode="General" sourceLinked="1"/>
        <c:majorTickMark val="out"/>
        <c:minorTickMark val="none"/>
        <c:tickLblPos val="nextTo"/>
        <c:crossAx val="2081527752"/>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FFA04D-C1FA-2847-85FB-F70DCE990091}" type="datetimeFigureOut">
              <a:rPr lang="en-US" smtClean="0"/>
              <a:t>11/27/18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77E2DA-3E7F-3947-A15A-6986054D4DA2}" type="slidenum">
              <a:rPr lang="en-US" smtClean="0"/>
              <a:t>‹#›</a:t>
            </a:fld>
            <a:endParaRPr lang="en-US"/>
          </a:p>
        </p:txBody>
      </p:sp>
    </p:spTree>
    <p:extLst>
      <p:ext uri="{BB962C8B-B14F-4D97-AF65-F5344CB8AC3E}">
        <p14:creationId xmlns:p14="http://schemas.microsoft.com/office/powerpoint/2010/main" val="3108244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you look at a house</a:t>
            </a:r>
          </a:p>
          <a:p>
            <a:endParaRPr lang="en-US" dirty="0"/>
          </a:p>
        </p:txBody>
      </p:sp>
      <p:sp>
        <p:nvSpPr>
          <p:cNvPr id="4" name="Slide Number Placeholder 3"/>
          <p:cNvSpPr>
            <a:spLocks noGrp="1"/>
          </p:cNvSpPr>
          <p:nvPr>
            <p:ph type="sldNum" sz="quarter" idx="10"/>
          </p:nvPr>
        </p:nvSpPr>
        <p:spPr/>
        <p:txBody>
          <a:bodyPr/>
          <a:lstStyle/>
          <a:p>
            <a:fld id="{9D77E2DA-3E7F-3947-A15A-6986054D4DA2}" type="slidenum">
              <a:rPr lang="en-US" smtClean="0"/>
              <a:t>3</a:t>
            </a:fld>
            <a:endParaRPr lang="en-US"/>
          </a:p>
        </p:txBody>
      </p:sp>
    </p:spTree>
    <p:extLst>
      <p:ext uri="{BB962C8B-B14F-4D97-AF65-F5344CB8AC3E}">
        <p14:creationId xmlns:p14="http://schemas.microsoft.com/office/powerpoint/2010/main" val="51788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a:t>
            </a:r>
            <a:r>
              <a:rPr lang="en-US" baseline="0" dirty="0" smtClean="0"/>
              <a:t> </a:t>
            </a:r>
            <a:r>
              <a:rPr lang="en-US" baseline="0" dirty="0" err="1" smtClean="0"/>
              <a:t>tofind</a:t>
            </a:r>
            <a:r>
              <a:rPr lang="en-US" baseline="0" dirty="0" smtClean="0"/>
              <a:t> a journal or diary to understand this.  </a:t>
            </a:r>
          </a:p>
          <a:p>
            <a:r>
              <a:rPr lang="en-US" baseline="0" dirty="0" smtClean="0"/>
              <a:t>Did he stop for a drink?  Or stay, if so where?</a:t>
            </a:r>
            <a:endParaRPr lang="en-US" dirty="0"/>
          </a:p>
        </p:txBody>
      </p:sp>
      <p:sp>
        <p:nvSpPr>
          <p:cNvPr id="4" name="Slide Number Placeholder 3"/>
          <p:cNvSpPr>
            <a:spLocks noGrp="1"/>
          </p:cNvSpPr>
          <p:nvPr>
            <p:ph type="sldNum" sz="quarter" idx="10"/>
          </p:nvPr>
        </p:nvSpPr>
        <p:spPr/>
        <p:txBody>
          <a:bodyPr/>
          <a:lstStyle/>
          <a:p>
            <a:fld id="{8CF7A7FD-F426-E744-873E-987E4D14DDCD}" type="slidenum">
              <a:rPr lang="en-US" smtClean="0"/>
              <a:t>44</a:t>
            </a:fld>
            <a:endParaRPr lang="en-US"/>
          </a:p>
        </p:txBody>
      </p:sp>
    </p:spTree>
    <p:extLst>
      <p:ext uri="{BB962C8B-B14F-4D97-AF65-F5344CB8AC3E}">
        <p14:creationId xmlns:p14="http://schemas.microsoft.com/office/powerpoint/2010/main" val="4279306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F2CA9B-1A3A-1845-9AD2-F0A88CB72026}" type="datetimeFigureOut">
              <a:rPr lang="en-US" smtClean="0"/>
              <a:t>11/27/18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3598029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F2CA9B-1A3A-1845-9AD2-F0A88CB72026}" type="datetimeFigureOut">
              <a:rPr lang="en-US" smtClean="0"/>
              <a:t>11/27/18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2296727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F2CA9B-1A3A-1845-9AD2-F0A88CB72026}" type="datetimeFigureOut">
              <a:rPr lang="en-US" smtClean="0"/>
              <a:t>11/27/18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1170617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F2CA9B-1A3A-1845-9AD2-F0A88CB72026}" type="datetimeFigureOut">
              <a:rPr lang="en-US" smtClean="0"/>
              <a:t>11/27/18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4258223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F2CA9B-1A3A-1845-9AD2-F0A88CB72026}" type="datetimeFigureOut">
              <a:rPr lang="en-US" smtClean="0"/>
              <a:t>11/27/18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75581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F2CA9B-1A3A-1845-9AD2-F0A88CB72026}" type="datetimeFigureOut">
              <a:rPr lang="en-US" smtClean="0"/>
              <a:t>11/27/18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346253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F2CA9B-1A3A-1845-9AD2-F0A88CB72026}" type="datetimeFigureOut">
              <a:rPr lang="en-US" smtClean="0"/>
              <a:t>11/27/18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939032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F2CA9B-1A3A-1845-9AD2-F0A88CB72026}" type="datetimeFigureOut">
              <a:rPr lang="en-US" smtClean="0"/>
              <a:t>11/27/18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2959796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F2CA9B-1A3A-1845-9AD2-F0A88CB72026}" type="datetimeFigureOut">
              <a:rPr lang="en-US" smtClean="0"/>
              <a:t>11/27/18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239436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F2CA9B-1A3A-1845-9AD2-F0A88CB72026}" type="datetimeFigureOut">
              <a:rPr lang="en-US" smtClean="0"/>
              <a:t>11/27/18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4010484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F2CA9B-1A3A-1845-9AD2-F0A88CB72026}" type="datetimeFigureOut">
              <a:rPr lang="en-US" smtClean="0"/>
              <a:t>11/27/18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980F9-20D8-8545-A748-603CEBB95918}" type="slidenum">
              <a:rPr lang="en-US" smtClean="0"/>
              <a:t>‹#›</a:t>
            </a:fld>
            <a:endParaRPr lang="en-US"/>
          </a:p>
        </p:txBody>
      </p:sp>
    </p:spTree>
    <p:extLst>
      <p:ext uri="{BB962C8B-B14F-4D97-AF65-F5344CB8AC3E}">
        <p14:creationId xmlns:p14="http://schemas.microsoft.com/office/powerpoint/2010/main" val="15546024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F2CA9B-1A3A-1845-9AD2-F0A88CB72026}" type="datetimeFigureOut">
              <a:rPr lang="en-US" smtClean="0"/>
              <a:t>11/27/18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980F9-20D8-8545-A748-603CEBB95918}" type="slidenum">
              <a:rPr lang="en-US" smtClean="0"/>
              <a:t>‹#›</a:t>
            </a:fld>
            <a:endParaRPr lang="en-US"/>
          </a:p>
        </p:txBody>
      </p:sp>
    </p:spTree>
    <p:extLst>
      <p:ext uri="{BB962C8B-B14F-4D97-AF65-F5344CB8AC3E}">
        <p14:creationId xmlns:p14="http://schemas.microsoft.com/office/powerpoint/2010/main" val="2814363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jpeg"/><Relationship Id="rId3"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jpeg"/><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6.xml"/><Relationship Id="rId2"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6.png"/><Relationship Id="rId7" Type="http://schemas.openxmlformats.org/officeDocument/2006/relationships/image" Target="../media/image24.png"/><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6.xml"/><Relationship Id="rId2"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30.jpeg"/><Relationship Id="rId5" Type="http://schemas.openxmlformats.org/officeDocument/2006/relationships/image" Target="../media/image31.jpeg"/><Relationship Id="rId1" Type="http://schemas.openxmlformats.org/officeDocument/2006/relationships/slideLayout" Target="../slideLayouts/slideLayout6.xml"/><Relationship Id="rId2" Type="http://schemas.openxmlformats.org/officeDocument/2006/relationships/image" Target="../media/image2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jpeg"/><Relationship Id="rId1" Type="http://schemas.openxmlformats.org/officeDocument/2006/relationships/slideLayout" Target="../slideLayouts/slideLayout1.xml"/><Relationship Id="rId2"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6" Type="http://schemas.openxmlformats.org/officeDocument/2006/relationships/image" Target="../media/image41.jpeg"/><Relationship Id="rId7" Type="http://schemas.openxmlformats.org/officeDocument/2006/relationships/image" Target="../media/image42.jpeg"/><Relationship Id="rId1" Type="http://schemas.openxmlformats.org/officeDocument/2006/relationships/slideLayout" Target="../slideLayouts/slideLayout6.xml"/><Relationship Id="rId2"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1" Type="http://schemas.openxmlformats.org/officeDocument/2006/relationships/slideLayout" Target="../slideLayouts/slideLayout6.xml"/><Relationship Id="rId2" Type="http://schemas.openxmlformats.org/officeDocument/2006/relationships/image" Target="../media/image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7.jpeg"/><Relationship Id="rId3" Type="http://schemas.openxmlformats.org/officeDocument/2006/relationships/image" Target="../media/image48.jp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2.jpeg"/><Relationship Id="rId3" Type="http://schemas.openxmlformats.org/officeDocument/2006/relationships/image" Target="../media/image53.jpe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1.xml"/><Relationship Id="rId2"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1" Type="http://schemas.openxmlformats.org/officeDocument/2006/relationships/slideLayout" Target="../slideLayouts/slideLayout6.xml"/><Relationship Id="rId2" Type="http://schemas.openxmlformats.org/officeDocument/2006/relationships/image" Target="../media/image5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jpeg"/><Relationship Id="rId3" Type="http://schemas.openxmlformats.org/officeDocument/2006/relationships/image" Target="../media/image6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4.jpeg"/><Relationship Id="rId3" Type="http://schemas.openxmlformats.org/officeDocument/2006/relationships/image" Target="../media/image6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9.jpeg"/><Relationship Id="rId3" Type="http://schemas.openxmlformats.org/officeDocument/2006/relationships/image" Target="../media/image70.jpeg"/></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4" Type="http://schemas.openxmlformats.org/officeDocument/2006/relationships/image" Target="../media/image73.jpeg"/><Relationship Id="rId1" Type="http://schemas.openxmlformats.org/officeDocument/2006/relationships/slideLayout" Target="../slideLayouts/slideLayout6.xml"/><Relationship Id="rId2" Type="http://schemas.openxmlformats.org/officeDocument/2006/relationships/image" Target="../media/image71.jpeg"/></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4" Type="http://schemas.openxmlformats.org/officeDocument/2006/relationships/image" Target="../media/image76.jpeg"/><Relationship Id="rId1" Type="http://schemas.openxmlformats.org/officeDocument/2006/relationships/slideLayout" Target="../slideLayouts/slideLayout6.xml"/><Relationship Id="rId2" Type="http://schemas.openxmlformats.org/officeDocument/2006/relationships/image" Target="../media/image7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8.jpeg"/><Relationship Id="rId3" Type="http://schemas.openxmlformats.org/officeDocument/2006/relationships/image" Target="../media/image7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3.jpeg"/><Relationship Id="rId3" Type="http://schemas.openxmlformats.org/officeDocument/2006/relationships/image" Target="../media/image8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5.jpeg"/><Relationship Id="rId3" Type="http://schemas.openxmlformats.org/officeDocument/2006/relationships/image" Target="../media/image8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7.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8.jpeg"/></Relationships>
</file>

<file path=ppt/slides/_rels/slide41.xml.rels><?xml version="1.0" encoding="UTF-8" standalone="yes"?>
<Relationships xmlns="http://schemas.openxmlformats.org/package/2006/relationships"><Relationship Id="rId3" Type="http://schemas.openxmlformats.org/officeDocument/2006/relationships/image" Target="../media/image90.jpeg"/><Relationship Id="rId4" Type="http://schemas.openxmlformats.org/officeDocument/2006/relationships/image" Target="../media/image91.jpeg"/><Relationship Id="rId1" Type="http://schemas.openxmlformats.org/officeDocument/2006/relationships/slideLayout" Target="../slideLayouts/slideLayout6.xml"/><Relationship Id="rId2" Type="http://schemas.openxmlformats.org/officeDocument/2006/relationships/image" Target="../media/image8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2.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file:///Users/admin/Desktop/LLL-NCHS-2018/Memorandum%20Books,%201775.html%23d1e8359a1048964" TargetMode="External"/><Relationship Id="rId3" Type="http://schemas.openxmlformats.org/officeDocument/2006/relationships/hyperlink" Target="file:///Users/admin/Desktop/LLL-NCHS-2018/Memorandum%20Books,%201775.html%23d1e8365a104896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3rd &amp; Delaware - Robeson.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447001" y="2690083"/>
            <a:ext cx="6128741" cy="4023169"/>
          </a:xfrm>
        </p:spPr>
      </p:pic>
      <p:sp>
        <p:nvSpPr>
          <p:cNvPr id="2" name="TextBox 1"/>
          <p:cNvSpPr txBox="1"/>
          <p:nvPr/>
        </p:nvSpPr>
        <p:spPr>
          <a:xfrm>
            <a:off x="447001" y="134801"/>
            <a:ext cx="4106721" cy="2831544"/>
          </a:xfrm>
          <a:prstGeom prst="rect">
            <a:avLst/>
          </a:prstGeom>
          <a:noFill/>
        </p:spPr>
        <p:txBody>
          <a:bodyPr wrap="square" rtlCol="0">
            <a:spAutoFit/>
          </a:bodyPr>
          <a:lstStyle/>
          <a:p>
            <a:r>
              <a:rPr lang="en-US" sz="1600" dirty="0" smtClean="0"/>
              <a:t>Architecture in New Castle</a:t>
            </a:r>
          </a:p>
          <a:p>
            <a:endParaRPr lang="en-US" sz="1600" dirty="0"/>
          </a:p>
          <a:p>
            <a:r>
              <a:rPr lang="en-US" sz="1600" dirty="0" smtClean="0"/>
              <a:t>This talk:</a:t>
            </a:r>
          </a:p>
          <a:p>
            <a:pPr marL="285750" indent="-285750">
              <a:buFont typeface="Arial"/>
              <a:buChar char="•"/>
            </a:pPr>
            <a:r>
              <a:rPr lang="en-US" sz="1400" dirty="0" smtClean="0"/>
              <a:t>What are the architectural periods and styles?</a:t>
            </a:r>
          </a:p>
          <a:p>
            <a:pPr marL="285750" indent="-285750">
              <a:buFont typeface="Arial"/>
              <a:buChar char="•"/>
            </a:pPr>
            <a:r>
              <a:rPr lang="en-US" sz="1400" dirty="0" smtClean="0"/>
              <a:t>What to look at when we look at buildings</a:t>
            </a:r>
          </a:p>
          <a:p>
            <a:pPr marL="285750" indent="-285750">
              <a:buFont typeface="Arial"/>
              <a:buChar char="•"/>
            </a:pPr>
            <a:r>
              <a:rPr lang="en-US" sz="1400" dirty="0" smtClean="0"/>
              <a:t>What style is that house?</a:t>
            </a:r>
          </a:p>
          <a:p>
            <a:pPr marL="285750" indent="-285750">
              <a:buFont typeface="Arial"/>
              <a:buChar char="•"/>
            </a:pPr>
            <a:r>
              <a:rPr lang="en-US" sz="1400" dirty="0" smtClean="0"/>
              <a:t>How old is that house?</a:t>
            </a:r>
          </a:p>
          <a:p>
            <a:pPr marL="285750" indent="-285750">
              <a:buFont typeface="Arial"/>
              <a:buChar char="•"/>
            </a:pPr>
            <a:r>
              <a:rPr lang="en-US" sz="1400" dirty="0" smtClean="0"/>
              <a:t>How many buildings are colonial in New Castle?</a:t>
            </a:r>
          </a:p>
          <a:p>
            <a:pPr marL="285750" indent="-285750">
              <a:buFont typeface="Arial"/>
              <a:buChar char="•"/>
            </a:pPr>
            <a:r>
              <a:rPr lang="en-US" sz="1400" dirty="0" smtClean="0"/>
              <a:t>Are historic buildings protected?</a:t>
            </a:r>
          </a:p>
          <a:p>
            <a:pPr marL="285750" indent="-285750">
              <a:buFont typeface="Arial"/>
              <a:buChar char="•"/>
            </a:pPr>
            <a:r>
              <a:rPr lang="en-US" sz="1400" dirty="0" smtClean="0"/>
              <a:t>Are homeowners limited in a historic district in what</a:t>
            </a:r>
            <a:r>
              <a:rPr lang="en-US" sz="1400" dirty="0"/>
              <a:t> </a:t>
            </a:r>
            <a:r>
              <a:rPr lang="en-US" sz="1400" dirty="0" smtClean="0"/>
              <a:t>they can do with their house?</a:t>
            </a:r>
          </a:p>
          <a:p>
            <a:pPr marL="285750" indent="-285750">
              <a:buFont typeface="Arial"/>
              <a:buChar char="•"/>
            </a:pPr>
            <a:endParaRPr lang="en-US" sz="1600" dirty="0"/>
          </a:p>
        </p:txBody>
      </p:sp>
      <p:sp>
        <p:nvSpPr>
          <p:cNvPr id="3" name="TextBox 2"/>
          <p:cNvSpPr txBox="1"/>
          <p:nvPr/>
        </p:nvSpPr>
        <p:spPr>
          <a:xfrm>
            <a:off x="5013272" y="131446"/>
            <a:ext cx="2140655" cy="369332"/>
          </a:xfrm>
          <a:prstGeom prst="rect">
            <a:avLst/>
          </a:prstGeom>
          <a:noFill/>
        </p:spPr>
        <p:txBody>
          <a:bodyPr wrap="none" rtlCol="0">
            <a:spAutoFit/>
          </a:bodyPr>
          <a:lstStyle/>
          <a:p>
            <a:r>
              <a:rPr lang="en-US" dirty="0" smtClean="0"/>
              <a:t>Historic Preservation</a:t>
            </a:r>
            <a:endParaRPr lang="en-US" dirty="0"/>
          </a:p>
        </p:txBody>
      </p:sp>
      <p:sp>
        <p:nvSpPr>
          <p:cNvPr id="4" name="TextBox 3"/>
          <p:cNvSpPr txBox="1"/>
          <p:nvPr/>
        </p:nvSpPr>
        <p:spPr>
          <a:xfrm>
            <a:off x="4704121" y="434501"/>
            <a:ext cx="4439879" cy="2277547"/>
          </a:xfrm>
          <a:prstGeom prst="rect">
            <a:avLst/>
          </a:prstGeom>
          <a:noFill/>
        </p:spPr>
        <p:txBody>
          <a:bodyPr wrap="square" rtlCol="0">
            <a:spAutoFit/>
          </a:bodyPr>
          <a:lstStyle/>
          <a:p>
            <a:r>
              <a:rPr lang="en-US" sz="1600" dirty="0" smtClean="0"/>
              <a:t>Another Course</a:t>
            </a:r>
          </a:p>
          <a:p>
            <a:pPr marL="285750" indent="-285750">
              <a:buFont typeface="Arial"/>
              <a:buChar char="•"/>
            </a:pPr>
            <a:r>
              <a:rPr lang="en-US" sz="1400" dirty="0" smtClean="0"/>
              <a:t>Preserve what, for whom?</a:t>
            </a:r>
          </a:p>
          <a:p>
            <a:pPr marL="285750" indent="-285750">
              <a:buFont typeface="Arial"/>
              <a:buChar char="•"/>
            </a:pPr>
            <a:r>
              <a:rPr lang="en-US" sz="1400" dirty="0" smtClean="0"/>
              <a:t>Originally </a:t>
            </a:r>
            <a:r>
              <a:rPr lang="en-US" sz="1400" dirty="0"/>
              <a:t>a</a:t>
            </a:r>
            <a:r>
              <a:rPr lang="en-US" sz="1400" dirty="0" smtClean="0"/>
              <a:t>ssociated with major person, (Washington)</a:t>
            </a:r>
          </a:p>
          <a:p>
            <a:pPr marL="285750" indent="-285750">
              <a:buFont typeface="Arial"/>
              <a:buChar char="•"/>
            </a:pPr>
            <a:r>
              <a:rPr lang="en-US" sz="1400" dirty="0"/>
              <a:t>Start: Mt. Vernon (1850), Independence Hall (1916), Williamsburg (1923), Santa Barbara(1925),  Greenfield Village (1929), Charleston (1936)</a:t>
            </a:r>
            <a:r>
              <a:rPr lang="is-IS" sz="1400" dirty="0"/>
              <a:t>…</a:t>
            </a:r>
            <a:endParaRPr lang="en-US" sz="1400" dirty="0"/>
          </a:p>
          <a:p>
            <a:pPr marL="285750" indent="-285750">
              <a:buFont typeface="Arial"/>
              <a:buChar char="•"/>
            </a:pPr>
            <a:r>
              <a:rPr lang="en-US" sz="1400" dirty="0" smtClean="0"/>
              <a:t>Natl. Historic Pres. Act (1966)</a:t>
            </a:r>
          </a:p>
          <a:p>
            <a:pPr marL="285750" indent="-285750">
              <a:buFont typeface="Arial"/>
              <a:buChar char="•"/>
            </a:pPr>
            <a:r>
              <a:rPr lang="en-US" sz="1400" dirty="0" smtClean="0"/>
              <a:t>Cultural significance; high style AND vernacular</a:t>
            </a:r>
          </a:p>
          <a:p>
            <a:pPr marL="285750" indent="-285750">
              <a:buFont typeface="Arial"/>
              <a:buChar char="•"/>
            </a:pPr>
            <a:r>
              <a:rPr lang="en-US" sz="1400" dirty="0" smtClean="0"/>
              <a:t>History as entertainment</a:t>
            </a:r>
          </a:p>
          <a:p>
            <a:pPr marL="285750" indent="-285750">
              <a:buFont typeface="Arial"/>
              <a:buChar char="•"/>
            </a:pPr>
            <a:r>
              <a:rPr lang="en-US" sz="1400" dirty="0" smtClean="0"/>
              <a:t>Is society now changing to consuming </a:t>
            </a:r>
            <a:r>
              <a:rPr lang="en-US" sz="1400" dirty="0" err="1" smtClean="0"/>
              <a:t>vs</a:t>
            </a:r>
            <a:r>
              <a:rPr lang="en-US" sz="1400" dirty="0" smtClean="0"/>
              <a:t> saving the old</a:t>
            </a:r>
          </a:p>
        </p:txBody>
      </p:sp>
      <p:sp>
        <p:nvSpPr>
          <p:cNvPr id="5" name="TextBox 4"/>
          <p:cNvSpPr txBox="1"/>
          <p:nvPr/>
        </p:nvSpPr>
        <p:spPr>
          <a:xfrm>
            <a:off x="6575742" y="3369444"/>
            <a:ext cx="2431438" cy="1015663"/>
          </a:xfrm>
          <a:prstGeom prst="rect">
            <a:avLst/>
          </a:prstGeom>
          <a:noFill/>
        </p:spPr>
        <p:txBody>
          <a:bodyPr wrap="square" rtlCol="0">
            <a:spAutoFit/>
          </a:bodyPr>
          <a:lstStyle/>
          <a:p>
            <a:r>
              <a:rPr lang="en-US" sz="1200" dirty="0" smtClean="0"/>
              <a:t>If you’re interested in above topics</a:t>
            </a:r>
            <a:r>
              <a:rPr lang="en-US" sz="1200" dirty="0"/>
              <a:t>, Thomas </a:t>
            </a:r>
            <a:r>
              <a:rPr lang="en-US" sz="1200" dirty="0" smtClean="0"/>
              <a:t>Reed gave an</a:t>
            </a:r>
            <a:endParaRPr lang="en-US" sz="1200" dirty="0"/>
          </a:p>
          <a:p>
            <a:r>
              <a:rPr lang="en-US" sz="1200" dirty="0" smtClean="0"/>
              <a:t>OLLI course on “Saving our Architectural History” and may </a:t>
            </a:r>
            <a:r>
              <a:rPr lang="en-US" sz="1200" dirty="0"/>
              <a:t>again </a:t>
            </a:r>
            <a:r>
              <a:rPr lang="en-US" sz="1200" dirty="0" smtClean="0"/>
              <a:t>in </a:t>
            </a:r>
            <a:r>
              <a:rPr lang="en-US" sz="1200" dirty="0"/>
              <a:t>2019F or 2020S </a:t>
            </a:r>
          </a:p>
        </p:txBody>
      </p:sp>
    </p:spTree>
    <p:extLst>
      <p:ext uri="{BB962C8B-B14F-4D97-AF65-F5344CB8AC3E}">
        <p14:creationId xmlns:p14="http://schemas.microsoft.com/office/powerpoint/2010/main" val="92583033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6668" y="448399"/>
            <a:ext cx="2462050" cy="1231106"/>
          </a:xfrm>
          <a:prstGeom prst="rect">
            <a:avLst/>
          </a:prstGeom>
          <a:noFill/>
        </p:spPr>
        <p:txBody>
          <a:bodyPr wrap="square" rtlCol="0">
            <a:spAutoFit/>
          </a:bodyPr>
          <a:lstStyle/>
          <a:p>
            <a:r>
              <a:rPr lang="en-US" sz="2800" b="1" u="sng" dirty="0" smtClean="0"/>
              <a:t>PERIODS</a:t>
            </a:r>
          </a:p>
          <a:p>
            <a:endParaRPr lang="en-US" b="1" u="sng" dirty="0" smtClean="0"/>
          </a:p>
          <a:p>
            <a:r>
              <a:rPr lang="en-US" sz="1400" dirty="0" smtClean="0"/>
              <a:t>Refers to government or ruler when something was built</a:t>
            </a:r>
            <a:endParaRPr lang="en-US" sz="1400" dirty="0"/>
          </a:p>
        </p:txBody>
      </p:sp>
      <p:sp>
        <p:nvSpPr>
          <p:cNvPr id="3" name="TextBox 2"/>
          <p:cNvSpPr txBox="1"/>
          <p:nvPr/>
        </p:nvSpPr>
        <p:spPr>
          <a:xfrm>
            <a:off x="4384863" y="448399"/>
            <a:ext cx="3760214" cy="1231106"/>
          </a:xfrm>
          <a:prstGeom prst="rect">
            <a:avLst/>
          </a:prstGeom>
          <a:noFill/>
        </p:spPr>
        <p:txBody>
          <a:bodyPr wrap="square" rtlCol="0">
            <a:spAutoFit/>
          </a:bodyPr>
          <a:lstStyle/>
          <a:p>
            <a:r>
              <a:rPr lang="en-US" sz="2800" b="1" u="sng" dirty="0" smtClean="0"/>
              <a:t>STYLES</a:t>
            </a:r>
          </a:p>
          <a:p>
            <a:endParaRPr lang="en-US" b="1" u="sng" dirty="0" smtClean="0"/>
          </a:p>
          <a:p>
            <a:r>
              <a:rPr lang="en-US" sz="1400" dirty="0" smtClean="0"/>
              <a:t>Either the period or decades or country of origin or what the house looks like.</a:t>
            </a:r>
            <a:endParaRPr lang="en-US" sz="1400" dirty="0"/>
          </a:p>
        </p:txBody>
      </p:sp>
      <p:sp>
        <p:nvSpPr>
          <p:cNvPr id="5" name="TextBox 4"/>
          <p:cNvSpPr txBox="1"/>
          <p:nvPr/>
        </p:nvSpPr>
        <p:spPr>
          <a:xfrm>
            <a:off x="376046" y="2007825"/>
            <a:ext cx="3689529" cy="1200329"/>
          </a:xfrm>
          <a:prstGeom prst="rect">
            <a:avLst/>
          </a:prstGeom>
          <a:noFill/>
        </p:spPr>
        <p:txBody>
          <a:bodyPr wrap="square" rtlCol="0">
            <a:spAutoFit/>
          </a:bodyPr>
          <a:lstStyle/>
          <a:p>
            <a:r>
              <a:rPr lang="en-US" dirty="0" smtClean="0"/>
              <a:t>1620-1780	Colonial/Georgian</a:t>
            </a:r>
          </a:p>
          <a:p>
            <a:r>
              <a:rPr lang="en-US" dirty="0" smtClean="0"/>
              <a:t>1780-1830	Federal</a:t>
            </a:r>
          </a:p>
          <a:p>
            <a:r>
              <a:rPr lang="en-US" dirty="0" smtClean="0"/>
              <a:t>1830-1900	Victorian</a:t>
            </a:r>
          </a:p>
          <a:p>
            <a:r>
              <a:rPr lang="en-US" dirty="0" smtClean="0"/>
              <a:t>1900-now	Modern</a:t>
            </a:r>
          </a:p>
        </p:txBody>
      </p:sp>
      <p:sp>
        <p:nvSpPr>
          <p:cNvPr id="6" name="TextBox 5"/>
          <p:cNvSpPr txBox="1"/>
          <p:nvPr/>
        </p:nvSpPr>
        <p:spPr>
          <a:xfrm>
            <a:off x="4384863" y="1869225"/>
            <a:ext cx="4616017" cy="2862323"/>
          </a:xfrm>
          <a:prstGeom prst="rect">
            <a:avLst/>
          </a:prstGeom>
          <a:noFill/>
        </p:spPr>
        <p:txBody>
          <a:bodyPr wrap="none" rtlCol="0">
            <a:spAutoFit/>
          </a:bodyPr>
          <a:lstStyle/>
          <a:p>
            <a:r>
              <a:rPr lang="en-US" dirty="0"/>
              <a:t>Early Georgian		</a:t>
            </a:r>
            <a:r>
              <a:rPr lang="en-US" dirty="0" smtClean="0"/>
              <a:t>	1700</a:t>
            </a:r>
            <a:r>
              <a:rPr lang="en-US" dirty="0"/>
              <a:t>-1750</a:t>
            </a:r>
          </a:p>
          <a:p>
            <a:r>
              <a:rPr lang="en-US" dirty="0" smtClean="0"/>
              <a:t>Mid/Late </a:t>
            </a:r>
            <a:r>
              <a:rPr lang="en-US" dirty="0"/>
              <a:t>Georgian	</a:t>
            </a:r>
            <a:r>
              <a:rPr lang="en-US" dirty="0" smtClean="0"/>
              <a:t>	1750</a:t>
            </a:r>
            <a:r>
              <a:rPr lang="en-US" dirty="0"/>
              <a:t>-1780</a:t>
            </a:r>
          </a:p>
          <a:p>
            <a:r>
              <a:rPr lang="en-US" dirty="0"/>
              <a:t>Federal 			</a:t>
            </a:r>
            <a:r>
              <a:rPr lang="en-US" dirty="0" smtClean="0"/>
              <a:t>	1780</a:t>
            </a:r>
            <a:r>
              <a:rPr lang="en-US" dirty="0"/>
              <a:t>-1812, 1824-1840</a:t>
            </a:r>
          </a:p>
          <a:p>
            <a:r>
              <a:rPr lang="en-US" dirty="0"/>
              <a:t>Greek Revival		</a:t>
            </a:r>
            <a:r>
              <a:rPr lang="en-US" dirty="0" smtClean="0"/>
              <a:t>	1825</a:t>
            </a:r>
            <a:r>
              <a:rPr lang="en-US" dirty="0"/>
              <a:t>-1855</a:t>
            </a:r>
          </a:p>
          <a:p>
            <a:r>
              <a:rPr lang="en-US" dirty="0"/>
              <a:t>Gothic Revival		</a:t>
            </a:r>
            <a:r>
              <a:rPr lang="en-US" dirty="0" smtClean="0"/>
              <a:t>	1840</a:t>
            </a:r>
            <a:r>
              <a:rPr lang="en-US" dirty="0"/>
              <a:t>-1900</a:t>
            </a:r>
          </a:p>
          <a:p>
            <a:r>
              <a:rPr lang="en-US" dirty="0"/>
              <a:t>Italianate 			1850 -1900</a:t>
            </a:r>
          </a:p>
          <a:p>
            <a:r>
              <a:rPr lang="en-US" dirty="0"/>
              <a:t>2</a:t>
            </a:r>
            <a:r>
              <a:rPr lang="en-US" baseline="30000" dirty="0"/>
              <a:t>nd</a:t>
            </a:r>
            <a:r>
              <a:rPr lang="en-US" dirty="0"/>
              <a:t> Empire			1860-1890</a:t>
            </a:r>
          </a:p>
          <a:p>
            <a:r>
              <a:rPr lang="en-US" dirty="0"/>
              <a:t>Queen Anne		</a:t>
            </a:r>
            <a:r>
              <a:rPr lang="en-US" dirty="0" smtClean="0"/>
              <a:t>	1870</a:t>
            </a:r>
            <a:r>
              <a:rPr lang="en-US" dirty="0"/>
              <a:t>-1900</a:t>
            </a:r>
          </a:p>
          <a:p>
            <a:r>
              <a:rPr lang="en-US" dirty="0"/>
              <a:t>Bungalow			1890-1930</a:t>
            </a:r>
          </a:p>
          <a:p>
            <a:r>
              <a:rPr lang="en-US" dirty="0" smtClean="0"/>
              <a:t>Colonial </a:t>
            </a:r>
            <a:r>
              <a:rPr lang="en-US" dirty="0"/>
              <a:t>Revival		1880-1950</a:t>
            </a:r>
          </a:p>
        </p:txBody>
      </p:sp>
      <p:sp>
        <p:nvSpPr>
          <p:cNvPr id="4" name="TextBox 3"/>
          <p:cNvSpPr txBox="1"/>
          <p:nvPr/>
        </p:nvSpPr>
        <p:spPr>
          <a:xfrm>
            <a:off x="393536" y="5105377"/>
            <a:ext cx="8607344" cy="1200328"/>
          </a:xfrm>
          <a:prstGeom prst="rect">
            <a:avLst/>
          </a:prstGeom>
          <a:noFill/>
        </p:spPr>
        <p:txBody>
          <a:bodyPr wrap="none" rtlCol="0">
            <a:spAutoFit/>
          </a:bodyPr>
          <a:lstStyle/>
          <a:p>
            <a:r>
              <a:rPr lang="en-US" sz="2400" dirty="0" smtClean="0"/>
              <a:t>The styles are relatively  brief periods:  mostly 30 years or less.</a:t>
            </a:r>
          </a:p>
          <a:p>
            <a:r>
              <a:rPr lang="en-US" sz="2400" dirty="0" smtClean="0"/>
              <a:t>I claim that YOU can guess the date of a building to within 15 years,</a:t>
            </a:r>
          </a:p>
          <a:p>
            <a:r>
              <a:rPr lang="en-US" sz="2400" dirty="0" smtClean="0"/>
              <a:t>based on knowing architectural details which they display.</a:t>
            </a:r>
            <a:endParaRPr lang="en-US" sz="2400" dirty="0"/>
          </a:p>
        </p:txBody>
      </p:sp>
    </p:spTree>
    <p:extLst>
      <p:ext uri="{BB962C8B-B14F-4D97-AF65-F5344CB8AC3E}">
        <p14:creationId xmlns:p14="http://schemas.microsoft.com/office/powerpoint/2010/main" val="4184119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866" y="1110719"/>
            <a:ext cx="8229600" cy="651492"/>
          </a:xfrm>
        </p:spPr>
        <p:txBody>
          <a:bodyPr>
            <a:normAutofit/>
          </a:bodyPr>
          <a:lstStyle/>
          <a:p>
            <a:r>
              <a:rPr lang="en-US" sz="2400" dirty="0" smtClean="0"/>
              <a:t>Is New Castle a Colonial or Historic Town?</a:t>
            </a:r>
            <a:endParaRPr lang="en-US" sz="2400" dirty="0"/>
          </a:p>
        </p:txBody>
      </p:sp>
      <p:graphicFrame>
        <p:nvGraphicFramePr>
          <p:cNvPr id="5" name="Chart 4"/>
          <p:cNvGraphicFramePr>
            <a:graphicFrameLocks/>
          </p:cNvGraphicFramePr>
          <p:nvPr>
            <p:extLst>
              <p:ext uri="{D42A27DB-BD31-4B8C-83A1-F6EECF244321}">
                <p14:modId xmlns:p14="http://schemas.microsoft.com/office/powerpoint/2010/main" val="1657565360"/>
              </p:ext>
            </p:extLst>
          </p:nvPr>
        </p:nvGraphicFramePr>
        <p:xfrm>
          <a:off x="4461933" y="3064933"/>
          <a:ext cx="4157133" cy="33189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6"/>
          <p:cNvGraphicFramePr>
            <a:graphicFrameLocks noGrp="1"/>
          </p:cNvGraphicFramePr>
          <p:nvPr>
            <p:ph idx="1"/>
            <p:extLst>
              <p:ext uri="{D42A27DB-BD31-4B8C-83A1-F6EECF244321}">
                <p14:modId xmlns:p14="http://schemas.microsoft.com/office/powerpoint/2010/main" val="2198196743"/>
              </p:ext>
            </p:extLst>
          </p:nvPr>
        </p:nvGraphicFramePr>
        <p:xfrm>
          <a:off x="287866" y="2221969"/>
          <a:ext cx="3572933" cy="4017963"/>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774186" y="299007"/>
            <a:ext cx="7264400" cy="830997"/>
          </a:xfrm>
          <a:prstGeom prst="rect">
            <a:avLst/>
          </a:prstGeom>
          <a:noFill/>
        </p:spPr>
        <p:txBody>
          <a:bodyPr wrap="square" rtlCol="0">
            <a:spAutoFit/>
          </a:bodyPr>
          <a:lstStyle/>
          <a:p>
            <a:r>
              <a:rPr lang="en-US" sz="2400" dirty="0" smtClean="0"/>
              <a:t>Periods of the 506 buildings in the 1984 Historic District Nomination of New Castle</a:t>
            </a:r>
            <a:endParaRPr lang="en-US" sz="2400" dirty="0"/>
          </a:p>
        </p:txBody>
      </p:sp>
      <p:sp>
        <p:nvSpPr>
          <p:cNvPr id="9" name="TextBox 8"/>
          <p:cNvSpPr txBox="1"/>
          <p:nvPr/>
        </p:nvSpPr>
        <p:spPr>
          <a:xfrm>
            <a:off x="948267" y="6256865"/>
            <a:ext cx="3039532" cy="369332"/>
          </a:xfrm>
          <a:prstGeom prst="rect">
            <a:avLst/>
          </a:prstGeom>
          <a:noFill/>
        </p:spPr>
        <p:txBody>
          <a:bodyPr wrap="square" rtlCol="0">
            <a:spAutoFit/>
          </a:bodyPr>
          <a:lstStyle/>
          <a:p>
            <a:r>
              <a:rPr lang="en-US" dirty="0" smtClean="0"/>
              <a:t>Count</a:t>
            </a:r>
            <a:endParaRPr lang="en-US" dirty="0"/>
          </a:p>
        </p:txBody>
      </p:sp>
      <p:sp>
        <p:nvSpPr>
          <p:cNvPr id="10" name="TextBox 9"/>
          <p:cNvSpPr txBox="1"/>
          <p:nvPr/>
        </p:nvSpPr>
        <p:spPr>
          <a:xfrm>
            <a:off x="5308600" y="6256865"/>
            <a:ext cx="2328333" cy="369332"/>
          </a:xfrm>
          <a:prstGeom prst="rect">
            <a:avLst/>
          </a:prstGeom>
          <a:noFill/>
        </p:spPr>
        <p:txBody>
          <a:bodyPr wrap="square" rtlCol="0">
            <a:spAutoFit/>
          </a:bodyPr>
          <a:lstStyle/>
          <a:p>
            <a:r>
              <a:rPr lang="en-US" dirty="0" smtClean="0"/>
              <a:t>Percentage</a:t>
            </a:r>
            <a:endParaRPr lang="en-US" dirty="0"/>
          </a:p>
        </p:txBody>
      </p:sp>
      <p:sp>
        <p:nvSpPr>
          <p:cNvPr id="11" name="TextBox 10"/>
          <p:cNvSpPr txBox="1"/>
          <p:nvPr/>
        </p:nvSpPr>
        <p:spPr>
          <a:xfrm>
            <a:off x="4461933" y="2049270"/>
            <a:ext cx="2040467" cy="1015663"/>
          </a:xfrm>
          <a:prstGeom prst="rect">
            <a:avLst/>
          </a:prstGeom>
          <a:noFill/>
        </p:spPr>
        <p:txBody>
          <a:bodyPr wrap="square" rtlCol="0">
            <a:spAutoFit/>
          </a:bodyPr>
          <a:lstStyle/>
          <a:p>
            <a:r>
              <a:rPr lang="en-US" sz="1400" dirty="0" smtClean="0"/>
              <a:t>Colonial	1620-1780</a:t>
            </a:r>
          </a:p>
          <a:p>
            <a:r>
              <a:rPr lang="en-US" sz="1400" dirty="0" smtClean="0"/>
              <a:t>Federal	1780-1830</a:t>
            </a:r>
          </a:p>
          <a:p>
            <a:r>
              <a:rPr lang="en-US" sz="1400" dirty="0" smtClean="0"/>
              <a:t>Victorian	1830-1900</a:t>
            </a:r>
          </a:p>
          <a:p>
            <a:r>
              <a:rPr lang="en-US" sz="1400" dirty="0" smtClean="0"/>
              <a:t>Modern	1900-1984</a:t>
            </a:r>
            <a:r>
              <a:rPr lang="en-US" dirty="0" smtClean="0"/>
              <a:t>	</a:t>
            </a:r>
            <a:endParaRPr lang="en-US" dirty="0"/>
          </a:p>
        </p:txBody>
      </p:sp>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44342" y="1964267"/>
            <a:ext cx="1358388" cy="1236133"/>
          </a:xfrm>
          <a:prstGeom prst="rect">
            <a:avLst/>
          </a:prstGeom>
        </p:spPr>
      </p:pic>
    </p:spTree>
    <p:extLst>
      <p:ext uri="{BB962C8B-B14F-4D97-AF65-F5344CB8AC3E}">
        <p14:creationId xmlns:p14="http://schemas.microsoft.com/office/powerpoint/2010/main" val="135104224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7561" y="370130"/>
            <a:ext cx="8418140" cy="461665"/>
          </a:xfrm>
          <a:prstGeom prst="rect">
            <a:avLst/>
          </a:prstGeom>
          <a:noFill/>
        </p:spPr>
        <p:txBody>
          <a:bodyPr wrap="none" rtlCol="0">
            <a:spAutoFit/>
          </a:bodyPr>
          <a:lstStyle/>
          <a:p>
            <a:r>
              <a:rPr lang="en-US" sz="2400" dirty="0" smtClean="0"/>
              <a:t>What are some obvious details that tell about the age of a house?</a:t>
            </a:r>
            <a:endParaRPr lang="en-U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441" y="1126659"/>
            <a:ext cx="1710048" cy="1162298"/>
          </a:xfrm>
          <a:prstGeom prst="rect">
            <a:avLst/>
          </a:prstGeom>
        </p:spPr>
      </p:pic>
      <p:sp>
        <p:nvSpPr>
          <p:cNvPr id="4" name="TextBox 3"/>
          <p:cNvSpPr txBox="1"/>
          <p:nvPr/>
        </p:nvSpPr>
        <p:spPr>
          <a:xfrm>
            <a:off x="244829" y="2412228"/>
            <a:ext cx="1837660" cy="830997"/>
          </a:xfrm>
          <a:prstGeom prst="rect">
            <a:avLst/>
          </a:prstGeom>
          <a:noFill/>
        </p:spPr>
        <p:txBody>
          <a:bodyPr wrap="square" rtlCol="0">
            <a:spAutoFit/>
          </a:bodyPr>
          <a:lstStyle/>
          <a:p>
            <a:r>
              <a:rPr lang="en-US" sz="1200" b="1" dirty="0" smtClean="0"/>
              <a:t>Brickwork</a:t>
            </a:r>
            <a:r>
              <a:rPr lang="en-US" sz="1200" b="1" dirty="0" smtClean="0">
                <a:solidFill>
                  <a:srgbClr val="710E0F"/>
                </a:solidFill>
              </a:rPr>
              <a:t>:  </a:t>
            </a:r>
            <a:r>
              <a:rPr lang="en-US" sz="1200" b="1" dirty="0">
                <a:solidFill>
                  <a:srgbClr val="710E0F"/>
                </a:solidFill>
              </a:rPr>
              <a:t>g</a:t>
            </a:r>
            <a:r>
              <a:rPr lang="en-US" sz="1200" b="1" dirty="0" smtClean="0">
                <a:solidFill>
                  <a:srgbClr val="710E0F"/>
                </a:solidFill>
              </a:rPr>
              <a:t>lazed header </a:t>
            </a:r>
            <a:r>
              <a:rPr lang="en-US" sz="1200" b="1" dirty="0" err="1" smtClean="0">
                <a:solidFill>
                  <a:srgbClr val="710E0F"/>
                </a:solidFill>
              </a:rPr>
              <a:t>flemish</a:t>
            </a:r>
            <a:r>
              <a:rPr lang="en-US" sz="1200" b="1" dirty="0" smtClean="0">
                <a:solidFill>
                  <a:srgbClr val="710E0F"/>
                </a:solidFill>
              </a:rPr>
              <a:t> bond </a:t>
            </a:r>
            <a:r>
              <a:rPr lang="en-US" sz="1200" dirty="0" smtClean="0"/>
              <a:t>is usually Georgian (or colonial revival)</a:t>
            </a:r>
            <a:endParaRPr lang="en-US" sz="1200" dirty="0"/>
          </a:p>
        </p:txBody>
      </p:sp>
      <p:pic>
        <p:nvPicPr>
          <p:cNvPr id="5" name="Picture 4" descr="door_and_transom.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97196" y="1126659"/>
            <a:ext cx="1724083" cy="1931899"/>
          </a:xfrm>
          <a:prstGeom prst="rect">
            <a:avLst/>
          </a:prstGeom>
        </p:spPr>
      </p:pic>
      <p:sp>
        <p:nvSpPr>
          <p:cNvPr id="7" name="TextBox 6"/>
          <p:cNvSpPr txBox="1"/>
          <p:nvPr/>
        </p:nvSpPr>
        <p:spPr>
          <a:xfrm>
            <a:off x="2582670" y="3177962"/>
            <a:ext cx="1582484" cy="461665"/>
          </a:xfrm>
          <a:prstGeom prst="rect">
            <a:avLst/>
          </a:prstGeom>
          <a:noFill/>
        </p:spPr>
        <p:txBody>
          <a:bodyPr wrap="none" rtlCol="0">
            <a:spAutoFit/>
          </a:bodyPr>
          <a:lstStyle/>
          <a:p>
            <a:r>
              <a:rPr lang="en-US" sz="1200" b="1" dirty="0" smtClean="0">
                <a:solidFill>
                  <a:srgbClr val="710E0F"/>
                </a:solidFill>
              </a:rPr>
              <a:t>Fan lights </a:t>
            </a:r>
            <a:r>
              <a:rPr lang="en-US" sz="1200" dirty="0" smtClean="0"/>
              <a:t>with tracery</a:t>
            </a:r>
          </a:p>
          <a:p>
            <a:r>
              <a:rPr lang="en-US" sz="1200" dirty="0"/>
              <a:t>a</a:t>
            </a:r>
            <a:r>
              <a:rPr lang="en-US" sz="1200" dirty="0" smtClean="0"/>
              <a:t>re often Federal </a:t>
            </a:r>
            <a:endParaRPr lang="en-US" sz="1200" dirty="0"/>
          </a:p>
        </p:txBody>
      </p:sp>
      <p:pic>
        <p:nvPicPr>
          <p:cNvPr id="8" name="Picture 7"/>
          <p:cNvPicPr>
            <a:picLocks noChangeAspect="1"/>
          </p:cNvPicPr>
          <p:nvPr/>
        </p:nvPicPr>
        <p:blipFill>
          <a:blip r:embed="rId4"/>
          <a:stretch>
            <a:fillRect/>
          </a:stretch>
        </p:blipFill>
        <p:spPr>
          <a:xfrm>
            <a:off x="4791568" y="1173663"/>
            <a:ext cx="1768992" cy="1162298"/>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758899" y="2511265"/>
            <a:ext cx="1801661" cy="1203091"/>
          </a:xfrm>
          <a:prstGeom prst="rect">
            <a:avLst/>
          </a:prstGeom>
        </p:spPr>
      </p:pic>
      <p:sp>
        <p:nvSpPr>
          <p:cNvPr id="10" name="TextBox 9"/>
          <p:cNvSpPr txBox="1"/>
          <p:nvPr/>
        </p:nvSpPr>
        <p:spPr>
          <a:xfrm>
            <a:off x="4654483" y="3780818"/>
            <a:ext cx="2327241" cy="646331"/>
          </a:xfrm>
          <a:prstGeom prst="rect">
            <a:avLst/>
          </a:prstGeom>
          <a:noFill/>
        </p:spPr>
        <p:txBody>
          <a:bodyPr wrap="square" rtlCol="0">
            <a:spAutoFit/>
          </a:bodyPr>
          <a:lstStyle/>
          <a:p>
            <a:r>
              <a:rPr lang="en-US" sz="1200" dirty="0" smtClean="0"/>
              <a:t>Houses with little </a:t>
            </a:r>
            <a:r>
              <a:rPr lang="en-US" sz="1200" b="1" dirty="0" smtClean="0">
                <a:solidFill>
                  <a:srgbClr val="710E0F"/>
                </a:solidFill>
              </a:rPr>
              <a:t>third floor windows</a:t>
            </a:r>
            <a:r>
              <a:rPr lang="en-US" sz="1200" dirty="0" smtClean="0"/>
              <a:t> are often Greek Revival (and may have columns)</a:t>
            </a:r>
            <a:endParaRPr lang="en-US" sz="1200" dirty="0"/>
          </a:p>
        </p:txBody>
      </p:sp>
      <p:pic>
        <p:nvPicPr>
          <p:cNvPr id="11" name="Picture 10" descr="dsc06232.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6532847" y="1622545"/>
            <a:ext cx="2540692" cy="1642937"/>
          </a:xfrm>
          <a:prstGeom prst="rect">
            <a:avLst/>
          </a:prstGeom>
        </p:spPr>
      </p:pic>
      <p:sp>
        <p:nvSpPr>
          <p:cNvPr id="12" name="TextBox 11"/>
          <p:cNvSpPr txBox="1"/>
          <p:nvPr/>
        </p:nvSpPr>
        <p:spPr>
          <a:xfrm>
            <a:off x="7119122" y="3838281"/>
            <a:ext cx="1528183" cy="461665"/>
          </a:xfrm>
          <a:prstGeom prst="rect">
            <a:avLst/>
          </a:prstGeom>
          <a:noFill/>
        </p:spPr>
        <p:txBody>
          <a:bodyPr wrap="none" rtlCol="0">
            <a:spAutoFit/>
          </a:bodyPr>
          <a:lstStyle/>
          <a:p>
            <a:r>
              <a:rPr lang="en-US" sz="1200" dirty="0" smtClean="0"/>
              <a:t>Gothic houses have</a:t>
            </a:r>
          </a:p>
          <a:p>
            <a:r>
              <a:rPr lang="en-US" sz="1200" b="1" dirty="0">
                <a:solidFill>
                  <a:srgbClr val="710E0F"/>
                </a:solidFill>
              </a:rPr>
              <a:t>s</a:t>
            </a:r>
            <a:r>
              <a:rPr lang="en-US" sz="1200" b="1" dirty="0" smtClean="0">
                <a:solidFill>
                  <a:srgbClr val="710E0F"/>
                </a:solidFill>
              </a:rPr>
              <a:t>teeply pitched roofs</a:t>
            </a:r>
            <a:endParaRPr lang="en-US" sz="1200" b="1" dirty="0">
              <a:solidFill>
                <a:srgbClr val="710E0F"/>
              </a:solidFill>
            </a:endParaRPr>
          </a:p>
        </p:txBody>
      </p:sp>
      <p:pic>
        <p:nvPicPr>
          <p:cNvPr id="13" name="Picture 12" descr="DSC06266.JP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5400000" flipV="1">
            <a:off x="466012" y="4154447"/>
            <a:ext cx="1522814" cy="1709956"/>
          </a:xfrm>
          <a:prstGeom prst="rect">
            <a:avLst/>
          </a:prstGeom>
        </p:spPr>
      </p:pic>
      <p:sp>
        <p:nvSpPr>
          <p:cNvPr id="14" name="TextBox 13"/>
          <p:cNvSpPr txBox="1"/>
          <p:nvPr/>
        </p:nvSpPr>
        <p:spPr>
          <a:xfrm>
            <a:off x="319287" y="3549985"/>
            <a:ext cx="1763109" cy="646331"/>
          </a:xfrm>
          <a:prstGeom prst="rect">
            <a:avLst/>
          </a:prstGeom>
          <a:noFill/>
        </p:spPr>
        <p:txBody>
          <a:bodyPr wrap="square" rtlCol="0">
            <a:spAutoFit/>
          </a:bodyPr>
          <a:lstStyle/>
          <a:p>
            <a:r>
              <a:rPr lang="en-US" sz="1200" dirty="0" smtClean="0"/>
              <a:t>Italianate houses have</a:t>
            </a:r>
          </a:p>
          <a:p>
            <a:r>
              <a:rPr lang="en-US" sz="1200" b="1" dirty="0" smtClean="0">
                <a:solidFill>
                  <a:srgbClr val="710E0F"/>
                </a:solidFill>
              </a:rPr>
              <a:t>Low pitched roofs </a:t>
            </a:r>
            <a:r>
              <a:rPr lang="en-US" sz="1200" dirty="0" smtClean="0"/>
              <a:t>and </a:t>
            </a:r>
            <a:r>
              <a:rPr lang="en-US" sz="1200" b="1" dirty="0" smtClean="0">
                <a:solidFill>
                  <a:srgbClr val="710E0F"/>
                </a:solidFill>
              </a:rPr>
              <a:t>bracketed cornices</a:t>
            </a:r>
            <a:endParaRPr lang="en-US" sz="1200" b="1" dirty="0">
              <a:solidFill>
                <a:srgbClr val="710E0F"/>
              </a:solidFill>
            </a:endParaRPr>
          </a:p>
        </p:txBody>
      </p:sp>
      <p:pic>
        <p:nvPicPr>
          <p:cNvPr id="15" name="Picture 14" descr="DSC06313.JP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5400000">
            <a:off x="2443808" y="4092942"/>
            <a:ext cx="1979449" cy="2186196"/>
          </a:xfrm>
          <a:prstGeom prst="rect">
            <a:avLst/>
          </a:prstGeom>
        </p:spPr>
      </p:pic>
      <p:cxnSp>
        <p:nvCxnSpPr>
          <p:cNvPr id="17" name="Straight Arrow Connector 16"/>
          <p:cNvCxnSpPr/>
          <p:nvPr/>
        </p:nvCxnSpPr>
        <p:spPr>
          <a:xfrm>
            <a:off x="5434959" y="1553758"/>
            <a:ext cx="0" cy="1177736"/>
          </a:xfrm>
          <a:prstGeom prst="straightConnector1">
            <a:avLst/>
          </a:prstGeom>
          <a:ln w="635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711244" y="5129532"/>
            <a:ext cx="4055768" cy="461665"/>
          </a:xfrm>
          <a:prstGeom prst="rect">
            <a:avLst/>
          </a:prstGeom>
          <a:noFill/>
        </p:spPr>
        <p:txBody>
          <a:bodyPr wrap="none" rtlCol="0">
            <a:spAutoFit/>
          </a:bodyPr>
          <a:lstStyle/>
          <a:p>
            <a:r>
              <a:rPr lang="en-US" sz="1200" dirty="0" smtClean="0"/>
              <a:t>Queen Anne houses are exuberant.  Porches, color, </a:t>
            </a:r>
            <a:r>
              <a:rPr lang="en-US" sz="1200" b="1" dirty="0" smtClean="0">
                <a:solidFill>
                  <a:srgbClr val="710E0F"/>
                </a:solidFill>
              </a:rPr>
              <a:t>projecting</a:t>
            </a:r>
          </a:p>
          <a:p>
            <a:r>
              <a:rPr lang="en-US" sz="1200" b="1" dirty="0">
                <a:solidFill>
                  <a:srgbClr val="710E0F"/>
                </a:solidFill>
              </a:rPr>
              <a:t>e</a:t>
            </a:r>
            <a:r>
              <a:rPr lang="en-US" sz="1200" b="1" dirty="0" smtClean="0">
                <a:solidFill>
                  <a:srgbClr val="710E0F"/>
                </a:solidFill>
              </a:rPr>
              <a:t>aves</a:t>
            </a:r>
            <a:r>
              <a:rPr lang="en-US" sz="1200" dirty="0" smtClean="0"/>
              <a:t> on every surface.</a:t>
            </a:r>
            <a:endParaRPr lang="en-US" sz="1200" dirty="0"/>
          </a:p>
        </p:txBody>
      </p:sp>
    </p:spTree>
    <p:extLst>
      <p:ext uri="{BB962C8B-B14F-4D97-AF65-F5344CB8AC3E}">
        <p14:creationId xmlns:p14="http://schemas.microsoft.com/office/powerpoint/2010/main" val="3218987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92543" y="254000"/>
            <a:ext cx="1710048" cy="1162298"/>
          </a:xfrm>
          <a:prstGeom prst="rect">
            <a:avLst/>
          </a:prstGeom>
        </p:spPr>
      </p:pic>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92543" y="1416298"/>
            <a:ext cx="1830440" cy="1323409"/>
          </a:xfrm>
          <a:prstGeom prst="rect">
            <a:avLst/>
          </a:prstGeom>
        </p:spPr>
      </p:pic>
      <p:sp>
        <p:nvSpPr>
          <p:cNvPr id="5" name="TextBox 4"/>
          <p:cNvSpPr txBox="1"/>
          <p:nvPr/>
        </p:nvSpPr>
        <p:spPr>
          <a:xfrm>
            <a:off x="527050" y="1736623"/>
            <a:ext cx="4567120" cy="1323439"/>
          </a:xfrm>
          <a:prstGeom prst="rect">
            <a:avLst/>
          </a:prstGeom>
          <a:noFill/>
        </p:spPr>
        <p:txBody>
          <a:bodyPr wrap="square" rtlCol="0">
            <a:spAutoFit/>
          </a:bodyPr>
          <a:lstStyle>
            <a:defPPr>
              <a:defRPr lang="en-US"/>
            </a:defPPr>
          </a:lstStyle>
          <a:p>
            <a:r>
              <a:rPr lang="en-US" sz="1600" dirty="0" smtClean="0"/>
              <a:t>The bricks are glazed if the were near the smoke channel in the stack of bricks in the kiln when fired.  The glaze color is from the smoke used to fire them, and varies </a:t>
            </a:r>
            <a:r>
              <a:rPr lang="en-US" sz="1600" dirty="0"/>
              <a:t>with wood used: in </a:t>
            </a:r>
            <a:r>
              <a:rPr lang="en-US" sz="1600" dirty="0" err="1"/>
              <a:t>Va</a:t>
            </a:r>
            <a:r>
              <a:rPr lang="en-US" sz="1600" dirty="0"/>
              <a:t>, oak gives blue gray; in Phil., other wood gives black </a:t>
            </a:r>
            <a:r>
              <a:rPr lang="en-US" sz="1600" dirty="0" smtClean="0"/>
              <a:t>color.</a:t>
            </a:r>
          </a:p>
        </p:txBody>
      </p:sp>
      <p:sp>
        <p:nvSpPr>
          <p:cNvPr id="6" name="TextBox 5"/>
          <p:cNvSpPr txBox="1"/>
          <p:nvPr/>
        </p:nvSpPr>
        <p:spPr>
          <a:xfrm>
            <a:off x="527050" y="127000"/>
            <a:ext cx="4514850" cy="1631216"/>
          </a:xfrm>
          <a:prstGeom prst="rect">
            <a:avLst/>
          </a:prstGeom>
          <a:noFill/>
        </p:spPr>
        <p:txBody>
          <a:bodyPr wrap="square" rtlCol="0">
            <a:spAutoFit/>
          </a:bodyPr>
          <a:lstStyle/>
          <a:p>
            <a:r>
              <a:rPr lang="en-US" sz="2000" dirty="0" smtClean="0"/>
              <a:t>Flemish bond: </a:t>
            </a:r>
          </a:p>
          <a:p>
            <a:r>
              <a:rPr lang="en-US" sz="1600" dirty="0" smtClean="0"/>
              <a:t>Bricks have only one rectangular shape but are laid in different ways.  In Flemish bond, they have alternating </a:t>
            </a:r>
            <a:r>
              <a:rPr lang="en-US" sz="1600" dirty="0" smtClean="0">
                <a:solidFill>
                  <a:srgbClr val="710E0F"/>
                </a:solidFill>
              </a:rPr>
              <a:t>header</a:t>
            </a:r>
            <a:r>
              <a:rPr lang="en-US" sz="1600" dirty="0" smtClean="0"/>
              <a:t> and </a:t>
            </a:r>
            <a:r>
              <a:rPr lang="en-US" sz="1600" dirty="0" smtClean="0">
                <a:solidFill>
                  <a:srgbClr val="710E0F"/>
                </a:solidFill>
              </a:rPr>
              <a:t>stretcher</a:t>
            </a:r>
            <a:r>
              <a:rPr lang="en-US" sz="1600" dirty="0" smtClean="0"/>
              <a:t> in each row.</a:t>
            </a:r>
          </a:p>
          <a:p>
            <a:r>
              <a:rPr lang="en-US" sz="1600" dirty="0" smtClean="0"/>
              <a:t>Used in Georgian and Federal periods in façade.</a:t>
            </a:r>
          </a:p>
          <a:p>
            <a:r>
              <a:rPr lang="en-US" sz="1600" dirty="0" smtClean="0"/>
              <a:t>In early Georgian, the headers were often glazed.</a:t>
            </a:r>
            <a:endParaRPr lang="en-US" sz="1600" dirty="0"/>
          </a:p>
        </p:txBody>
      </p:sp>
      <p:sp>
        <p:nvSpPr>
          <p:cNvPr id="7" name="TextBox 6"/>
          <p:cNvSpPr txBox="1"/>
          <p:nvPr/>
        </p:nvSpPr>
        <p:spPr>
          <a:xfrm>
            <a:off x="622300" y="5528052"/>
            <a:ext cx="5365493" cy="892552"/>
          </a:xfrm>
          <a:prstGeom prst="rect">
            <a:avLst/>
          </a:prstGeom>
          <a:noFill/>
        </p:spPr>
        <p:txBody>
          <a:bodyPr wrap="square" rtlCol="0">
            <a:spAutoFit/>
          </a:bodyPr>
          <a:lstStyle/>
          <a:p>
            <a:r>
              <a:rPr lang="en-US" sz="2000" dirty="0"/>
              <a:t>Common bond:</a:t>
            </a:r>
            <a:endParaRPr lang="en-US" sz="2000" dirty="0" smtClean="0"/>
          </a:p>
          <a:p>
            <a:r>
              <a:rPr lang="en-US" sz="1600" dirty="0" smtClean="0"/>
              <a:t>Rows of all headers  are separated by 3-12 rows of all stretchers.  Used on sides and backs; rarely on front façade.</a:t>
            </a:r>
            <a:endParaRPr lang="en-US" sz="1600" dirty="0"/>
          </a:p>
        </p:txBody>
      </p:sp>
      <p:sp>
        <p:nvSpPr>
          <p:cNvPr id="8" name="Rectangle 7"/>
          <p:cNvSpPr/>
          <p:nvPr/>
        </p:nvSpPr>
        <p:spPr>
          <a:xfrm>
            <a:off x="419055" y="3208031"/>
            <a:ext cx="4451350" cy="1446550"/>
          </a:xfrm>
          <a:prstGeom prst="rect">
            <a:avLst/>
          </a:prstGeom>
        </p:spPr>
        <p:txBody>
          <a:bodyPr wrap="square">
            <a:spAutoFit/>
          </a:bodyPr>
          <a:lstStyle/>
          <a:p>
            <a:r>
              <a:rPr lang="en-US" sz="2400" dirty="0" smtClean="0"/>
              <a:t>English bond (less common):</a:t>
            </a:r>
            <a:endParaRPr lang="en-US" sz="2400" dirty="0"/>
          </a:p>
          <a:p>
            <a:r>
              <a:rPr lang="en-US" sz="1600" dirty="0"/>
              <a:t>Rows of all headers  </a:t>
            </a:r>
            <a:r>
              <a:rPr lang="en-US" sz="1600" dirty="0" smtClean="0"/>
              <a:t>alternate with rows of all stretchers.  Common in water tables, and sides and back of early Georgian (and one colonial revival) buildings.</a:t>
            </a:r>
            <a:endParaRPr lang="en-US" sz="1600" dirty="0"/>
          </a:p>
        </p:txBody>
      </p:sp>
      <p:sp>
        <p:nvSpPr>
          <p:cNvPr id="3" name="TextBox 2"/>
          <p:cNvSpPr txBox="1"/>
          <p:nvPr/>
        </p:nvSpPr>
        <p:spPr>
          <a:xfrm>
            <a:off x="7722983" y="266868"/>
            <a:ext cx="1325579" cy="1384995"/>
          </a:xfrm>
          <a:prstGeom prst="rect">
            <a:avLst/>
          </a:prstGeom>
          <a:noFill/>
        </p:spPr>
        <p:txBody>
          <a:bodyPr wrap="square" rtlCol="0">
            <a:spAutoFit/>
          </a:bodyPr>
          <a:lstStyle/>
          <a:p>
            <a:r>
              <a:rPr lang="en-US" dirty="0" smtClean="0"/>
              <a:t>Header</a:t>
            </a:r>
          </a:p>
          <a:p>
            <a:r>
              <a:rPr lang="en-US" sz="1200" dirty="0" smtClean="0"/>
              <a:t>Short side of brick is exposed.</a:t>
            </a:r>
          </a:p>
          <a:p>
            <a:r>
              <a:rPr lang="en-US" dirty="0" smtClean="0"/>
              <a:t>Stretcher</a:t>
            </a:r>
          </a:p>
          <a:p>
            <a:r>
              <a:rPr lang="en-US" sz="1200" dirty="0" smtClean="0"/>
              <a:t>Long side is exposed</a:t>
            </a:r>
            <a:endParaRPr lang="en-US" sz="1200" dirty="0"/>
          </a:p>
        </p:txBody>
      </p:sp>
      <p:cxnSp>
        <p:nvCxnSpPr>
          <p:cNvPr id="10" name="Straight Arrow Connector 9"/>
          <p:cNvCxnSpPr/>
          <p:nvPr/>
        </p:nvCxnSpPr>
        <p:spPr>
          <a:xfrm flipH="1">
            <a:off x="6781800" y="520700"/>
            <a:ext cx="1092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6824295" y="835172"/>
            <a:ext cx="898688" cy="24578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9" name="Picture 8" descr="Photo.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9771" y="3020973"/>
            <a:ext cx="1812820" cy="1359615"/>
          </a:xfrm>
          <a:prstGeom prst="rect">
            <a:avLst/>
          </a:prstGeom>
        </p:spPr>
      </p:pic>
      <p:sp>
        <p:nvSpPr>
          <p:cNvPr id="11" name="TextBox 10"/>
          <p:cNvSpPr txBox="1"/>
          <p:nvPr/>
        </p:nvSpPr>
        <p:spPr>
          <a:xfrm>
            <a:off x="7874000" y="2920049"/>
            <a:ext cx="1160409" cy="1231106"/>
          </a:xfrm>
          <a:prstGeom prst="rect">
            <a:avLst/>
          </a:prstGeom>
          <a:noFill/>
        </p:spPr>
        <p:txBody>
          <a:bodyPr wrap="square" rtlCol="0">
            <a:spAutoFit/>
          </a:bodyPr>
          <a:lstStyle/>
          <a:p>
            <a:r>
              <a:rPr lang="en-US" sz="1400" dirty="0" smtClean="0"/>
              <a:t>Stretchers</a:t>
            </a:r>
          </a:p>
          <a:p>
            <a:r>
              <a:rPr lang="en-US" sz="1400" dirty="0" smtClean="0"/>
              <a:t>Headers</a:t>
            </a:r>
          </a:p>
          <a:p>
            <a:r>
              <a:rPr lang="en-US" sz="1400" dirty="0" smtClean="0"/>
              <a:t>Stretchers</a:t>
            </a:r>
          </a:p>
          <a:p>
            <a:r>
              <a:rPr lang="en-US" sz="1400" dirty="0" smtClean="0"/>
              <a:t>Headers</a:t>
            </a:r>
          </a:p>
          <a:p>
            <a:endParaRPr lang="en-US" dirty="0"/>
          </a:p>
        </p:txBody>
      </p:sp>
      <p:sp>
        <p:nvSpPr>
          <p:cNvPr id="14" name="TextBox 13"/>
          <p:cNvSpPr txBox="1"/>
          <p:nvPr/>
        </p:nvSpPr>
        <p:spPr>
          <a:xfrm>
            <a:off x="4870405" y="3889545"/>
            <a:ext cx="3251457" cy="523220"/>
          </a:xfrm>
          <a:prstGeom prst="rect">
            <a:avLst/>
          </a:prstGeom>
          <a:noFill/>
        </p:spPr>
        <p:txBody>
          <a:bodyPr wrap="square" rtlCol="0">
            <a:spAutoFit/>
          </a:bodyPr>
          <a:lstStyle/>
          <a:p>
            <a:r>
              <a:rPr lang="en-US" sz="1400" dirty="0" smtClean="0"/>
              <a:t>Back of </a:t>
            </a:r>
            <a:br>
              <a:rPr lang="en-US" sz="1400" dirty="0" smtClean="0"/>
            </a:br>
            <a:r>
              <a:rPr lang="en-US" sz="1400" dirty="0" smtClean="0"/>
              <a:t>Presby. Ch.            </a:t>
            </a:r>
            <a:endParaRPr lang="en-US" sz="1400" dirty="0"/>
          </a:p>
        </p:txBody>
      </p:sp>
      <p:sp>
        <p:nvSpPr>
          <p:cNvPr id="15" name="TextBox 14"/>
          <p:cNvSpPr txBox="1"/>
          <p:nvPr/>
        </p:nvSpPr>
        <p:spPr>
          <a:xfrm>
            <a:off x="647700" y="4654581"/>
            <a:ext cx="4660900" cy="677108"/>
          </a:xfrm>
          <a:prstGeom prst="rect">
            <a:avLst/>
          </a:prstGeom>
          <a:noFill/>
        </p:spPr>
        <p:txBody>
          <a:bodyPr wrap="square" rtlCol="0">
            <a:spAutoFit/>
          </a:bodyPr>
          <a:lstStyle/>
          <a:p>
            <a:r>
              <a:rPr lang="en-US" sz="2000" dirty="0"/>
              <a:t>Running </a:t>
            </a:r>
            <a:r>
              <a:rPr lang="en-US" sz="2000" dirty="0" smtClean="0"/>
              <a:t>bond :</a:t>
            </a:r>
          </a:p>
          <a:p>
            <a:r>
              <a:rPr lang="en-US" dirty="0" smtClean="0"/>
              <a:t>All stretchers. Used from Greek Revival on.</a:t>
            </a:r>
            <a:endParaRPr lang="en-US" dirty="0"/>
          </a:p>
        </p:txBody>
      </p:sp>
      <p:pic>
        <p:nvPicPr>
          <p:cNvPr id="13" name="Picture 12" descr="Screen Shot 2015-04-20 at 8.46.50 PM.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27962" y="4575552"/>
            <a:ext cx="2197100" cy="952500"/>
          </a:xfrm>
          <a:prstGeom prst="rect">
            <a:avLst/>
          </a:prstGeom>
        </p:spPr>
      </p:pic>
      <p:sp>
        <p:nvSpPr>
          <p:cNvPr id="16" name="TextBox 15"/>
          <p:cNvSpPr txBox="1"/>
          <p:nvPr/>
        </p:nvSpPr>
        <p:spPr>
          <a:xfrm>
            <a:off x="4984963" y="5235376"/>
            <a:ext cx="1142999" cy="307777"/>
          </a:xfrm>
          <a:prstGeom prst="rect">
            <a:avLst/>
          </a:prstGeom>
          <a:noFill/>
        </p:spPr>
        <p:txBody>
          <a:bodyPr wrap="square" rtlCol="0">
            <a:spAutoFit/>
          </a:bodyPr>
          <a:lstStyle/>
          <a:p>
            <a:r>
              <a:rPr lang="en-US" sz="1400" dirty="0" smtClean="0"/>
              <a:t>9 The Strand</a:t>
            </a:r>
            <a:endParaRPr lang="en-US" sz="1400" dirty="0"/>
          </a:p>
        </p:txBody>
      </p:sp>
      <p:sp>
        <p:nvSpPr>
          <p:cNvPr id="17" name="TextBox 16"/>
          <p:cNvSpPr txBox="1"/>
          <p:nvPr/>
        </p:nvSpPr>
        <p:spPr>
          <a:xfrm>
            <a:off x="5308600" y="897467"/>
            <a:ext cx="679193" cy="1384995"/>
          </a:xfrm>
          <a:prstGeom prst="rect">
            <a:avLst/>
          </a:prstGeom>
          <a:noFill/>
        </p:spPr>
        <p:txBody>
          <a:bodyPr wrap="square" rtlCol="0">
            <a:spAutoFit/>
          </a:bodyPr>
          <a:lstStyle/>
          <a:p>
            <a:r>
              <a:rPr lang="en-US" sz="1400" dirty="0" smtClean="0"/>
              <a:t>VA, DE</a:t>
            </a:r>
          </a:p>
          <a:p>
            <a:endParaRPr lang="en-US" sz="1400" dirty="0"/>
          </a:p>
          <a:p>
            <a:endParaRPr lang="en-US" sz="1400" dirty="0" smtClean="0"/>
          </a:p>
          <a:p>
            <a:endParaRPr lang="en-US" sz="1400" dirty="0"/>
          </a:p>
          <a:p>
            <a:endParaRPr lang="en-US" sz="1400" dirty="0" smtClean="0"/>
          </a:p>
          <a:p>
            <a:r>
              <a:rPr lang="en-US" sz="1400" dirty="0" smtClean="0"/>
              <a:t>PHL</a:t>
            </a:r>
            <a:endParaRPr lang="en-US" sz="1400" dirty="0"/>
          </a:p>
        </p:txBody>
      </p:sp>
      <p:pic>
        <p:nvPicPr>
          <p:cNvPr id="18" name="Picture 1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27962" y="5593272"/>
            <a:ext cx="1513629" cy="1086426"/>
          </a:xfrm>
          <a:prstGeom prst="rect">
            <a:avLst/>
          </a:prstGeom>
        </p:spPr>
      </p:pic>
      <p:sp>
        <p:nvSpPr>
          <p:cNvPr id="19" name="TextBox 18"/>
          <p:cNvSpPr txBox="1"/>
          <p:nvPr/>
        </p:nvSpPr>
        <p:spPr>
          <a:xfrm>
            <a:off x="4486879" y="6402401"/>
            <a:ext cx="1856514" cy="369332"/>
          </a:xfrm>
          <a:prstGeom prst="rect">
            <a:avLst/>
          </a:prstGeom>
          <a:noFill/>
        </p:spPr>
        <p:txBody>
          <a:bodyPr wrap="square" rtlCol="0">
            <a:spAutoFit/>
          </a:bodyPr>
          <a:lstStyle/>
          <a:p>
            <a:r>
              <a:rPr lang="en-US" dirty="0" smtClean="0"/>
              <a:t>A</a:t>
            </a:r>
            <a:r>
              <a:rPr lang="en-US" sz="1400" dirty="0" smtClean="0"/>
              <a:t>mstel </a:t>
            </a:r>
            <a:r>
              <a:rPr lang="en-US" sz="1400" dirty="0" err="1" smtClean="0"/>
              <a:t>House,side</a:t>
            </a:r>
            <a:endParaRPr lang="en-US" sz="1400" dirty="0"/>
          </a:p>
        </p:txBody>
      </p:sp>
      <p:sp>
        <p:nvSpPr>
          <p:cNvPr id="20" name="TextBox 19"/>
          <p:cNvSpPr txBox="1"/>
          <p:nvPr/>
        </p:nvSpPr>
        <p:spPr>
          <a:xfrm>
            <a:off x="7710282" y="5534005"/>
            <a:ext cx="1255917" cy="1277273"/>
          </a:xfrm>
          <a:prstGeom prst="rect">
            <a:avLst/>
          </a:prstGeom>
          <a:noFill/>
        </p:spPr>
        <p:txBody>
          <a:bodyPr wrap="square" rtlCol="0">
            <a:spAutoFit/>
          </a:bodyPr>
          <a:lstStyle/>
          <a:p>
            <a:r>
              <a:rPr lang="en-US" sz="1100" dirty="0" smtClean="0"/>
              <a:t>Header</a:t>
            </a:r>
          </a:p>
          <a:p>
            <a:r>
              <a:rPr lang="en-US" sz="1100" dirty="0"/>
              <a:t> </a:t>
            </a:r>
            <a:r>
              <a:rPr lang="en-US" sz="1100" dirty="0" smtClean="0"/>
              <a:t> 3 rows stretchers</a:t>
            </a:r>
          </a:p>
          <a:p>
            <a:r>
              <a:rPr lang="en-US" sz="1100" dirty="0" smtClean="0"/>
              <a:t>Header</a:t>
            </a:r>
          </a:p>
          <a:p>
            <a:endParaRPr lang="en-US" sz="1100" dirty="0" smtClean="0"/>
          </a:p>
          <a:p>
            <a:r>
              <a:rPr lang="en-US" sz="1100" dirty="0" smtClean="0"/>
              <a:t>5 rows stretchers</a:t>
            </a:r>
          </a:p>
          <a:p>
            <a:endParaRPr lang="en-US" sz="800" dirty="0" smtClean="0"/>
          </a:p>
          <a:p>
            <a:r>
              <a:rPr lang="en-US" sz="1100" dirty="0" smtClean="0"/>
              <a:t>Header</a:t>
            </a:r>
          </a:p>
        </p:txBody>
      </p:sp>
      <p:cxnSp>
        <p:nvCxnSpPr>
          <p:cNvPr id="25" name="Straight Arrow Connector 24"/>
          <p:cNvCxnSpPr/>
          <p:nvPr/>
        </p:nvCxnSpPr>
        <p:spPr>
          <a:xfrm flipH="1">
            <a:off x="7602591" y="3056928"/>
            <a:ext cx="271409"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a:off x="7619286" y="3284919"/>
            <a:ext cx="271409" cy="0"/>
          </a:xfrm>
          <a:prstGeom prst="straightConnector1">
            <a:avLst/>
          </a:prstGeom>
          <a:ln>
            <a:solidFill>
              <a:srgbClr val="25406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a:off x="7641591" y="3519252"/>
            <a:ext cx="271409"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7685672" y="3715788"/>
            <a:ext cx="271409" cy="0"/>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913304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094" y="180825"/>
            <a:ext cx="7886700" cy="1325562"/>
          </a:xfrm>
        </p:spPr>
        <p:txBody>
          <a:bodyPr>
            <a:normAutofit fontScale="90000"/>
          </a:bodyPr>
          <a:lstStyle/>
          <a:p>
            <a:r>
              <a:rPr lang="en-US" sz="3200" dirty="0" smtClean="0"/>
              <a:t>Architectural Features – Early Georgian, 1700-1750</a:t>
            </a:r>
            <a:br>
              <a:rPr lang="en-US" sz="3200" dirty="0" smtClean="0"/>
            </a:br>
            <a:endParaRPr lang="en-US" sz="3200" dirty="0"/>
          </a:p>
        </p:txBody>
      </p:sp>
      <p:pic>
        <p:nvPicPr>
          <p:cNvPr id="3" name="Picture 2" descr="DSC01942.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1650" y="1081793"/>
            <a:ext cx="3366287" cy="5070373"/>
          </a:xfrm>
          <a:prstGeom prst="rect">
            <a:avLst/>
          </a:prstGeom>
        </p:spPr>
      </p:pic>
      <p:pic>
        <p:nvPicPr>
          <p:cNvPr id="4" name="Picture 3" descr="DSC0624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4531464" y="2292623"/>
            <a:ext cx="4900818" cy="2756711"/>
          </a:xfrm>
          <a:prstGeom prst="rect">
            <a:avLst/>
          </a:prstGeom>
        </p:spPr>
      </p:pic>
      <p:cxnSp>
        <p:nvCxnSpPr>
          <p:cNvPr id="6" name="Straight Connector 5"/>
          <p:cNvCxnSpPr/>
          <p:nvPr/>
        </p:nvCxnSpPr>
        <p:spPr>
          <a:xfrm>
            <a:off x="1285477" y="4968582"/>
            <a:ext cx="2792909" cy="86303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069139" y="1479479"/>
            <a:ext cx="1414950" cy="646331"/>
          </a:xfrm>
          <a:prstGeom prst="rect">
            <a:avLst/>
          </a:prstGeom>
          <a:noFill/>
        </p:spPr>
        <p:txBody>
          <a:bodyPr wrap="square" rtlCol="0">
            <a:spAutoFit/>
          </a:bodyPr>
          <a:lstStyle/>
          <a:p>
            <a:r>
              <a:rPr lang="en-US" dirty="0" smtClean="0"/>
              <a:t>String/belt course</a:t>
            </a:r>
            <a:endParaRPr lang="en-US" dirty="0"/>
          </a:p>
        </p:txBody>
      </p:sp>
      <p:sp>
        <p:nvSpPr>
          <p:cNvPr id="8" name="TextBox 7"/>
          <p:cNvSpPr txBox="1"/>
          <p:nvPr/>
        </p:nvSpPr>
        <p:spPr>
          <a:xfrm>
            <a:off x="4161618" y="5646678"/>
            <a:ext cx="1302422" cy="646331"/>
          </a:xfrm>
          <a:prstGeom prst="rect">
            <a:avLst/>
          </a:prstGeom>
          <a:noFill/>
        </p:spPr>
        <p:txBody>
          <a:bodyPr wrap="none" rtlCol="0">
            <a:spAutoFit/>
          </a:bodyPr>
          <a:lstStyle/>
          <a:p>
            <a:r>
              <a:rPr lang="en-US" dirty="0" smtClean="0"/>
              <a:t>Water table</a:t>
            </a:r>
          </a:p>
          <a:p>
            <a:endParaRPr lang="en-US" dirty="0"/>
          </a:p>
        </p:txBody>
      </p:sp>
      <p:cxnSp>
        <p:nvCxnSpPr>
          <p:cNvPr id="9" name="Straight Connector 8"/>
          <p:cNvCxnSpPr/>
          <p:nvPr/>
        </p:nvCxnSpPr>
        <p:spPr>
          <a:xfrm flipV="1">
            <a:off x="1775625" y="1755170"/>
            <a:ext cx="2352326" cy="1783251"/>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911921" y="2428811"/>
            <a:ext cx="1536636" cy="923330"/>
          </a:xfrm>
          <a:prstGeom prst="rect">
            <a:avLst/>
          </a:prstGeom>
          <a:noFill/>
        </p:spPr>
        <p:txBody>
          <a:bodyPr wrap="none" rtlCol="0">
            <a:spAutoFit/>
          </a:bodyPr>
          <a:lstStyle/>
          <a:p>
            <a:r>
              <a:rPr lang="en-US" dirty="0" smtClean="0"/>
              <a:t>Glazed header</a:t>
            </a:r>
          </a:p>
          <a:p>
            <a:r>
              <a:rPr lang="en-US" dirty="0" smtClean="0"/>
              <a:t>Flemish bond</a:t>
            </a:r>
          </a:p>
          <a:p>
            <a:r>
              <a:rPr lang="en-US" dirty="0" smtClean="0"/>
              <a:t>Brickwork</a:t>
            </a:r>
          </a:p>
        </p:txBody>
      </p:sp>
      <p:cxnSp>
        <p:nvCxnSpPr>
          <p:cNvPr id="17" name="Straight Arrow Connector 16"/>
          <p:cNvCxnSpPr/>
          <p:nvPr/>
        </p:nvCxnSpPr>
        <p:spPr>
          <a:xfrm flipV="1">
            <a:off x="5040182" y="2465799"/>
            <a:ext cx="1942088" cy="517817"/>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233603" y="4198136"/>
            <a:ext cx="617589" cy="646331"/>
          </a:xfrm>
          <a:prstGeom prst="rect">
            <a:avLst/>
          </a:prstGeom>
          <a:noFill/>
        </p:spPr>
        <p:txBody>
          <a:bodyPr wrap="none" rtlCol="0">
            <a:spAutoFit/>
          </a:bodyPr>
          <a:lstStyle/>
          <a:p>
            <a:r>
              <a:rPr lang="en-US" dirty="0" smtClean="0"/>
              <a:t>Arch</a:t>
            </a:r>
          </a:p>
          <a:p>
            <a:endParaRPr lang="en-US" dirty="0"/>
          </a:p>
        </p:txBody>
      </p:sp>
      <p:cxnSp>
        <p:nvCxnSpPr>
          <p:cNvPr id="20" name="Straight Arrow Connector 19"/>
          <p:cNvCxnSpPr/>
          <p:nvPr/>
        </p:nvCxnSpPr>
        <p:spPr>
          <a:xfrm flipV="1">
            <a:off x="4929206" y="3772671"/>
            <a:ext cx="1942088" cy="616449"/>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75107" y="6383828"/>
            <a:ext cx="2404490" cy="307777"/>
          </a:xfrm>
          <a:prstGeom prst="rect">
            <a:avLst/>
          </a:prstGeom>
          <a:noFill/>
        </p:spPr>
        <p:txBody>
          <a:bodyPr wrap="square" rtlCol="0">
            <a:spAutoFit/>
          </a:bodyPr>
          <a:lstStyle/>
          <a:p>
            <a:r>
              <a:rPr lang="en-US" sz="1400" dirty="0" smtClean="0"/>
              <a:t>Amstel House, 2 E 4th</a:t>
            </a:r>
            <a:endParaRPr lang="en-US" sz="1400" dirty="0"/>
          </a:p>
        </p:txBody>
      </p:sp>
      <p:sp>
        <p:nvSpPr>
          <p:cNvPr id="22" name="TextBox 21"/>
          <p:cNvSpPr txBox="1"/>
          <p:nvPr/>
        </p:nvSpPr>
        <p:spPr>
          <a:xfrm>
            <a:off x="5724537" y="6337101"/>
            <a:ext cx="2644940" cy="307777"/>
          </a:xfrm>
          <a:prstGeom prst="rect">
            <a:avLst/>
          </a:prstGeom>
          <a:noFill/>
        </p:spPr>
        <p:txBody>
          <a:bodyPr wrap="square" rtlCol="0">
            <a:spAutoFit/>
          </a:bodyPr>
          <a:lstStyle/>
          <a:p>
            <a:r>
              <a:rPr lang="en-US" sz="1400" dirty="0" smtClean="0"/>
              <a:t>McWilliams House, 8 The Strand</a:t>
            </a:r>
            <a:endParaRPr lang="en-US" sz="1400" dirty="0"/>
          </a:p>
        </p:txBody>
      </p:sp>
      <p:cxnSp>
        <p:nvCxnSpPr>
          <p:cNvPr id="16" name="Straight Connector 15"/>
          <p:cNvCxnSpPr/>
          <p:nvPr/>
        </p:nvCxnSpPr>
        <p:spPr>
          <a:xfrm>
            <a:off x="2717480" y="3235225"/>
            <a:ext cx="1296170" cy="397307"/>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013650" y="3538421"/>
            <a:ext cx="1347620" cy="369332"/>
          </a:xfrm>
          <a:prstGeom prst="rect">
            <a:avLst/>
          </a:prstGeom>
          <a:noFill/>
        </p:spPr>
        <p:txBody>
          <a:bodyPr wrap="none" rtlCol="0">
            <a:spAutoFit/>
          </a:bodyPr>
          <a:lstStyle/>
          <a:p>
            <a:r>
              <a:rPr lang="en-US" dirty="0" smtClean="0"/>
              <a:t>9/9 Window</a:t>
            </a:r>
            <a:endParaRPr lang="en-US" dirty="0"/>
          </a:p>
        </p:txBody>
      </p:sp>
    </p:spTree>
    <p:extLst>
      <p:ext uri="{BB962C8B-B14F-4D97-AF65-F5344CB8AC3E}">
        <p14:creationId xmlns:p14="http://schemas.microsoft.com/office/powerpoint/2010/main" val="24812147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212_delaware_booth.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2666999"/>
            <a:ext cx="4326466" cy="3725337"/>
          </a:xfrm>
          <a:prstGeom prst="rect">
            <a:avLst/>
          </a:prstGeom>
        </p:spPr>
      </p:pic>
      <p:sp>
        <p:nvSpPr>
          <p:cNvPr id="2" name="Title 1"/>
          <p:cNvSpPr>
            <a:spLocks noGrp="1"/>
          </p:cNvSpPr>
          <p:nvPr>
            <p:ph type="title"/>
          </p:nvPr>
        </p:nvSpPr>
        <p:spPr>
          <a:xfrm>
            <a:off x="575733" y="164571"/>
            <a:ext cx="8229600" cy="842962"/>
          </a:xfrm>
        </p:spPr>
        <p:txBody>
          <a:bodyPr>
            <a:normAutofit/>
          </a:bodyPr>
          <a:lstStyle/>
          <a:p>
            <a:r>
              <a:rPr lang="en-US" sz="3600" dirty="0" smtClean="0"/>
              <a:t>Early </a:t>
            </a:r>
            <a:r>
              <a:rPr lang="en-US" sz="3600" dirty="0" err="1" smtClean="0"/>
              <a:t>vs</a:t>
            </a:r>
            <a:r>
              <a:rPr lang="en-US" sz="3600" dirty="0" smtClean="0"/>
              <a:t> Mid/late Georgian</a:t>
            </a:r>
            <a:endParaRPr lang="en-US" sz="360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4871506" y="2272243"/>
            <a:ext cx="3725338" cy="4514850"/>
          </a:xfrm>
          <a:prstGeom prst="rect">
            <a:avLst/>
          </a:prstGeom>
        </p:spPr>
      </p:pic>
      <p:sp>
        <p:nvSpPr>
          <p:cNvPr id="4" name="TextBox 3"/>
          <p:cNvSpPr txBox="1"/>
          <p:nvPr/>
        </p:nvSpPr>
        <p:spPr>
          <a:xfrm>
            <a:off x="140757" y="1930400"/>
            <a:ext cx="2441576" cy="738664"/>
          </a:xfrm>
          <a:prstGeom prst="rect">
            <a:avLst/>
          </a:prstGeom>
          <a:noFill/>
        </p:spPr>
        <p:txBody>
          <a:bodyPr wrap="square" rtlCol="0">
            <a:spAutoFit/>
          </a:bodyPr>
          <a:lstStyle/>
          <a:p>
            <a:r>
              <a:rPr lang="en-US" sz="1400" dirty="0" smtClean="0"/>
              <a:t>212 Delaware, Booth House</a:t>
            </a:r>
          </a:p>
          <a:p>
            <a:r>
              <a:rPr lang="en-US" sz="1400" dirty="0" smtClean="0"/>
              <a:t>1795</a:t>
            </a:r>
            <a:r>
              <a:rPr lang="en-US" sz="1400" dirty="0"/>
              <a:t>, &lt;1719, </a:t>
            </a:r>
            <a:r>
              <a:rPr lang="en-US" sz="1400" dirty="0" smtClean="0"/>
              <a:t>1860s 		</a:t>
            </a:r>
            <a:endParaRPr lang="en-US" sz="1400" dirty="0"/>
          </a:p>
        </p:txBody>
      </p:sp>
      <p:sp>
        <p:nvSpPr>
          <p:cNvPr id="6" name="TextBox 5"/>
          <p:cNvSpPr txBox="1"/>
          <p:nvPr/>
        </p:nvSpPr>
        <p:spPr>
          <a:xfrm>
            <a:off x="2760133" y="1693333"/>
            <a:ext cx="3683000" cy="646331"/>
          </a:xfrm>
          <a:prstGeom prst="rect">
            <a:avLst/>
          </a:prstGeom>
          <a:noFill/>
        </p:spPr>
        <p:txBody>
          <a:bodyPr wrap="square" rtlCol="0">
            <a:spAutoFit/>
          </a:bodyPr>
          <a:lstStyle/>
          <a:p>
            <a:pPr algn="ctr"/>
            <a:r>
              <a:rPr lang="en-US" dirty="0" smtClean="0"/>
              <a:t>No String course</a:t>
            </a:r>
          </a:p>
          <a:p>
            <a:pPr algn="ctr"/>
            <a:r>
              <a:rPr lang="en-US" dirty="0" smtClean="0"/>
              <a:t>String course</a:t>
            </a:r>
            <a:endParaRPr lang="en-US" dirty="0"/>
          </a:p>
        </p:txBody>
      </p:sp>
      <p:cxnSp>
        <p:nvCxnSpPr>
          <p:cNvPr id="8" name="Straight Arrow Connector 7"/>
          <p:cNvCxnSpPr/>
          <p:nvPr/>
        </p:nvCxnSpPr>
        <p:spPr>
          <a:xfrm flipH="1">
            <a:off x="2658533" y="2277533"/>
            <a:ext cx="1303867" cy="1930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5283200" y="2277533"/>
            <a:ext cx="999067" cy="21166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762000" y="1930400"/>
            <a:ext cx="3048000" cy="2463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5444067" y="1930400"/>
            <a:ext cx="3361266" cy="32935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722534" y="2053047"/>
            <a:ext cx="2201333" cy="800219"/>
          </a:xfrm>
          <a:prstGeom prst="rect">
            <a:avLst/>
          </a:prstGeom>
          <a:noFill/>
        </p:spPr>
        <p:txBody>
          <a:bodyPr wrap="square" rtlCol="0">
            <a:spAutoFit/>
          </a:bodyPr>
          <a:lstStyle/>
          <a:p>
            <a:r>
              <a:rPr lang="en-US" sz="1400" dirty="0" smtClean="0"/>
              <a:t>Courthouse</a:t>
            </a:r>
          </a:p>
          <a:p>
            <a:r>
              <a:rPr lang="en-US" sz="1400" dirty="0" smtClean="0"/>
              <a:t>(1845), 1732</a:t>
            </a:r>
            <a:r>
              <a:rPr lang="en-US" sz="1400" dirty="0"/>
              <a:t>, </a:t>
            </a:r>
            <a:r>
              <a:rPr lang="en-US" sz="1400" dirty="0" smtClean="0"/>
              <a:t>1756, 1802</a:t>
            </a:r>
            <a:endParaRPr lang="en-US" sz="1400" dirty="0"/>
          </a:p>
          <a:p>
            <a:endParaRPr lang="en-US" dirty="0"/>
          </a:p>
        </p:txBody>
      </p:sp>
      <p:sp>
        <p:nvSpPr>
          <p:cNvPr id="12" name="TextBox 11"/>
          <p:cNvSpPr txBox="1"/>
          <p:nvPr/>
        </p:nvSpPr>
        <p:spPr>
          <a:xfrm>
            <a:off x="1698978" y="6409201"/>
            <a:ext cx="680933" cy="307777"/>
          </a:xfrm>
          <a:prstGeom prst="rect">
            <a:avLst/>
          </a:prstGeom>
          <a:noFill/>
        </p:spPr>
        <p:txBody>
          <a:bodyPr wrap="none" rtlCol="0">
            <a:spAutoFit/>
          </a:bodyPr>
          <a:lstStyle/>
          <a:p>
            <a:r>
              <a:rPr lang="en-US" sz="1400" dirty="0" smtClean="0"/>
              <a:t>Arches</a:t>
            </a:r>
            <a:endParaRPr lang="en-US" sz="1400" dirty="0"/>
          </a:p>
        </p:txBody>
      </p:sp>
      <p:cxnSp>
        <p:nvCxnSpPr>
          <p:cNvPr id="14" name="Straight Arrow Connector 13"/>
          <p:cNvCxnSpPr/>
          <p:nvPr/>
        </p:nvCxnSpPr>
        <p:spPr>
          <a:xfrm flipV="1">
            <a:off x="2463800" y="5613401"/>
            <a:ext cx="635000" cy="10244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463800" y="4461933"/>
            <a:ext cx="541867" cy="21759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56633" y="6395538"/>
            <a:ext cx="1210733" cy="307777"/>
          </a:xfrm>
          <a:prstGeom prst="rect">
            <a:avLst/>
          </a:prstGeom>
          <a:noFill/>
        </p:spPr>
        <p:txBody>
          <a:bodyPr wrap="square" rtlCol="0">
            <a:spAutoFit/>
          </a:bodyPr>
          <a:lstStyle/>
          <a:p>
            <a:r>
              <a:rPr lang="en-US" sz="1400" dirty="0" smtClean="0"/>
              <a:t>No arches</a:t>
            </a:r>
            <a:endParaRPr lang="en-US" sz="1400" dirty="0"/>
          </a:p>
        </p:txBody>
      </p:sp>
      <p:sp>
        <p:nvSpPr>
          <p:cNvPr id="22" name="TextBox 21"/>
          <p:cNvSpPr txBox="1"/>
          <p:nvPr/>
        </p:nvSpPr>
        <p:spPr>
          <a:xfrm>
            <a:off x="4476751" y="6409269"/>
            <a:ext cx="4514850" cy="307777"/>
          </a:xfrm>
          <a:prstGeom prst="rect">
            <a:avLst/>
          </a:prstGeom>
          <a:noFill/>
        </p:spPr>
        <p:txBody>
          <a:bodyPr wrap="square" rtlCol="0">
            <a:spAutoFit/>
          </a:bodyPr>
          <a:lstStyle/>
          <a:p>
            <a:r>
              <a:rPr lang="en-US" sz="1400" dirty="0" smtClean="0"/>
              <a:t>“Symmetry” (vertical alignment of windows) in both sides</a:t>
            </a:r>
            <a:endParaRPr lang="en-US" sz="1400" dirty="0"/>
          </a:p>
        </p:txBody>
      </p:sp>
      <p:sp>
        <p:nvSpPr>
          <p:cNvPr id="23" name="TextBox 22"/>
          <p:cNvSpPr txBox="1"/>
          <p:nvPr/>
        </p:nvSpPr>
        <p:spPr>
          <a:xfrm>
            <a:off x="1109133" y="1007533"/>
            <a:ext cx="7171267" cy="369332"/>
          </a:xfrm>
          <a:prstGeom prst="rect">
            <a:avLst/>
          </a:prstGeom>
          <a:noFill/>
        </p:spPr>
        <p:txBody>
          <a:bodyPr wrap="square" rtlCol="0">
            <a:spAutoFit/>
          </a:bodyPr>
          <a:lstStyle/>
          <a:p>
            <a:r>
              <a:rPr lang="en-US" dirty="0" smtClean="0"/>
              <a:t>Two buildings built in stages in different eras show changes in styles</a:t>
            </a:r>
            <a:endParaRPr lang="en-US" dirty="0"/>
          </a:p>
        </p:txBody>
      </p:sp>
      <p:sp>
        <p:nvSpPr>
          <p:cNvPr id="5" name="TextBox 4"/>
          <p:cNvSpPr txBox="1"/>
          <p:nvPr/>
        </p:nvSpPr>
        <p:spPr>
          <a:xfrm>
            <a:off x="2987099" y="6409269"/>
            <a:ext cx="1057802" cy="307777"/>
          </a:xfrm>
          <a:prstGeom prst="rect">
            <a:avLst/>
          </a:prstGeom>
          <a:noFill/>
        </p:spPr>
        <p:txBody>
          <a:bodyPr wrap="none" rtlCol="0">
            <a:spAutoFit/>
          </a:bodyPr>
          <a:lstStyle/>
          <a:p>
            <a:r>
              <a:rPr lang="en-US" sz="1400" dirty="0" smtClean="0"/>
              <a:t>9/9 window</a:t>
            </a:r>
            <a:endParaRPr lang="en-US" sz="1400" dirty="0"/>
          </a:p>
        </p:txBody>
      </p:sp>
    </p:spTree>
    <p:extLst>
      <p:ext uri="{BB962C8B-B14F-4D97-AF65-F5344CB8AC3E}">
        <p14:creationId xmlns:p14="http://schemas.microsoft.com/office/powerpoint/2010/main" val="23251096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Early/Late Federal</a:t>
            </a:r>
            <a:br>
              <a:rPr lang="en-US" dirty="0" smtClean="0"/>
            </a:br>
            <a:r>
              <a:rPr lang="en-US" dirty="0" smtClean="0"/>
              <a:t>~1780-1812/1824-1840</a:t>
            </a:r>
            <a:endParaRPr lang="en-US" dirty="0"/>
          </a:p>
        </p:txBody>
      </p:sp>
      <p:pic>
        <p:nvPicPr>
          <p:cNvPr id="3" name="Picture 2" descr="DSC06213.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708363" y="2698995"/>
            <a:ext cx="4725402" cy="3218604"/>
          </a:xfrm>
          <a:prstGeom prst="rect">
            <a:avLst/>
          </a:prstGeom>
        </p:spPr>
      </p:pic>
      <p:pic>
        <p:nvPicPr>
          <p:cNvPr id="4" name="Picture 3" descr="DSC0621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243256" y="243256"/>
            <a:ext cx="1882544" cy="1396032"/>
          </a:xfrm>
          <a:prstGeom prst="rect">
            <a:avLst/>
          </a:prstGeom>
        </p:spPr>
      </p:pic>
      <p:pic>
        <p:nvPicPr>
          <p:cNvPr id="5" name="Picture 4" descr="door_and_transom.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43723" y="2028287"/>
            <a:ext cx="3913277" cy="4384973"/>
          </a:xfrm>
          <a:prstGeom prst="rect">
            <a:avLst/>
          </a:prstGeom>
        </p:spPr>
      </p:pic>
      <p:sp>
        <p:nvSpPr>
          <p:cNvPr id="6" name="TextBox 5"/>
          <p:cNvSpPr txBox="1"/>
          <p:nvPr/>
        </p:nvSpPr>
        <p:spPr>
          <a:xfrm>
            <a:off x="3179347" y="2269862"/>
            <a:ext cx="1864376" cy="3754874"/>
          </a:xfrm>
          <a:prstGeom prst="rect">
            <a:avLst/>
          </a:prstGeom>
          <a:noFill/>
        </p:spPr>
        <p:txBody>
          <a:bodyPr wrap="square" rtlCol="0">
            <a:spAutoFit/>
          </a:bodyPr>
          <a:lstStyle/>
          <a:p>
            <a:pPr marL="285750" indent="-285750">
              <a:buFont typeface="Arial"/>
              <a:buChar char="•"/>
            </a:pPr>
            <a:r>
              <a:rPr lang="en-US" sz="1400" dirty="0" smtClean="0"/>
              <a:t>“Symmetrical”</a:t>
            </a:r>
            <a:br>
              <a:rPr lang="en-US" sz="1400" dirty="0" smtClean="0"/>
            </a:br>
            <a:endParaRPr lang="en-US" sz="1400" dirty="0"/>
          </a:p>
          <a:p>
            <a:pPr marL="285750" indent="-285750">
              <a:buFont typeface="Arial"/>
              <a:buChar char="•"/>
            </a:pPr>
            <a:r>
              <a:rPr lang="en-US" sz="1400" dirty="0" smtClean="0"/>
              <a:t>Fanlights with tracery</a:t>
            </a:r>
          </a:p>
          <a:p>
            <a:pPr marL="285750" indent="-285750">
              <a:buFont typeface="Arial"/>
              <a:buChar char="•"/>
            </a:pPr>
            <a:r>
              <a:rPr lang="en-US" sz="1400" dirty="0" smtClean="0"/>
              <a:t>No string course or water table</a:t>
            </a:r>
          </a:p>
          <a:p>
            <a:pPr marL="285750" indent="-285750">
              <a:buFont typeface="Arial"/>
              <a:buChar char="•"/>
            </a:pPr>
            <a:r>
              <a:rPr lang="en-US" sz="1400" dirty="0" smtClean="0"/>
              <a:t>“Flemish bond, not glazed header</a:t>
            </a:r>
          </a:p>
          <a:p>
            <a:pPr marL="285750" indent="-285750">
              <a:buFont typeface="Arial"/>
              <a:buChar char="•"/>
            </a:pPr>
            <a:endParaRPr lang="en-US" sz="1400" dirty="0" smtClean="0"/>
          </a:p>
          <a:p>
            <a:pPr marL="285750" indent="-285750">
              <a:buFont typeface="Arial"/>
              <a:buChar char="•"/>
            </a:pPr>
            <a:r>
              <a:rPr lang="en-US" sz="1400" dirty="0" smtClean="0"/>
              <a:t>Medium mortar joints, not pressed brick</a:t>
            </a:r>
          </a:p>
          <a:p>
            <a:pPr marL="285750" indent="-285750">
              <a:buFont typeface="Arial"/>
              <a:buChar char="•"/>
            </a:pPr>
            <a:r>
              <a:rPr lang="en-US" sz="1400" dirty="0" smtClean="0"/>
              <a:t>9/9 window</a:t>
            </a:r>
          </a:p>
          <a:p>
            <a:pPr marL="285750" indent="-285750">
              <a:buFont typeface="Arial"/>
              <a:buChar char="•"/>
            </a:pPr>
            <a:r>
              <a:rPr lang="en-US" sz="1400" dirty="0" smtClean="0"/>
              <a:t>6-8 panel door</a:t>
            </a:r>
          </a:p>
          <a:p>
            <a:pPr marL="285750" indent="-285750">
              <a:buFont typeface="Arial"/>
              <a:buChar char="•"/>
            </a:pPr>
            <a:endParaRPr lang="en-US" sz="1400" dirty="0" smtClean="0"/>
          </a:p>
          <a:p>
            <a:pPr marL="285750" indent="-285750">
              <a:buFont typeface="Arial"/>
              <a:buChar char="•"/>
            </a:pPr>
            <a:r>
              <a:rPr lang="en-US" sz="1400" dirty="0" smtClean="0"/>
              <a:t>Different entrances</a:t>
            </a:r>
            <a:br>
              <a:rPr lang="en-US" sz="1400" dirty="0" smtClean="0"/>
            </a:br>
            <a:r>
              <a:rPr lang="en-US" sz="1400" dirty="0" smtClean="0"/>
              <a:t>(pediment </a:t>
            </a:r>
            <a:r>
              <a:rPr lang="en-US" sz="1400" dirty="0" err="1" smtClean="0"/>
              <a:t>vs</a:t>
            </a:r>
            <a:r>
              <a:rPr lang="en-US" sz="1400" dirty="0" smtClean="0"/>
              <a:t> arch)</a:t>
            </a:r>
            <a:endParaRPr lang="en-US" sz="1400" dirty="0"/>
          </a:p>
        </p:txBody>
      </p:sp>
      <p:sp>
        <p:nvSpPr>
          <p:cNvPr id="7" name="TextBox 6"/>
          <p:cNvSpPr txBox="1"/>
          <p:nvPr/>
        </p:nvSpPr>
        <p:spPr>
          <a:xfrm>
            <a:off x="5309307" y="1637819"/>
            <a:ext cx="3539613" cy="307777"/>
          </a:xfrm>
          <a:prstGeom prst="rect">
            <a:avLst/>
          </a:prstGeom>
          <a:noFill/>
        </p:spPr>
        <p:txBody>
          <a:bodyPr wrap="square" rtlCol="0">
            <a:spAutoFit/>
          </a:bodyPr>
          <a:lstStyle/>
          <a:p>
            <a:r>
              <a:rPr lang="en-US" sz="1400" dirty="0" smtClean="0"/>
              <a:t>27-29 The Strand,     c1826</a:t>
            </a:r>
            <a:endParaRPr lang="en-US" sz="1400" dirty="0"/>
          </a:p>
        </p:txBody>
      </p:sp>
      <p:sp>
        <p:nvSpPr>
          <p:cNvPr id="8" name="TextBox 7"/>
          <p:cNvSpPr txBox="1"/>
          <p:nvPr/>
        </p:nvSpPr>
        <p:spPr>
          <a:xfrm>
            <a:off x="1504110" y="1604769"/>
            <a:ext cx="1675237" cy="307777"/>
          </a:xfrm>
          <a:prstGeom prst="rect">
            <a:avLst/>
          </a:prstGeom>
          <a:noFill/>
        </p:spPr>
        <p:txBody>
          <a:bodyPr wrap="square" rtlCol="0">
            <a:spAutoFit/>
          </a:bodyPr>
          <a:lstStyle/>
          <a:p>
            <a:r>
              <a:rPr lang="en-US" sz="1400" dirty="0" smtClean="0"/>
              <a:t>18 E 3rd,     c1800</a:t>
            </a:r>
            <a:endParaRPr lang="en-US" sz="1400" dirty="0"/>
          </a:p>
        </p:txBody>
      </p:sp>
      <p:cxnSp>
        <p:nvCxnSpPr>
          <p:cNvPr id="10" name="Straight Arrow Connector 9"/>
          <p:cNvCxnSpPr/>
          <p:nvPr/>
        </p:nvCxnSpPr>
        <p:spPr>
          <a:xfrm flipH="1">
            <a:off x="2017490" y="2907809"/>
            <a:ext cx="1246151" cy="10914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620411" y="2749049"/>
            <a:ext cx="1477090" cy="1774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358127" y="468384"/>
            <a:ext cx="0" cy="949254"/>
          </a:xfrm>
          <a:prstGeom prst="line">
            <a:avLst/>
          </a:prstGeom>
          <a:ln w="3810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726687" y="468384"/>
            <a:ext cx="0" cy="949254"/>
          </a:xfrm>
          <a:prstGeom prst="line">
            <a:avLst/>
          </a:prstGeom>
          <a:ln w="3810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041919" y="539717"/>
            <a:ext cx="0" cy="949254"/>
          </a:xfrm>
          <a:prstGeom prst="line">
            <a:avLst/>
          </a:prstGeom>
          <a:ln w="3810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966499" y="531423"/>
            <a:ext cx="2551734" cy="19150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flipV="1">
            <a:off x="2423083" y="4127490"/>
            <a:ext cx="985942" cy="1504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4929718" y="3359022"/>
            <a:ext cx="1011010" cy="2214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20480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Greek Revival (I)</a:t>
            </a:r>
            <a:br>
              <a:rPr lang="en-US" dirty="0" smtClean="0"/>
            </a:br>
            <a:r>
              <a:rPr lang="en-US" sz="2700" dirty="0"/>
              <a:t>Temple Style Public </a:t>
            </a:r>
            <a:r>
              <a:rPr lang="en-US" sz="2700" dirty="0" smtClean="0"/>
              <a:t>Buildings &amp; High Style Residences</a:t>
            </a:r>
            <a:endParaRPr lang="en-US" sz="27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593539"/>
            <a:ext cx="2735138" cy="2171700"/>
          </a:xfrm>
          <a:prstGeom prst="rect">
            <a:avLst/>
          </a:prstGeom>
        </p:spPr>
      </p:pic>
      <p:sp>
        <p:nvSpPr>
          <p:cNvPr id="6" name="TextBox 5"/>
          <p:cNvSpPr txBox="1"/>
          <p:nvPr/>
        </p:nvSpPr>
        <p:spPr>
          <a:xfrm>
            <a:off x="17338" y="1417638"/>
            <a:ext cx="2857499" cy="276999"/>
          </a:xfrm>
          <a:prstGeom prst="rect">
            <a:avLst/>
          </a:prstGeom>
          <a:noFill/>
        </p:spPr>
        <p:txBody>
          <a:bodyPr wrap="square" rtlCol="0">
            <a:spAutoFit/>
          </a:bodyPr>
          <a:lstStyle/>
          <a:p>
            <a:r>
              <a:rPr lang="en-US" sz="1200" dirty="0" smtClean="0"/>
              <a:t>Latrobe, First Bank of Pennsylvania,  1801</a:t>
            </a:r>
          </a:p>
        </p:txBody>
      </p:sp>
      <p:sp>
        <p:nvSpPr>
          <p:cNvPr id="7" name="TextBox 6"/>
          <p:cNvSpPr txBox="1"/>
          <p:nvPr/>
        </p:nvSpPr>
        <p:spPr>
          <a:xfrm>
            <a:off x="2752476" y="1417638"/>
            <a:ext cx="3086099" cy="276999"/>
          </a:xfrm>
          <a:prstGeom prst="rect">
            <a:avLst/>
          </a:prstGeom>
          <a:noFill/>
        </p:spPr>
        <p:txBody>
          <a:bodyPr wrap="square" rtlCol="0">
            <a:spAutoFit/>
          </a:bodyPr>
          <a:lstStyle/>
          <a:p>
            <a:r>
              <a:rPr lang="en-US" sz="1200" dirty="0" smtClean="0"/>
              <a:t>Strickland, Second Bank of United States, 1824</a:t>
            </a:r>
          </a:p>
        </p:txBody>
      </p:sp>
      <p:pic>
        <p:nvPicPr>
          <p:cNvPr id="8" name="Picture 7"/>
          <p:cNvPicPr>
            <a:picLocks noChangeAspect="1"/>
          </p:cNvPicPr>
          <p:nvPr/>
        </p:nvPicPr>
        <p:blipFill>
          <a:blip r:embed="rId3"/>
          <a:stretch>
            <a:fillRect/>
          </a:stretch>
        </p:blipFill>
        <p:spPr>
          <a:xfrm>
            <a:off x="2735138" y="1657039"/>
            <a:ext cx="2878261" cy="1891132"/>
          </a:xfrm>
          <a:prstGeom prst="rect">
            <a:avLst/>
          </a:prstGeom>
        </p:spPr>
      </p:pic>
      <p:sp>
        <p:nvSpPr>
          <p:cNvPr id="9" name="TextBox 8"/>
          <p:cNvSpPr txBox="1"/>
          <p:nvPr/>
        </p:nvSpPr>
        <p:spPr>
          <a:xfrm>
            <a:off x="6071525" y="1380040"/>
            <a:ext cx="2438120" cy="276999"/>
          </a:xfrm>
          <a:prstGeom prst="rect">
            <a:avLst/>
          </a:prstGeom>
          <a:noFill/>
        </p:spPr>
        <p:txBody>
          <a:bodyPr wrap="square" rtlCol="0">
            <a:spAutoFit/>
          </a:bodyPr>
          <a:lstStyle/>
          <a:p>
            <a:r>
              <a:rPr lang="en-US" sz="1200" dirty="0" smtClean="0"/>
              <a:t>T. U. Walter, Girard College, 1847</a:t>
            </a:r>
            <a:endParaRPr lang="en-US" sz="1200" dirty="0"/>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35" y="1594112"/>
            <a:ext cx="2837385" cy="2082227"/>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8050" y="4213153"/>
            <a:ext cx="2089744" cy="1596765"/>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957215" y="4213152"/>
            <a:ext cx="2476248" cy="1653559"/>
          </a:xfrm>
          <a:prstGeom prst="rect">
            <a:avLst/>
          </a:prstGeom>
        </p:spPr>
      </p:pic>
      <p:sp>
        <p:nvSpPr>
          <p:cNvPr id="13" name="TextBox 12"/>
          <p:cNvSpPr txBox="1"/>
          <p:nvPr/>
        </p:nvSpPr>
        <p:spPr>
          <a:xfrm>
            <a:off x="3137151" y="4043862"/>
            <a:ext cx="2570964" cy="276999"/>
          </a:xfrm>
          <a:prstGeom prst="rect">
            <a:avLst/>
          </a:prstGeom>
          <a:noFill/>
        </p:spPr>
        <p:txBody>
          <a:bodyPr wrap="square" rtlCol="0">
            <a:spAutoFit/>
          </a:bodyPr>
          <a:lstStyle/>
          <a:p>
            <a:r>
              <a:rPr lang="en-US" sz="1200" dirty="0" smtClean="0"/>
              <a:t>Chelsea, Delaware City, 1848</a:t>
            </a:r>
            <a:endParaRPr lang="en-US" sz="1200" dirty="0"/>
          </a:p>
        </p:txBody>
      </p:sp>
      <p:sp>
        <p:nvSpPr>
          <p:cNvPr id="16" name="Rectangle 15"/>
          <p:cNvSpPr/>
          <p:nvPr/>
        </p:nvSpPr>
        <p:spPr>
          <a:xfrm>
            <a:off x="647185" y="3982307"/>
            <a:ext cx="1336649" cy="276999"/>
          </a:xfrm>
          <a:prstGeom prst="rect">
            <a:avLst/>
          </a:prstGeom>
        </p:spPr>
        <p:txBody>
          <a:bodyPr wrap="none">
            <a:spAutoFit/>
          </a:bodyPr>
          <a:lstStyle/>
          <a:p>
            <a:r>
              <a:rPr lang="en-US" sz="1200" dirty="0" smtClean="0"/>
              <a:t>Winterthur, c1840</a:t>
            </a:r>
            <a:endParaRPr lang="en-US" sz="1200" dirty="0"/>
          </a:p>
        </p:txBody>
      </p:sp>
      <p:pic>
        <p:nvPicPr>
          <p:cNvPr id="17" name="Picture 16"/>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870995" y="4336719"/>
            <a:ext cx="2311399" cy="1596309"/>
          </a:xfrm>
          <a:prstGeom prst="rect">
            <a:avLst/>
          </a:prstGeom>
        </p:spPr>
      </p:pic>
      <p:sp>
        <p:nvSpPr>
          <p:cNvPr id="18" name="TextBox 17"/>
          <p:cNvSpPr txBox="1"/>
          <p:nvPr/>
        </p:nvSpPr>
        <p:spPr>
          <a:xfrm>
            <a:off x="6201958" y="3987297"/>
            <a:ext cx="2311399" cy="276999"/>
          </a:xfrm>
          <a:prstGeom prst="rect">
            <a:avLst/>
          </a:prstGeom>
          <a:noFill/>
        </p:spPr>
        <p:txBody>
          <a:bodyPr wrap="square" rtlCol="0">
            <a:spAutoFit/>
          </a:bodyPr>
          <a:lstStyle/>
          <a:p>
            <a:r>
              <a:rPr lang="en-US" sz="1200" dirty="0" smtClean="0"/>
              <a:t>“Bank House”, Milford, 1850</a:t>
            </a:r>
            <a:endParaRPr lang="en-US" sz="1200" dirty="0"/>
          </a:p>
        </p:txBody>
      </p:sp>
      <p:sp>
        <p:nvSpPr>
          <p:cNvPr id="3" name="TextBox 2"/>
          <p:cNvSpPr txBox="1"/>
          <p:nvPr/>
        </p:nvSpPr>
        <p:spPr>
          <a:xfrm>
            <a:off x="954217" y="6096729"/>
            <a:ext cx="7228177" cy="646331"/>
          </a:xfrm>
          <a:prstGeom prst="rect">
            <a:avLst/>
          </a:prstGeom>
          <a:noFill/>
        </p:spPr>
        <p:txBody>
          <a:bodyPr wrap="square" rtlCol="0">
            <a:spAutoFit/>
          </a:bodyPr>
          <a:lstStyle/>
          <a:p>
            <a:r>
              <a:rPr lang="en-US" dirty="0" smtClean="0"/>
              <a:t>Houses, note: shallow roof, columns, small 3</a:t>
            </a:r>
            <a:r>
              <a:rPr lang="en-US" baseline="30000" dirty="0" smtClean="0"/>
              <a:t>rd</a:t>
            </a:r>
            <a:r>
              <a:rPr lang="en-US" dirty="0" smtClean="0"/>
              <a:t> floor windows that mimic ‘</a:t>
            </a:r>
            <a:r>
              <a:rPr lang="en-US" dirty="0" err="1" smtClean="0"/>
              <a:t>triglyphs</a:t>
            </a:r>
            <a:r>
              <a:rPr lang="en-US" dirty="0" smtClean="0"/>
              <a:t>’ in Greek structures. </a:t>
            </a:r>
            <a:endParaRPr lang="en-US" dirty="0"/>
          </a:p>
        </p:txBody>
      </p:sp>
      <p:cxnSp>
        <p:nvCxnSpPr>
          <p:cNvPr id="14" name="Straight Arrow Connector 13"/>
          <p:cNvCxnSpPr/>
          <p:nvPr/>
        </p:nvCxnSpPr>
        <p:spPr>
          <a:xfrm>
            <a:off x="3432432" y="2574324"/>
            <a:ext cx="405027" cy="2107514"/>
          </a:xfrm>
          <a:prstGeom prst="straightConnector1">
            <a:avLst/>
          </a:prstGeom>
          <a:ln w="9525"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89730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615" y="329143"/>
            <a:ext cx="6540500" cy="1143000"/>
          </a:xfrm>
        </p:spPr>
        <p:txBody>
          <a:bodyPr>
            <a:normAutofit fontScale="90000"/>
          </a:bodyPr>
          <a:lstStyle/>
          <a:p>
            <a:r>
              <a:rPr lang="en-US" dirty="0" smtClean="0"/>
              <a:t>Greek Revival II </a:t>
            </a:r>
            <a:br>
              <a:rPr lang="en-US" dirty="0" smtClean="0"/>
            </a:br>
            <a:r>
              <a:rPr lang="en-US" sz="2700" dirty="0"/>
              <a:t>(c1825-c1855)</a:t>
            </a:r>
            <a:br>
              <a:rPr lang="en-US" sz="2700" dirty="0"/>
            </a:br>
            <a:r>
              <a:rPr lang="en-US" sz="2700" dirty="0"/>
              <a:t>Urban </a:t>
            </a:r>
            <a:r>
              <a:rPr lang="en-US" sz="2700" dirty="0" smtClean="0"/>
              <a:t>houses in New Castle</a:t>
            </a:r>
            <a:endParaRPr lang="en-US" sz="27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217693" y="2576909"/>
            <a:ext cx="3307264" cy="2480448"/>
          </a:xfrm>
          <a:prstGeom prst="rect">
            <a:avLst/>
          </a:prstGeom>
        </p:spPr>
      </p:pic>
      <p:sp>
        <p:nvSpPr>
          <p:cNvPr id="5" name="TextBox 4"/>
          <p:cNvSpPr txBox="1"/>
          <p:nvPr/>
        </p:nvSpPr>
        <p:spPr>
          <a:xfrm>
            <a:off x="219615" y="5813344"/>
            <a:ext cx="8688774" cy="923330"/>
          </a:xfrm>
          <a:prstGeom prst="rect">
            <a:avLst/>
          </a:prstGeom>
          <a:noFill/>
        </p:spPr>
        <p:txBody>
          <a:bodyPr wrap="square" rtlCol="0">
            <a:spAutoFit/>
          </a:bodyPr>
          <a:lstStyle/>
          <a:p>
            <a:r>
              <a:rPr lang="en-US" dirty="0"/>
              <a:t>F</a:t>
            </a:r>
            <a:r>
              <a:rPr lang="en-US" dirty="0" smtClean="0"/>
              <a:t>lat or shallow pitch roof, short 3</a:t>
            </a:r>
            <a:r>
              <a:rPr lang="en-US" baseline="30000" dirty="0" smtClean="0"/>
              <a:t>rd</a:t>
            </a:r>
            <a:r>
              <a:rPr lang="en-US" dirty="0" smtClean="0"/>
              <a:t> story, </a:t>
            </a:r>
            <a:r>
              <a:rPr lang="en-US" b="1" dirty="0" smtClean="0">
                <a:solidFill>
                  <a:srgbClr val="710E0F"/>
                </a:solidFill>
              </a:rPr>
              <a:t>no or rectangular transom </a:t>
            </a:r>
            <a:r>
              <a:rPr lang="en-US" b="1" dirty="0" smtClean="0"/>
              <a:t>(Greeks did not have arches)</a:t>
            </a:r>
            <a:r>
              <a:rPr lang="en-US" dirty="0" smtClean="0"/>
              <a:t>, may not be symmetrical, running bond (all stretchers, no headers), smooth brick, narrow mortar joint  Windows 4/4 or 6/2</a:t>
            </a:r>
            <a:endParaRPr lang="en-US" dirty="0"/>
          </a:p>
        </p:txBody>
      </p:sp>
      <p:sp>
        <p:nvSpPr>
          <p:cNvPr id="6" name="TextBox 5"/>
          <p:cNvSpPr txBox="1"/>
          <p:nvPr/>
        </p:nvSpPr>
        <p:spPr>
          <a:xfrm>
            <a:off x="4269173" y="5425229"/>
            <a:ext cx="2182426" cy="369332"/>
          </a:xfrm>
          <a:prstGeom prst="rect">
            <a:avLst/>
          </a:prstGeom>
          <a:noFill/>
        </p:spPr>
        <p:txBody>
          <a:bodyPr wrap="square" rtlCol="0">
            <a:spAutoFit/>
          </a:bodyPr>
          <a:lstStyle/>
          <a:p>
            <a:r>
              <a:rPr lang="en-US" dirty="0" smtClean="0"/>
              <a:t>10-16 E4th, c1840</a:t>
            </a:r>
            <a:endParaRPr lang="en-US"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3929" y="2595898"/>
            <a:ext cx="3357566" cy="2518175"/>
          </a:xfrm>
          <a:prstGeom prst="rect">
            <a:avLst/>
          </a:prstGeom>
        </p:spPr>
      </p:pic>
      <p:pic>
        <p:nvPicPr>
          <p:cNvPr id="3" name="Picture 2" descr="Screen Shot 2015-03-04 at 9.09.37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20171" y="419099"/>
            <a:ext cx="2316320" cy="1555069"/>
          </a:xfrm>
          <a:prstGeom prst="rect">
            <a:avLst/>
          </a:prstGeom>
        </p:spPr>
      </p:pic>
      <p:pic>
        <p:nvPicPr>
          <p:cNvPr id="8" name="Picture 7" descr="Screen Shot 2015-03-04 at 9.12.23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66891" y="2117965"/>
            <a:ext cx="1587316" cy="3352800"/>
          </a:xfrm>
          <a:prstGeom prst="rect">
            <a:avLst/>
          </a:prstGeom>
        </p:spPr>
      </p:pic>
      <p:sp>
        <p:nvSpPr>
          <p:cNvPr id="11" name="TextBox 10"/>
          <p:cNvSpPr txBox="1"/>
          <p:nvPr/>
        </p:nvSpPr>
        <p:spPr>
          <a:xfrm>
            <a:off x="7155345" y="5425229"/>
            <a:ext cx="1074254" cy="369332"/>
          </a:xfrm>
          <a:prstGeom prst="rect">
            <a:avLst/>
          </a:prstGeom>
          <a:noFill/>
        </p:spPr>
        <p:txBody>
          <a:bodyPr wrap="square" rtlCol="0">
            <a:spAutoFit/>
          </a:bodyPr>
          <a:lstStyle/>
          <a:p>
            <a:r>
              <a:rPr lang="en-US" dirty="0" smtClean="0"/>
              <a:t>119 E 3rd</a:t>
            </a:r>
            <a:endParaRPr lang="en-US" dirty="0"/>
          </a:p>
        </p:txBody>
      </p:sp>
      <p:sp>
        <p:nvSpPr>
          <p:cNvPr id="12" name="Rectangle 11"/>
          <p:cNvSpPr/>
          <p:nvPr/>
        </p:nvSpPr>
        <p:spPr>
          <a:xfrm>
            <a:off x="559016" y="5470765"/>
            <a:ext cx="1719341" cy="369332"/>
          </a:xfrm>
          <a:prstGeom prst="rect">
            <a:avLst/>
          </a:prstGeom>
        </p:spPr>
        <p:txBody>
          <a:bodyPr wrap="none">
            <a:spAutoFit/>
          </a:bodyPr>
          <a:lstStyle/>
          <a:p>
            <a:r>
              <a:rPr lang="en-US" dirty="0" smtClean="0"/>
              <a:t>32 W 4th</a:t>
            </a:r>
            <a:r>
              <a:rPr lang="en-US" dirty="0"/>
              <a:t>, </a:t>
            </a:r>
            <a:r>
              <a:rPr lang="en-US" dirty="0" smtClean="0"/>
              <a:t>c1850</a:t>
            </a:r>
            <a:endParaRPr lang="en-US" dirty="0"/>
          </a:p>
        </p:txBody>
      </p:sp>
    </p:spTree>
    <p:extLst>
      <p:ext uri="{BB962C8B-B14F-4D97-AF65-F5344CB8AC3E}">
        <p14:creationId xmlns:p14="http://schemas.microsoft.com/office/powerpoint/2010/main" val="128199274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152400"/>
            <a:ext cx="8229600" cy="884238"/>
          </a:xfrm>
        </p:spPr>
        <p:txBody>
          <a:bodyPr>
            <a:normAutofit/>
          </a:bodyPr>
          <a:lstStyle/>
          <a:p>
            <a:r>
              <a:rPr lang="en-US" dirty="0" smtClean="0"/>
              <a:t>Gothic Revival (1840-1901)</a:t>
            </a:r>
            <a:endParaRPr lang="en-US" dirty="0"/>
          </a:p>
        </p:txBody>
      </p:sp>
      <p:pic>
        <p:nvPicPr>
          <p:cNvPr id="3" name="Picture 2" descr="dsc06328.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188846" y="2017646"/>
            <a:ext cx="3847567" cy="2885675"/>
          </a:xfrm>
          <a:prstGeom prst="rect">
            <a:avLst/>
          </a:prstGeom>
        </p:spPr>
      </p:pic>
      <p:pic>
        <p:nvPicPr>
          <p:cNvPr id="5" name="Picture 4" descr="dsc0623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2711129" y="2216471"/>
            <a:ext cx="3847568" cy="2488027"/>
          </a:xfrm>
          <a:prstGeom prst="rect">
            <a:avLst/>
          </a:prstGeom>
        </p:spPr>
      </p:pic>
      <p:pic>
        <p:nvPicPr>
          <p:cNvPr id="6" name="Picture 5" descr="dsc06270.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6833" y="1417638"/>
            <a:ext cx="3278711" cy="2459033"/>
          </a:xfrm>
          <a:prstGeom prst="rect">
            <a:avLst/>
          </a:prstGeom>
        </p:spPr>
      </p:pic>
      <p:pic>
        <p:nvPicPr>
          <p:cNvPr id="7" name="Picture 6" descr="DSC06322.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561830" y="4342305"/>
            <a:ext cx="3283714" cy="2083895"/>
          </a:xfrm>
          <a:prstGeom prst="rect">
            <a:avLst/>
          </a:prstGeom>
        </p:spPr>
      </p:pic>
      <p:sp>
        <p:nvSpPr>
          <p:cNvPr id="8" name="TextBox 7"/>
          <p:cNvSpPr txBox="1"/>
          <p:nvPr/>
        </p:nvSpPr>
        <p:spPr>
          <a:xfrm>
            <a:off x="457200" y="5816600"/>
            <a:ext cx="4876800" cy="923330"/>
          </a:xfrm>
          <a:prstGeom prst="rect">
            <a:avLst/>
          </a:prstGeom>
          <a:noFill/>
        </p:spPr>
        <p:txBody>
          <a:bodyPr wrap="square" rtlCol="0">
            <a:spAutoFit/>
          </a:bodyPr>
          <a:lstStyle/>
          <a:p>
            <a:r>
              <a:rPr lang="en-US" dirty="0" smtClean="0"/>
              <a:t>Gothic distinguishing features: “verticality”, steep pitch roof, cross gables, v-shaped barge boards,</a:t>
            </a:r>
          </a:p>
          <a:p>
            <a:r>
              <a:rPr lang="en-US" dirty="0" smtClean="0"/>
              <a:t>one story porch, windows 1/1  </a:t>
            </a:r>
            <a:endParaRPr lang="en-US" dirty="0"/>
          </a:p>
        </p:txBody>
      </p:sp>
      <p:sp>
        <p:nvSpPr>
          <p:cNvPr id="9" name="TextBox 8"/>
          <p:cNvSpPr txBox="1"/>
          <p:nvPr/>
        </p:nvSpPr>
        <p:spPr>
          <a:xfrm>
            <a:off x="565147" y="1176378"/>
            <a:ext cx="7931151" cy="276999"/>
          </a:xfrm>
          <a:prstGeom prst="rect">
            <a:avLst/>
          </a:prstGeom>
          <a:noFill/>
        </p:spPr>
        <p:txBody>
          <a:bodyPr wrap="square" rtlCol="0">
            <a:spAutoFit/>
          </a:bodyPr>
          <a:lstStyle/>
          <a:p>
            <a:r>
              <a:rPr lang="en-US" sz="1200" dirty="0" smtClean="0"/>
              <a:t>24 W 4</a:t>
            </a:r>
            <a:r>
              <a:rPr lang="en-US" sz="1200" baseline="30000" dirty="0" smtClean="0"/>
              <a:t>th</a:t>
            </a:r>
            <a:r>
              <a:rPr lang="en-US" sz="1200" dirty="0" smtClean="0"/>
              <a:t> St, Aquila </a:t>
            </a:r>
            <a:r>
              <a:rPr lang="en-US" sz="1200" dirty="0" err="1" smtClean="0"/>
              <a:t>Hizar</a:t>
            </a:r>
            <a:r>
              <a:rPr lang="en-US" sz="1200" dirty="0" smtClean="0"/>
              <a:t>, 1876         	                               39 W, 5</a:t>
            </a:r>
            <a:r>
              <a:rPr lang="en-US" sz="1200" baseline="30000" dirty="0" smtClean="0"/>
              <a:t>th</a:t>
            </a:r>
            <a:r>
              <a:rPr lang="en-US" sz="1200" dirty="0"/>
              <a:t> </a:t>
            </a:r>
            <a:r>
              <a:rPr lang="en-US" sz="1200" dirty="0" smtClean="0"/>
              <a:t>                                           125 W 7</a:t>
            </a:r>
            <a:r>
              <a:rPr lang="en-US" sz="1200" baseline="30000" dirty="0" smtClean="0"/>
              <a:t>th</a:t>
            </a:r>
            <a:r>
              <a:rPr lang="en-US" sz="1200" dirty="0" smtClean="0"/>
              <a:t>, Dr. A. V. Lesley, 1855       </a:t>
            </a:r>
            <a:endParaRPr lang="en-US" sz="1200" dirty="0"/>
          </a:p>
        </p:txBody>
      </p:sp>
      <p:sp>
        <p:nvSpPr>
          <p:cNvPr id="11" name="TextBox 10"/>
          <p:cNvSpPr txBox="1"/>
          <p:nvPr/>
        </p:nvSpPr>
        <p:spPr>
          <a:xfrm>
            <a:off x="6064244" y="4065306"/>
            <a:ext cx="2781300" cy="276999"/>
          </a:xfrm>
          <a:prstGeom prst="rect">
            <a:avLst/>
          </a:prstGeom>
          <a:noFill/>
        </p:spPr>
        <p:txBody>
          <a:bodyPr wrap="square" rtlCol="0">
            <a:spAutoFit/>
          </a:bodyPr>
          <a:lstStyle/>
          <a:p>
            <a:r>
              <a:rPr lang="en-US" sz="1200" dirty="0" smtClean="0"/>
              <a:t>138 E 4</a:t>
            </a:r>
            <a:r>
              <a:rPr lang="en-US" sz="1200" baseline="30000" dirty="0" smtClean="0"/>
              <a:t>th</a:t>
            </a:r>
            <a:r>
              <a:rPr lang="en-US" sz="1200" dirty="0" smtClean="0"/>
              <a:t>, Mt. Salem ME Church, 1878</a:t>
            </a:r>
            <a:endParaRPr lang="en-US" sz="1200" dirty="0"/>
          </a:p>
        </p:txBody>
      </p:sp>
    </p:spTree>
    <p:extLst>
      <p:ext uri="{BB962C8B-B14F-4D97-AF65-F5344CB8AC3E}">
        <p14:creationId xmlns:p14="http://schemas.microsoft.com/office/powerpoint/2010/main" val="126897978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9049" y="617488"/>
            <a:ext cx="5849303" cy="369332"/>
          </a:xfrm>
          <a:prstGeom prst="rect">
            <a:avLst/>
          </a:prstGeom>
          <a:noFill/>
        </p:spPr>
        <p:txBody>
          <a:bodyPr wrap="none" rtlCol="0">
            <a:spAutoFit/>
          </a:bodyPr>
          <a:lstStyle/>
          <a:p>
            <a:r>
              <a:rPr lang="en-US" dirty="0" smtClean="0"/>
              <a:t>What about internal stuff – did that change with the period?</a:t>
            </a:r>
            <a:endParaRPr lang="en-US" dirty="0"/>
          </a:p>
        </p:txBody>
      </p:sp>
      <p:sp>
        <p:nvSpPr>
          <p:cNvPr id="4" name="TextBox 3"/>
          <p:cNvSpPr txBox="1"/>
          <p:nvPr/>
        </p:nvSpPr>
        <p:spPr>
          <a:xfrm>
            <a:off x="1863267" y="1378702"/>
            <a:ext cx="5515086" cy="923330"/>
          </a:xfrm>
          <a:prstGeom prst="rect">
            <a:avLst/>
          </a:prstGeom>
          <a:noFill/>
        </p:spPr>
        <p:txBody>
          <a:bodyPr wrap="square" rtlCol="0">
            <a:spAutoFit/>
          </a:bodyPr>
          <a:lstStyle/>
          <a:p>
            <a:r>
              <a:rPr lang="en-US" dirty="0" smtClean="0"/>
              <a:t>Yes, but you can’t see the parlor molding  and mantelpiece design as you walk by.  That’s another interesting area.</a:t>
            </a:r>
            <a:endParaRPr lang="en-US" dirty="0"/>
          </a:p>
        </p:txBody>
      </p:sp>
    </p:spTree>
    <p:extLst>
      <p:ext uri="{BB962C8B-B14F-4D97-AF65-F5344CB8AC3E}">
        <p14:creationId xmlns:p14="http://schemas.microsoft.com/office/powerpoint/2010/main" val="3692279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953" y="182361"/>
            <a:ext cx="7772400" cy="956077"/>
          </a:xfrm>
        </p:spPr>
        <p:txBody>
          <a:bodyPr>
            <a:normAutofit fontScale="90000"/>
          </a:bodyPr>
          <a:lstStyle/>
          <a:p>
            <a:r>
              <a:rPr lang="en-US" dirty="0" smtClean="0"/>
              <a:t>2</a:t>
            </a:r>
            <a:r>
              <a:rPr lang="en-US" baseline="30000" dirty="0" smtClean="0"/>
              <a:t>nd</a:t>
            </a:r>
            <a:r>
              <a:rPr lang="en-US" dirty="0" smtClean="0"/>
              <a:t> Empire</a:t>
            </a:r>
            <a:br>
              <a:rPr lang="en-US" dirty="0" smtClean="0"/>
            </a:br>
            <a:r>
              <a:rPr lang="en-US" sz="2400" dirty="0" smtClean="0"/>
              <a:t>1860-1890</a:t>
            </a:r>
            <a:endParaRPr lang="en-US" sz="2400" dirty="0"/>
          </a:p>
        </p:txBody>
      </p:sp>
      <p:sp>
        <p:nvSpPr>
          <p:cNvPr id="3" name="Subtitle 2"/>
          <p:cNvSpPr>
            <a:spLocks noGrp="1"/>
          </p:cNvSpPr>
          <p:nvPr>
            <p:ph type="subTitle" idx="1"/>
          </p:nvPr>
        </p:nvSpPr>
        <p:spPr/>
        <p:txBody>
          <a:bodyPr/>
          <a:lstStyle/>
          <a:p>
            <a:endParaRPr lang="en-US"/>
          </a:p>
        </p:txBody>
      </p:sp>
      <p:pic>
        <p:nvPicPr>
          <p:cNvPr id="4" name="Picture 3" descr="DSC0622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2327494" y="3719763"/>
            <a:ext cx="3586555" cy="2689917"/>
          </a:xfrm>
          <a:prstGeom prst="rect">
            <a:avLst/>
          </a:prstGeom>
        </p:spPr>
      </p:pic>
      <p:sp>
        <p:nvSpPr>
          <p:cNvPr id="5" name="TextBox 4"/>
          <p:cNvSpPr txBox="1"/>
          <p:nvPr/>
        </p:nvSpPr>
        <p:spPr>
          <a:xfrm>
            <a:off x="153748" y="2904354"/>
            <a:ext cx="8990252" cy="646331"/>
          </a:xfrm>
          <a:prstGeom prst="rect">
            <a:avLst/>
          </a:prstGeom>
          <a:noFill/>
        </p:spPr>
        <p:txBody>
          <a:bodyPr wrap="square" rtlCol="0">
            <a:spAutoFit/>
          </a:bodyPr>
          <a:lstStyle/>
          <a:p>
            <a:r>
              <a:rPr lang="en-US" dirty="0" smtClean="0"/>
              <a:t>122 E3rd,   1875                     17 W 4</a:t>
            </a:r>
            <a:r>
              <a:rPr lang="en-US" baseline="30000" dirty="0" smtClean="0"/>
              <a:t>th,   </a:t>
            </a:r>
            <a:r>
              <a:rPr lang="en-US" dirty="0" smtClean="0"/>
              <a:t> 1879                        125 E3rd,  1884,   427 Delaware  1875</a:t>
            </a:r>
          </a:p>
          <a:p>
            <a:endParaRPr lang="en-US" dirty="0"/>
          </a:p>
        </p:txBody>
      </p:sp>
      <p:pic>
        <p:nvPicPr>
          <p:cNvPr id="6" name="Picture 5" descr="DSC0620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400856" y="3681330"/>
            <a:ext cx="3630478" cy="2722859"/>
          </a:xfrm>
          <a:prstGeom prst="rect">
            <a:avLst/>
          </a:prstGeom>
        </p:spPr>
      </p:pic>
      <p:pic>
        <p:nvPicPr>
          <p:cNvPr id="7" name="Picture 6" descr="DSC06206.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4862764" y="3719766"/>
            <a:ext cx="3586553" cy="2689914"/>
          </a:xfrm>
          <a:prstGeom prst="rect">
            <a:avLst/>
          </a:prstGeom>
        </p:spPr>
      </p:pic>
      <p:pic>
        <p:nvPicPr>
          <p:cNvPr id="9" name="Picture 8" descr="DSC06316.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7011249" y="3719764"/>
            <a:ext cx="3586555" cy="2689916"/>
          </a:xfrm>
          <a:prstGeom prst="rect">
            <a:avLst/>
          </a:prstGeom>
        </p:spPr>
      </p:pic>
      <p:pic>
        <p:nvPicPr>
          <p:cNvPr id="10" name="Picture 9" descr="DSC06317.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6942041" y="314567"/>
            <a:ext cx="2516524" cy="1887393"/>
          </a:xfrm>
          <a:prstGeom prst="rect">
            <a:avLst/>
          </a:prstGeom>
        </p:spPr>
      </p:pic>
      <p:sp>
        <p:nvSpPr>
          <p:cNvPr id="8" name="TextBox 7"/>
          <p:cNvSpPr txBox="1"/>
          <p:nvPr/>
        </p:nvSpPr>
        <p:spPr>
          <a:xfrm>
            <a:off x="479553" y="1138438"/>
            <a:ext cx="6280009" cy="1477328"/>
          </a:xfrm>
          <a:prstGeom prst="rect">
            <a:avLst/>
          </a:prstGeom>
          <a:noFill/>
        </p:spPr>
        <p:txBody>
          <a:bodyPr wrap="square" rtlCol="0">
            <a:spAutoFit/>
          </a:bodyPr>
          <a:lstStyle/>
          <a:p>
            <a:r>
              <a:rPr lang="en-US" dirty="0" smtClean="0"/>
              <a:t>Key character</a:t>
            </a:r>
            <a:r>
              <a:rPr lang="en-US" dirty="0"/>
              <a:t>istic: </a:t>
            </a:r>
            <a:r>
              <a:rPr lang="en-US" b="1" dirty="0" smtClean="0">
                <a:solidFill>
                  <a:srgbClr val="FF0000"/>
                </a:solidFill>
              </a:rPr>
              <a:t> Mansard roof </a:t>
            </a:r>
            <a:r>
              <a:rPr lang="en-US" dirty="0" smtClean="0"/>
              <a:t>(double pitch roof, the bottom very steep, usually with dormers) gives 3</a:t>
            </a:r>
            <a:r>
              <a:rPr lang="en-US" baseline="30000" dirty="0" smtClean="0"/>
              <a:t>rd</a:t>
            </a:r>
            <a:r>
              <a:rPr lang="en-US" dirty="0" smtClean="0"/>
              <a:t> floor good height.</a:t>
            </a:r>
          </a:p>
          <a:p>
            <a:endParaRPr lang="en-US" dirty="0"/>
          </a:p>
          <a:p>
            <a:r>
              <a:rPr lang="en-US" dirty="0" smtClean="0"/>
              <a:t>Frequently </a:t>
            </a:r>
            <a:r>
              <a:rPr lang="en-US" dirty="0"/>
              <a:t>bracketed </a:t>
            </a:r>
            <a:r>
              <a:rPr lang="en-US" dirty="0" smtClean="0"/>
              <a:t>cornices, tall windows and 2 panel doors (often a pair of 2 panel doors with glass in upper panels)</a:t>
            </a:r>
            <a:endParaRPr lang="en-US" dirty="0"/>
          </a:p>
        </p:txBody>
      </p:sp>
    </p:spTree>
    <p:extLst>
      <p:ext uri="{BB962C8B-B14F-4D97-AF65-F5344CB8AC3E}">
        <p14:creationId xmlns:p14="http://schemas.microsoft.com/office/powerpoint/2010/main" val="8299363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263" y="105305"/>
            <a:ext cx="8229600" cy="1143000"/>
          </a:xfrm>
        </p:spPr>
        <p:txBody>
          <a:bodyPr>
            <a:normAutofit/>
          </a:bodyPr>
          <a:lstStyle/>
          <a:p>
            <a:r>
              <a:rPr lang="en-US" sz="3200" dirty="0" smtClean="0"/>
              <a:t>Italianate (1850  - 1900)</a:t>
            </a:r>
            <a:endParaRPr lang="en-US" sz="3200" dirty="0"/>
          </a:p>
        </p:txBody>
      </p:sp>
      <p:pic>
        <p:nvPicPr>
          <p:cNvPr id="3" name="Picture 2" descr="DSC06253.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02780" y="1859844"/>
            <a:ext cx="3589867" cy="2286000"/>
          </a:xfrm>
          <a:prstGeom prst="rect">
            <a:avLst/>
          </a:prstGeom>
        </p:spPr>
      </p:pic>
      <p:pic>
        <p:nvPicPr>
          <p:cNvPr id="4" name="Picture 3" descr="DSC0626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5899855" y="3800122"/>
            <a:ext cx="2898423" cy="3589868"/>
          </a:xfrm>
          <a:prstGeom prst="rect">
            <a:avLst/>
          </a:prstGeom>
        </p:spPr>
      </p:pic>
      <p:pic>
        <p:nvPicPr>
          <p:cNvPr id="5" name="Picture 4" descr="DSC06266.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flipV="1">
            <a:off x="-211257" y="1633660"/>
            <a:ext cx="2624667" cy="2947219"/>
          </a:xfrm>
          <a:prstGeom prst="rect">
            <a:avLst/>
          </a:prstGeom>
        </p:spPr>
      </p:pic>
      <p:pic>
        <p:nvPicPr>
          <p:cNvPr id="6" name="Picture 5" descr="213-219 Harmony.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67580" y="4145844"/>
            <a:ext cx="3742266" cy="2806700"/>
          </a:xfrm>
          <a:prstGeom prst="rect">
            <a:avLst/>
          </a:prstGeom>
        </p:spPr>
      </p:pic>
      <p:pic>
        <p:nvPicPr>
          <p:cNvPr id="7" name="Picture 6" descr="banks_bldg.JPG"/>
          <p:cNvPicPr>
            <a:picLocks noChangeAspect="1"/>
          </p:cNvPicPr>
          <p:nvPr/>
        </p:nvPicPr>
        <p:blipFill rotWithShape="1">
          <a:blip r:embed="rId6" cstate="print">
            <a:extLst>
              <a:ext uri="{28A0092B-C50C-407E-A947-70E740481C1C}">
                <a14:useLocalDpi xmlns:a14="http://schemas.microsoft.com/office/drawing/2010/main"/>
              </a:ext>
            </a:extLst>
          </a:blip>
          <a:srcRect r="-4929"/>
          <a:stretch/>
        </p:blipFill>
        <p:spPr>
          <a:xfrm>
            <a:off x="2574685" y="4035931"/>
            <a:ext cx="2793181" cy="2822069"/>
          </a:xfrm>
          <a:prstGeom prst="rect">
            <a:avLst/>
          </a:prstGeom>
        </p:spPr>
      </p:pic>
      <p:pic>
        <p:nvPicPr>
          <p:cNvPr id="8" name="Picture 7" descr="523-31 Delaware.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574686" y="1794935"/>
            <a:ext cx="2655561" cy="2607733"/>
          </a:xfrm>
          <a:prstGeom prst="rect">
            <a:avLst/>
          </a:prstGeom>
        </p:spPr>
      </p:pic>
      <p:sp>
        <p:nvSpPr>
          <p:cNvPr id="10" name="TextBox 9"/>
          <p:cNvSpPr txBox="1"/>
          <p:nvPr/>
        </p:nvSpPr>
        <p:spPr>
          <a:xfrm>
            <a:off x="30261" y="1066987"/>
            <a:ext cx="8993602" cy="923330"/>
          </a:xfrm>
          <a:prstGeom prst="rect">
            <a:avLst/>
          </a:prstGeom>
          <a:noFill/>
        </p:spPr>
        <p:txBody>
          <a:bodyPr wrap="square" rtlCol="0">
            <a:spAutoFit/>
          </a:bodyPr>
          <a:lstStyle/>
          <a:p>
            <a:r>
              <a:rPr lang="en-US" dirty="0" smtClean="0"/>
              <a:t>                Bracketed </a:t>
            </a:r>
            <a:r>
              <a:rPr lang="en-US" dirty="0"/>
              <a:t>cornices and usually flat or shallow pitched roofs. </a:t>
            </a:r>
          </a:p>
          <a:p>
            <a:r>
              <a:rPr lang="en-US" sz="1600" dirty="0" smtClean="0"/>
              <a:t>American Bracketed houses: </a:t>
            </a:r>
            <a:r>
              <a:rPr lang="en-US" sz="1600" dirty="0" err="1" smtClean="0"/>
              <a:t>a.k.a</a:t>
            </a:r>
            <a:r>
              <a:rPr lang="en-US" sz="1600" dirty="0" smtClean="0"/>
              <a:t>  “bracketed </a:t>
            </a:r>
            <a:r>
              <a:rPr lang="en-US" sz="1600" dirty="0"/>
              <a:t>I</a:t>
            </a:r>
            <a:r>
              <a:rPr lang="en-US" sz="1600" dirty="0" smtClean="0"/>
              <a:t>talianate”</a:t>
            </a:r>
            <a:r>
              <a:rPr lang="en-US" dirty="0" smtClean="0"/>
              <a:t>         Renaissance Revival public buildings</a:t>
            </a:r>
          </a:p>
          <a:p>
            <a:endParaRPr lang="en-US" dirty="0"/>
          </a:p>
        </p:txBody>
      </p:sp>
    </p:spTree>
    <p:extLst>
      <p:ext uri="{BB962C8B-B14F-4D97-AF65-F5344CB8AC3E}">
        <p14:creationId xmlns:p14="http://schemas.microsoft.com/office/powerpoint/2010/main" val="346850452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06313.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6045293" y="3628757"/>
            <a:ext cx="2696724" cy="2978388"/>
          </a:xfrm>
          <a:prstGeom prst="rect">
            <a:avLst/>
          </a:prstGeom>
        </p:spPr>
      </p:pic>
      <p:sp>
        <p:nvSpPr>
          <p:cNvPr id="4" name="TextBox 3"/>
          <p:cNvSpPr txBox="1"/>
          <p:nvPr/>
        </p:nvSpPr>
        <p:spPr>
          <a:xfrm>
            <a:off x="6117606" y="3430838"/>
            <a:ext cx="3087687" cy="307777"/>
          </a:xfrm>
          <a:prstGeom prst="rect">
            <a:avLst/>
          </a:prstGeom>
          <a:noFill/>
        </p:spPr>
        <p:txBody>
          <a:bodyPr wrap="square" rtlCol="0">
            <a:spAutoFit/>
          </a:bodyPr>
          <a:lstStyle/>
          <a:p>
            <a:r>
              <a:rPr lang="en-US" sz="1400" dirty="0" smtClean="0"/>
              <a:t>111 W 6</a:t>
            </a:r>
            <a:r>
              <a:rPr lang="en-US" sz="1400" baseline="30000" dirty="0" smtClean="0"/>
              <a:t>th</a:t>
            </a:r>
            <a:r>
              <a:rPr lang="en-US" sz="1400" dirty="0" smtClean="0"/>
              <a:t>  1898</a:t>
            </a:r>
            <a:endParaRPr lang="en-US" sz="1400" dirty="0"/>
          </a:p>
        </p:txBody>
      </p:sp>
      <p:pic>
        <p:nvPicPr>
          <p:cNvPr id="5" name="Picture 4" descr="5thSt.jpg"/>
          <p:cNvPicPr>
            <a:picLocks noChangeAspect="1"/>
          </p:cNvPicPr>
          <p:nvPr/>
        </p:nvPicPr>
        <p:blipFill rotWithShape="1">
          <a:blip r:embed="rId3" cstate="print">
            <a:extLst>
              <a:ext uri="{28A0092B-C50C-407E-A947-70E740481C1C}">
                <a14:useLocalDpi xmlns:a14="http://schemas.microsoft.com/office/drawing/2010/main"/>
              </a:ext>
            </a:extLst>
          </a:blip>
          <a:srcRect l="-19226"/>
          <a:stretch/>
        </p:blipFill>
        <p:spPr>
          <a:xfrm>
            <a:off x="-526049" y="235049"/>
            <a:ext cx="4045661" cy="3096916"/>
          </a:xfrm>
          <a:prstGeom prst="rect">
            <a:avLst/>
          </a:prstGeom>
        </p:spPr>
      </p:pic>
      <p:pic>
        <p:nvPicPr>
          <p:cNvPr id="6" name="Picture 5" descr="DSC06228.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69589"/>
            <a:ext cx="3560613" cy="2670460"/>
          </a:xfrm>
          <a:prstGeom prst="rect">
            <a:avLst/>
          </a:prstGeom>
        </p:spPr>
      </p:pic>
      <p:sp>
        <p:nvSpPr>
          <p:cNvPr id="2" name="Title 1"/>
          <p:cNvSpPr>
            <a:spLocks noGrp="1"/>
          </p:cNvSpPr>
          <p:nvPr>
            <p:ph type="title"/>
          </p:nvPr>
        </p:nvSpPr>
        <p:spPr>
          <a:xfrm>
            <a:off x="3067424" y="235049"/>
            <a:ext cx="6325747" cy="1197587"/>
          </a:xfrm>
        </p:spPr>
        <p:txBody>
          <a:bodyPr>
            <a:normAutofit fontScale="90000"/>
          </a:bodyPr>
          <a:lstStyle/>
          <a:p>
            <a:r>
              <a:rPr lang="en-US" dirty="0"/>
              <a:t/>
            </a:r>
            <a:br>
              <a:rPr lang="en-US" dirty="0"/>
            </a:br>
            <a:r>
              <a:rPr lang="en-US" dirty="0"/>
              <a:t>Queen Anne </a:t>
            </a:r>
            <a:r>
              <a:rPr lang="en-US" dirty="0" smtClean="0"/>
              <a:t>(1870-1900)</a:t>
            </a:r>
            <a:endParaRPr lang="en-US" dirty="0"/>
          </a:p>
        </p:txBody>
      </p:sp>
      <p:sp>
        <p:nvSpPr>
          <p:cNvPr id="7" name="TextBox 6"/>
          <p:cNvSpPr txBox="1"/>
          <p:nvPr/>
        </p:nvSpPr>
        <p:spPr>
          <a:xfrm>
            <a:off x="80378" y="3430838"/>
            <a:ext cx="3769727" cy="307777"/>
          </a:xfrm>
          <a:prstGeom prst="rect">
            <a:avLst/>
          </a:prstGeom>
          <a:noFill/>
        </p:spPr>
        <p:txBody>
          <a:bodyPr wrap="square" rtlCol="0">
            <a:spAutoFit/>
          </a:bodyPr>
          <a:lstStyle/>
          <a:p>
            <a:r>
              <a:rPr lang="en-US" sz="1400" dirty="0" smtClean="0"/>
              <a:t>80 W 5</a:t>
            </a:r>
            <a:r>
              <a:rPr lang="en-US" sz="1400" baseline="30000" dirty="0" smtClean="0"/>
              <a:t>th </a:t>
            </a:r>
            <a:r>
              <a:rPr lang="en-US" sz="1400" dirty="0" smtClean="0"/>
              <a:t>  1894,  J. T. </a:t>
            </a:r>
            <a:r>
              <a:rPr lang="en-US" sz="1400" dirty="0" err="1" smtClean="0"/>
              <a:t>Eliason</a:t>
            </a:r>
            <a:r>
              <a:rPr lang="en-US" sz="1400" dirty="0" smtClean="0"/>
              <a:t> </a:t>
            </a:r>
            <a:endParaRPr lang="en-US" sz="1400" dirty="0"/>
          </a:p>
        </p:txBody>
      </p:sp>
      <p:sp>
        <p:nvSpPr>
          <p:cNvPr id="8" name="TextBox 7"/>
          <p:cNvSpPr txBox="1"/>
          <p:nvPr/>
        </p:nvSpPr>
        <p:spPr>
          <a:xfrm>
            <a:off x="3689349" y="1432636"/>
            <a:ext cx="4081266" cy="1569660"/>
          </a:xfrm>
          <a:prstGeom prst="rect">
            <a:avLst/>
          </a:prstGeom>
          <a:noFill/>
        </p:spPr>
        <p:txBody>
          <a:bodyPr wrap="square" rtlCol="0">
            <a:spAutoFit/>
          </a:bodyPr>
          <a:lstStyle/>
          <a:p>
            <a:pPr marL="285750" indent="-285750">
              <a:buFont typeface="Arial"/>
              <a:buChar char="•"/>
            </a:pPr>
            <a:r>
              <a:rPr lang="en-US" sz="1600" dirty="0"/>
              <a:t>Steeply pitched roof </a:t>
            </a:r>
          </a:p>
          <a:p>
            <a:pPr marL="285750" indent="-285750">
              <a:buFont typeface="Arial"/>
              <a:buChar char="•"/>
            </a:pPr>
            <a:r>
              <a:rPr lang="en-US" sz="1600" dirty="0" smtClean="0"/>
              <a:t>Asymmetrical, cross gables</a:t>
            </a:r>
          </a:p>
          <a:p>
            <a:pPr marL="285750" indent="-285750">
              <a:buFont typeface="Arial"/>
              <a:buChar char="•"/>
            </a:pPr>
            <a:r>
              <a:rPr lang="en-US" sz="1600" dirty="0" smtClean="0"/>
              <a:t>Overhanging eaves</a:t>
            </a:r>
          </a:p>
          <a:p>
            <a:pPr marL="285750" indent="-285750">
              <a:buFont typeface="Arial"/>
              <a:buChar char="•"/>
            </a:pPr>
            <a:r>
              <a:rPr lang="en-US" sz="1600" dirty="0" smtClean="0"/>
              <a:t>Projecting windows breaking up planes</a:t>
            </a:r>
          </a:p>
          <a:p>
            <a:pPr marL="285750" indent="-285750">
              <a:buFont typeface="Arial"/>
              <a:buChar char="•"/>
            </a:pPr>
            <a:r>
              <a:rPr lang="en-US" sz="1600" dirty="0" smtClean="0"/>
              <a:t>Porches</a:t>
            </a:r>
          </a:p>
          <a:p>
            <a:pPr marL="285750" indent="-285750">
              <a:buFont typeface="Arial"/>
              <a:buChar char="•"/>
            </a:pPr>
            <a:r>
              <a:rPr lang="en-US" sz="1600" dirty="0" smtClean="0"/>
              <a:t>Multicolor</a:t>
            </a:r>
            <a:endParaRPr lang="en-US" sz="1600" dirty="0"/>
          </a:p>
        </p:txBody>
      </p:sp>
      <p:pic>
        <p:nvPicPr>
          <p:cNvPr id="9" name="Picture 8" descr="DSC06235.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3253834" y="3894459"/>
            <a:ext cx="2707861" cy="2458122"/>
          </a:xfrm>
          <a:prstGeom prst="rect">
            <a:avLst/>
          </a:prstGeom>
        </p:spPr>
      </p:pic>
      <p:sp>
        <p:nvSpPr>
          <p:cNvPr id="10" name="TextBox 9"/>
          <p:cNvSpPr txBox="1"/>
          <p:nvPr/>
        </p:nvSpPr>
        <p:spPr>
          <a:xfrm>
            <a:off x="3276897" y="3430838"/>
            <a:ext cx="2840709" cy="307777"/>
          </a:xfrm>
          <a:prstGeom prst="rect">
            <a:avLst/>
          </a:prstGeom>
          <a:noFill/>
        </p:spPr>
        <p:txBody>
          <a:bodyPr wrap="square" rtlCol="0">
            <a:spAutoFit/>
          </a:bodyPr>
          <a:lstStyle/>
          <a:p>
            <a:r>
              <a:rPr lang="en-US" sz="1400" dirty="0" smtClean="0"/>
              <a:t>531 Delaware, late 1800s  </a:t>
            </a:r>
            <a:r>
              <a:rPr lang="en-US" sz="1400" dirty="0" err="1" smtClean="0"/>
              <a:t>Gebhart</a:t>
            </a:r>
            <a:endParaRPr lang="en-US" sz="1400" dirty="0"/>
          </a:p>
        </p:txBody>
      </p:sp>
      <p:pic>
        <p:nvPicPr>
          <p:cNvPr id="11" name="Picture 10" descr="presbyManse.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3110429" y="3288961"/>
            <a:ext cx="3145486" cy="3231497"/>
          </a:xfrm>
          <a:prstGeom prst="rect">
            <a:avLst/>
          </a:prstGeom>
        </p:spPr>
      </p:pic>
    </p:spTree>
    <p:extLst>
      <p:ext uri="{BB962C8B-B14F-4D97-AF65-F5344CB8AC3E}">
        <p14:creationId xmlns:p14="http://schemas.microsoft.com/office/powerpoint/2010/main" val="291717265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revival  (1880-1950)</a:t>
            </a:r>
            <a:endParaRPr lang="en-US" dirty="0"/>
          </a:p>
        </p:txBody>
      </p:sp>
      <p:pic>
        <p:nvPicPr>
          <p:cNvPr id="3" name="Picture 2" descr="2015-04-15 16.51.1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533" y="1762667"/>
            <a:ext cx="6282267" cy="4692311"/>
          </a:xfrm>
          <a:prstGeom prst="rect">
            <a:avLst/>
          </a:prstGeom>
        </p:spPr>
      </p:pic>
      <p:sp>
        <p:nvSpPr>
          <p:cNvPr id="4" name="TextBox 3"/>
          <p:cNvSpPr txBox="1"/>
          <p:nvPr/>
        </p:nvSpPr>
        <p:spPr>
          <a:xfrm>
            <a:off x="321733" y="1464217"/>
            <a:ext cx="5239159" cy="369332"/>
          </a:xfrm>
          <a:prstGeom prst="rect">
            <a:avLst/>
          </a:prstGeom>
          <a:noFill/>
        </p:spPr>
        <p:txBody>
          <a:bodyPr wrap="none" rtlCol="0">
            <a:spAutoFit/>
          </a:bodyPr>
          <a:lstStyle/>
          <a:p>
            <a:r>
              <a:rPr lang="en-US" dirty="0" smtClean="0"/>
              <a:t>Apartments at 5</a:t>
            </a:r>
            <a:r>
              <a:rPr lang="en-US" baseline="30000" dirty="0" smtClean="0"/>
              <a:t>th</a:t>
            </a:r>
            <a:r>
              <a:rPr lang="en-US" dirty="0" smtClean="0"/>
              <a:t> &amp; Delaware,   U. S. Post office, 1935</a:t>
            </a:r>
            <a:endParaRPr lang="en-US" dirty="0"/>
          </a:p>
        </p:txBody>
      </p:sp>
      <p:pic>
        <p:nvPicPr>
          <p:cNvPr id="6" name="Picture 5" descr="Photo.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75400" y="2497666"/>
            <a:ext cx="2336800" cy="3115733"/>
          </a:xfrm>
          <a:prstGeom prst="rect">
            <a:avLst/>
          </a:prstGeom>
        </p:spPr>
      </p:pic>
      <p:sp>
        <p:nvSpPr>
          <p:cNvPr id="7" name="TextBox 6"/>
          <p:cNvSpPr txBox="1"/>
          <p:nvPr/>
        </p:nvSpPr>
        <p:spPr>
          <a:xfrm>
            <a:off x="6496050" y="1531834"/>
            <a:ext cx="2520950" cy="954107"/>
          </a:xfrm>
          <a:prstGeom prst="rect">
            <a:avLst/>
          </a:prstGeom>
          <a:noFill/>
        </p:spPr>
        <p:txBody>
          <a:bodyPr wrap="square" rtlCol="0">
            <a:spAutoFit/>
          </a:bodyPr>
          <a:lstStyle/>
          <a:p>
            <a:r>
              <a:rPr lang="en-US" sz="1400" dirty="0" smtClean="0"/>
              <a:t>Apartments: </a:t>
            </a:r>
            <a:r>
              <a:rPr lang="en-US" sz="1400" dirty="0" err="1" smtClean="0"/>
              <a:t>flemish</a:t>
            </a:r>
            <a:r>
              <a:rPr lang="en-US" sz="1400" dirty="0" smtClean="0"/>
              <a:t> bond</a:t>
            </a:r>
          </a:p>
          <a:p>
            <a:r>
              <a:rPr lang="en-US" sz="1400" dirty="0" smtClean="0"/>
              <a:t>P.O.: English bond (alternate rows; all header, all stretcher)</a:t>
            </a:r>
          </a:p>
          <a:p>
            <a:r>
              <a:rPr lang="en-US" sz="1400" dirty="0"/>
              <a:t>r</a:t>
            </a:r>
            <a:r>
              <a:rPr lang="en-US" sz="1400" dirty="0" smtClean="0"/>
              <a:t>andom dark bricks</a:t>
            </a:r>
            <a:endParaRPr lang="en-US" sz="1400" dirty="0"/>
          </a:p>
        </p:txBody>
      </p:sp>
      <p:sp>
        <p:nvSpPr>
          <p:cNvPr id="8" name="TextBox 7"/>
          <p:cNvSpPr txBox="1"/>
          <p:nvPr/>
        </p:nvSpPr>
        <p:spPr>
          <a:xfrm>
            <a:off x="6375400" y="5930900"/>
            <a:ext cx="2463800" cy="738664"/>
          </a:xfrm>
          <a:prstGeom prst="rect">
            <a:avLst/>
          </a:prstGeom>
          <a:noFill/>
        </p:spPr>
        <p:txBody>
          <a:bodyPr wrap="square" rtlCol="0">
            <a:spAutoFit/>
          </a:bodyPr>
          <a:lstStyle/>
          <a:p>
            <a:r>
              <a:rPr lang="en-US" sz="1400" dirty="0" smtClean="0"/>
              <a:t>Apartments on site of Earle Theatre; earlier Knights of </a:t>
            </a:r>
            <a:r>
              <a:rPr lang="en-US" sz="1400" dirty="0" err="1" smtClean="0"/>
              <a:t>Pythias</a:t>
            </a:r>
            <a:r>
              <a:rPr lang="en-US" sz="1400" dirty="0" smtClean="0"/>
              <a:t> Hall</a:t>
            </a:r>
            <a:endParaRPr lang="en-US" sz="1400" dirty="0"/>
          </a:p>
        </p:txBody>
      </p:sp>
    </p:spTree>
    <p:extLst>
      <p:ext uri="{BB962C8B-B14F-4D97-AF65-F5344CB8AC3E}">
        <p14:creationId xmlns:p14="http://schemas.microsoft.com/office/powerpoint/2010/main" val="186498716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8280" y="223928"/>
            <a:ext cx="4243845" cy="369332"/>
          </a:xfrm>
          <a:prstGeom prst="rect">
            <a:avLst/>
          </a:prstGeom>
          <a:noFill/>
        </p:spPr>
        <p:txBody>
          <a:bodyPr wrap="none" rtlCol="0">
            <a:spAutoFit/>
          </a:bodyPr>
          <a:lstStyle/>
          <a:p>
            <a:r>
              <a:rPr lang="en-US" dirty="0" smtClean="0"/>
              <a:t>Colonial Revival makeover at 23 The Strand</a:t>
            </a:r>
            <a:endParaRPr lang="en-US" dirty="0"/>
          </a:p>
        </p:txBody>
      </p:sp>
      <p:pic>
        <p:nvPicPr>
          <p:cNvPr id="3" name="Picture 2"/>
          <p:cNvPicPr>
            <a:picLocks noChangeAspect="1"/>
          </p:cNvPicPr>
          <p:nvPr/>
        </p:nvPicPr>
        <p:blipFill>
          <a:blip r:embed="rId2"/>
          <a:stretch>
            <a:fillRect/>
          </a:stretch>
        </p:blipFill>
        <p:spPr>
          <a:xfrm>
            <a:off x="1" y="732943"/>
            <a:ext cx="3033030" cy="2260555"/>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439" y="3038669"/>
            <a:ext cx="4645995" cy="3428699"/>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96419" y="3031227"/>
            <a:ext cx="3091412" cy="3436141"/>
          </a:xfrm>
          <a:prstGeom prst="rect">
            <a:avLst/>
          </a:prstGeom>
        </p:spPr>
      </p:pic>
      <p:sp>
        <p:nvSpPr>
          <p:cNvPr id="6" name="TextBox 5"/>
          <p:cNvSpPr txBox="1"/>
          <p:nvPr/>
        </p:nvSpPr>
        <p:spPr>
          <a:xfrm>
            <a:off x="3445571" y="685174"/>
            <a:ext cx="5372557" cy="2308324"/>
          </a:xfrm>
          <a:prstGeom prst="rect">
            <a:avLst/>
          </a:prstGeom>
          <a:noFill/>
        </p:spPr>
        <p:txBody>
          <a:bodyPr wrap="square" rtlCol="0">
            <a:spAutoFit/>
          </a:bodyPr>
          <a:lstStyle/>
          <a:p>
            <a:r>
              <a:rPr lang="en-US" dirty="0" smtClean="0"/>
              <a:t>Site of a hotel, burnt in 1824, then the Stockton House, principal Hotel in New Castle burnt in 1870</a:t>
            </a:r>
          </a:p>
          <a:p>
            <a:endParaRPr lang="en-US" dirty="0"/>
          </a:p>
          <a:p>
            <a:r>
              <a:rPr lang="en-US" dirty="0" smtClean="0"/>
              <a:t>Left: before 1900, a vacant lot, </a:t>
            </a:r>
          </a:p>
          <a:p>
            <a:r>
              <a:rPr lang="en-US" dirty="0" smtClean="0"/>
              <a:t>Below left, the new Cavanaugh house with front gable and plain door and rectangular transom</a:t>
            </a:r>
          </a:p>
          <a:p>
            <a:r>
              <a:rPr lang="en-US" dirty="0" smtClean="0"/>
              <a:t>Below right, 2018, side gable, door with colonial entablature</a:t>
            </a:r>
            <a:endParaRPr lang="en-US" dirty="0"/>
          </a:p>
        </p:txBody>
      </p:sp>
    </p:spTree>
    <p:extLst>
      <p:ext uri="{BB962C8B-B14F-4D97-AF65-F5344CB8AC3E}">
        <p14:creationId xmlns:p14="http://schemas.microsoft.com/office/powerpoint/2010/main" val="196626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Bungalow  (1890-1930)</a:t>
            </a:r>
            <a:endParaRPr lang="en-US" dirty="0"/>
          </a:p>
        </p:txBody>
      </p:sp>
      <p:pic>
        <p:nvPicPr>
          <p:cNvPr id="3" name="Picture 2" descr="50 W5th 193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327400"/>
            <a:ext cx="4707465" cy="3530599"/>
          </a:xfrm>
          <a:prstGeom prst="rect">
            <a:avLst/>
          </a:prstGeom>
        </p:spPr>
      </p:pic>
      <p:pic>
        <p:nvPicPr>
          <p:cNvPr id="4" name="Picture 3" descr="108 W6th 192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36533" y="3327400"/>
            <a:ext cx="4707467" cy="3530600"/>
          </a:xfrm>
          <a:prstGeom prst="rect">
            <a:avLst/>
          </a:prstGeom>
        </p:spPr>
      </p:pic>
      <p:sp>
        <p:nvSpPr>
          <p:cNvPr id="5" name="TextBox 4"/>
          <p:cNvSpPr txBox="1"/>
          <p:nvPr/>
        </p:nvSpPr>
        <p:spPr>
          <a:xfrm>
            <a:off x="829733" y="1417638"/>
            <a:ext cx="6824134" cy="646331"/>
          </a:xfrm>
          <a:prstGeom prst="rect">
            <a:avLst/>
          </a:prstGeom>
          <a:noFill/>
        </p:spPr>
        <p:txBody>
          <a:bodyPr wrap="square" rtlCol="0">
            <a:spAutoFit/>
          </a:bodyPr>
          <a:lstStyle/>
          <a:p>
            <a:r>
              <a:rPr lang="en-US" dirty="0" smtClean="0"/>
              <a:t>One, 1 1/2 or two stories, wide variation in structures;</a:t>
            </a:r>
          </a:p>
          <a:p>
            <a:r>
              <a:rPr lang="en-US" dirty="0" smtClean="0"/>
              <a:t>Some designed and built locally, some from kits</a:t>
            </a:r>
            <a:endParaRPr lang="en-US" dirty="0"/>
          </a:p>
        </p:txBody>
      </p:sp>
      <p:sp>
        <p:nvSpPr>
          <p:cNvPr id="6" name="TextBox 5"/>
          <p:cNvSpPr txBox="1"/>
          <p:nvPr/>
        </p:nvSpPr>
        <p:spPr>
          <a:xfrm>
            <a:off x="457200" y="2829467"/>
            <a:ext cx="1555534" cy="369332"/>
          </a:xfrm>
          <a:prstGeom prst="rect">
            <a:avLst/>
          </a:prstGeom>
          <a:noFill/>
        </p:spPr>
        <p:txBody>
          <a:bodyPr wrap="none" rtlCol="0">
            <a:spAutoFit/>
          </a:bodyPr>
          <a:lstStyle/>
          <a:p>
            <a:r>
              <a:rPr lang="en-US" dirty="0" smtClean="0"/>
              <a:t>50 W 5</a:t>
            </a:r>
            <a:r>
              <a:rPr lang="en-US" baseline="30000" dirty="0" smtClean="0"/>
              <a:t>th</a:t>
            </a:r>
            <a:r>
              <a:rPr lang="en-US" dirty="0" smtClean="0"/>
              <a:t>, 1930</a:t>
            </a:r>
            <a:endParaRPr lang="en-US" dirty="0"/>
          </a:p>
        </p:txBody>
      </p:sp>
      <p:sp>
        <p:nvSpPr>
          <p:cNvPr id="7" name="TextBox 6"/>
          <p:cNvSpPr txBox="1"/>
          <p:nvPr/>
        </p:nvSpPr>
        <p:spPr>
          <a:xfrm>
            <a:off x="4707465" y="2829467"/>
            <a:ext cx="3038925" cy="369332"/>
          </a:xfrm>
          <a:prstGeom prst="rect">
            <a:avLst/>
          </a:prstGeom>
          <a:noFill/>
        </p:spPr>
        <p:txBody>
          <a:bodyPr wrap="none" rtlCol="0">
            <a:spAutoFit/>
          </a:bodyPr>
          <a:lstStyle/>
          <a:p>
            <a:r>
              <a:rPr lang="en-US" dirty="0" smtClean="0"/>
              <a:t>108 W 6</a:t>
            </a:r>
            <a:r>
              <a:rPr lang="en-US" baseline="30000" dirty="0" smtClean="0"/>
              <a:t>th</a:t>
            </a:r>
            <a:r>
              <a:rPr lang="en-US" dirty="0" smtClean="0"/>
              <a:t>, 1920, </a:t>
            </a:r>
            <a:r>
              <a:rPr lang="en-US" dirty="0" err="1" smtClean="0"/>
              <a:t>Luoma</a:t>
            </a:r>
            <a:r>
              <a:rPr lang="en-US" dirty="0" smtClean="0"/>
              <a:t> house</a:t>
            </a:r>
            <a:endParaRPr lang="en-US" dirty="0"/>
          </a:p>
        </p:txBody>
      </p:sp>
    </p:spTree>
    <p:extLst>
      <p:ext uri="{BB962C8B-B14F-4D97-AF65-F5344CB8AC3E}">
        <p14:creationId xmlns:p14="http://schemas.microsoft.com/office/powerpoint/2010/main" val="42933592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9268"/>
            <a:ext cx="7772400" cy="1470025"/>
          </a:xfrm>
        </p:spPr>
        <p:txBody>
          <a:bodyPr/>
          <a:lstStyle/>
          <a:p>
            <a:r>
              <a:rPr lang="en-US" dirty="0" smtClean="0"/>
              <a:t>How old is MY (or THAT) house?</a:t>
            </a:r>
            <a:endParaRPr lang="en-US" dirty="0"/>
          </a:p>
        </p:txBody>
      </p:sp>
      <p:sp>
        <p:nvSpPr>
          <p:cNvPr id="5" name="TextBox 4"/>
          <p:cNvSpPr txBox="1"/>
          <p:nvPr/>
        </p:nvSpPr>
        <p:spPr>
          <a:xfrm>
            <a:off x="685800" y="1908028"/>
            <a:ext cx="7895263" cy="4278094"/>
          </a:xfrm>
          <a:prstGeom prst="rect">
            <a:avLst/>
          </a:prstGeom>
          <a:noFill/>
        </p:spPr>
        <p:txBody>
          <a:bodyPr wrap="square" rtlCol="0">
            <a:spAutoFit/>
          </a:bodyPr>
          <a:lstStyle/>
          <a:p>
            <a:r>
              <a:rPr lang="en-US" sz="2400" dirty="0" smtClean="0"/>
              <a:t>1) Easy:   Look at it for 5 seconds  -- look at details</a:t>
            </a:r>
          </a:p>
          <a:p>
            <a:r>
              <a:rPr lang="en-US" sz="2400" dirty="0" smtClean="0"/>
              <a:t>2) Still easy: Check maps (available 1803-1927) on </a:t>
            </a:r>
            <a:r>
              <a:rPr lang="en-US" sz="2400" dirty="0" err="1" smtClean="0"/>
              <a:t>nc-chap.org</a:t>
            </a:r>
            <a:endParaRPr lang="en-US" sz="2400" dirty="0" smtClean="0"/>
          </a:p>
          <a:p>
            <a:endParaRPr lang="en-US" sz="2400" dirty="0"/>
          </a:p>
          <a:p>
            <a:endParaRPr lang="en-US" sz="3200" dirty="0" smtClean="0"/>
          </a:p>
          <a:p>
            <a:endParaRPr lang="en-US" sz="2400" dirty="0"/>
          </a:p>
          <a:p>
            <a:endParaRPr lang="en-US" sz="2400" dirty="0" smtClean="0"/>
          </a:p>
          <a:p>
            <a:endParaRPr lang="en-US" sz="2400" dirty="0" smtClean="0"/>
          </a:p>
          <a:p>
            <a:r>
              <a:rPr lang="en-US" sz="2400" dirty="0" smtClean="0"/>
              <a:t>3)A little harder:  Using owner’s name from maps, check if they are mentioned in http://</a:t>
            </a:r>
            <a:r>
              <a:rPr lang="en-US" sz="2400" dirty="0" err="1" smtClean="0"/>
              <a:t>nc-chap.org</a:t>
            </a:r>
            <a:r>
              <a:rPr lang="en-US" sz="2400" dirty="0" smtClean="0"/>
              <a:t> (e.g. </a:t>
            </a:r>
            <a:r>
              <a:rPr lang="en-US" sz="2400" dirty="0" err="1" smtClean="0"/>
              <a:t>Eckman’s</a:t>
            </a:r>
            <a:r>
              <a:rPr lang="en-US" sz="2400" dirty="0" smtClean="0"/>
              <a:t> deed and title searches) using </a:t>
            </a:r>
            <a:r>
              <a:rPr lang="en-US" sz="2400" dirty="0" err="1" smtClean="0"/>
              <a:t>google</a:t>
            </a:r>
            <a:r>
              <a:rPr lang="en-US" sz="2400" dirty="0" smtClean="0"/>
              <a:t> search box.</a:t>
            </a:r>
          </a:p>
          <a:p>
            <a:r>
              <a:rPr lang="en-US" sz="2400" dirty="0" smtClean="0"/>
              <a:t>4)  Much harder: do a chain of titles at the county courthouse.</a:t>
            </a:r>
            <a:endParaRPr lang="en-US" dirty="0"/>
          </a:p>
        </p:txBody>
      </p:sp>
      <p:pic>
        <p:nvPicPr>
          <p:cNvPr id="3" name="Picture 2" descr="Screen Shot 2015-04-17 at 2.31.11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19632" y="2933145"/>
            <a:ext cx="2172136" cy="1574799"/>
          </a:xfrm>
          <a:prstGeom prst="rect">
            <a:avLst/>
          </a:prstGeom>
        </p:spPr>
      </p:pic>
      <p:pic>
        <p:nvPicPr>
          <p:cNvPr id="4" name="Picture 3" descr="Screen Shot 2015-04-17 at 2.37.41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35147" y="2849522"/>
            <a:ext cx="2184905" cy="1658422"/>
          </a:xfrm>
          <a:prstGeom prst="rect">
            <a:avLst/>
          </a:prstGeom>
        </p:spPr>
      </p:pic>
      <p:sp>
        <p:nvSpPr>
          <p:cNvPr id="6" name="Donut 5"/>
          <p:cNvSpPr/>
          <p:nvPr/>
        </p:nvSpPr>
        <p:spPr>
          <a:xfrm>
            <a:off x="7302500" y="2851133"/>
            <a:ext cx="927100" cy="876300"/>
          </a:xfrm>
          <a:prstGeom prst="donut">
            <a:avLst>
              <a:gd name="adj" fmla="val 613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Donut 6"/>
          <p:cNvSpPr/>
          <p:nvPr/>
        </p:nvSpPr>
        <p:spPr>
          <a:xfrm>
            <a:off x="5054600" y="2844245"/>
            <a:ext cx="927100" cy="876300"/>
          </a:xfrm>
          <a:prstGeom prst="donut">
            <a:avLst>
              <a:gd name="adj" fmla="val 613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3349481" y="3461843"/>
            <a:ext cx="650766" cy="369332"/>
          </a:xfrm>
          <a:prstGeom prst="rect">
            <a:avLst/>
          </a:prstGeom>
          <a:noFill/>
        </p:spPr>
        <p:txBody>
          <a:bodyPr wrap="square" rtlCol="0">
            <a:spAutoFit/>
          </a:bodyPr>
          <a:lstStyle/>
          <a:p>
            <a:r>
              <a:rPr lang="en-US" dirty="0" smtClean="0"/>
              <a:t>1912</a:t>
            </a:r>
            <a:endParaRPr lang="en-US" dirty="0"/>
          </a:p>
        </p:txBody>
      </p:sp>
      <p:sp>
        <p:nvSpPr>
          <p:cNvPr id="9" name="TextBox 8"/>
          <p:cNvSpPr txBox="1"/>
          <p:nvPr/>
        </p:nvSpPr>
        <p:spPr>
          <a:xfrm>
            <a:off x="6156434" y="3646509"/>
            <a:ext cx="892066" cy="369332"/>
          </a:xfrm>
          <a:prstGeom prst="rect">
            <a:avLst/>
          </a:prstGeom>
          <a:noFill/>
        </p:spPr>
        <p:txBody>
          <a:bodyPr wrap="square" rtlCol="0">
            <a:spAutoFit/>
          </a:bodyPr>
          <a:lstStyle/>
          <a:p>
            <a:r>
              <a:rPr lang="en-US" dirty="0" smtClean="0"/>
              <a:t>1927</a:t>
            </a:r>
            <a:endParaRPr lang="en-US" dirty="0"/>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85899" y="2813012"/>
            <a:ext cx="1498601" cy="1770862"/>
          </a:xfrm>
          <a:prstGeom prst="rect">
            <a:avLst/>
          </a:prstGeom>
        </p:spPr>
      </p:pic>
      <p:sp>
        <p:nvSpPr>
          <p:cNvPr id="11" name="TextBox 10"/>
          <p:cNvSpPr txBox="1"/>
          <p:nvPr/>
        </p:nvSpPr>
        <p:spPr>
          <a:xfrm>
            <a:off x="889000" y="3461843"/>
            <a:ext cx="685800" cy="369332"/>
          </a:xfrm>
          <a:prstGeom prst="rect">
            <a:avLst/>
          </a:prstGeom>
          <a:noFill/>
        </p:spPr>
        <p:txBody>
          <a:bodyPr wrap="square" rtlCol="0">
            <a:spAutoFit/>
          </a:bodyPr>
          <a:lstStyle/>
          <a:p>
            <a:r>
              <a:rPr lang="en-US" dirty="0" smtClean="0"/>
              <a:t>????</a:t>
            </a:r>
            <a:endParaRPr lang="en-US" dirty="0"/>
          </a:p>
        </p:txBody>
      </p:sp>
      <p:sp>
        <p:nvSpPr>
          <p:cNvPr id="12" name="TextBox 11"/>
          <p:cNvSpPr txBox="1"/>
          <p:nvPr/>
        </p:nvSpPr>
        <p:spPr>
          <a:xfrm>
            <a:off x="787400" y="4230945"/>
            <a:ext cx="999066" cy="276999"/>
          </a:xfrm>
          <a:prstGeom prst="rect">
            <a:avLst/>
          </a:prstGeom>
          <a:noFill/>
        </p:spPr>
        <p:txBody>
          <a:bodyPr wrap="square" rtlCol="0">
            <a:spAutoFit/>
          </a:bodyPr>
          <a:lstStyle/>
          <a:p>
            <a:r>
              <a:rPr lang="en-US" sz="1200" dirty="0" smtClean="0"/>
              <a:t>17 W 3rd</a:t>
            </a:r>
            <a:endParaRPr lang="en-US" sz="1200" dirty="0"/>
          </a:p>
        </p:txBody>
      </p:sp>
    </p:spTree>
    <p:extLst>
      <p:ext uri="{BB962C8B-B14F-4D97-AF65-F5344CB8AC3E}">
        <p14:creationId xmlns:p14="http://schemas.microsoft.com/office/powerpoint/2010/main" val="1726576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2683" y="666364"/>
            <a:ext cx="3602218" cy="461665"/>
          </a:xfrm>
          <a:prstGeom prst="rect">
            <a:avLst/>
          </a:prstGeom>
          <a:noFill/>
        </p:spPr>
        <p:txBody>
          <a:bodyPr wrap="none" rtlCol="0">
            <a:spAutoFit/>
          </a:bodyPr>
          <a:lstStyle/>
          <a:p>
            <a:r>
              <a:rPr lang="en-US" sz="2400" dirty="0" smtClean="0"/>
              <a:t>Review, reminders, caveats</a:t>
            </a:r>
            <a:endParaRPr lang="en-US" sz="24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1910" y="1862788"/>
            <a:ext cx="8957047" cy="2481073"/>
          </a:xfrm>
          <a:prstGeom prst="rect">
            <a:avLst/>
          </a:prstGeom>
        </p:spPr>
      </p:pic>
      <p:sp>
        <p:nvSpPr>
          <p:cNvPr id="4" name="TextBox 3"/>
          <p:cNvSpPr txBox="1"/>
          <p:nvPr/>
        </p:nvSpPr>
        <p:spPr>
          <a:xfrm>
            <a:off x="776635" y="1211587"/>
            <a:ext cx="7327613" cy="338554"/>
          </a:xfrm>
          <a:prstGeom prst="rect">
            <a:avLst/>
          </a:prstGeom>
          <a:noFill/>
        </p:spPr>
        <p:txBody>
          <a:bodyPr wrap="none" rtlCol="0">
            <a:spAutoFit/>
          </a:bodyPr>
          <a:lstStyle/>
          <a:p>
            <a:r>
              <a:rPr lang="en-US" sz="1600" dirty="0" smtClean="0"/>
              <a:t>New Castle has amazing diversity.  One block (E. 2</a:t>
            </a:r>
            <a:r>
              <a:rPr lang="en-US" sz="1600" baseline="30000" dirty="0" smtClean="0"/>
              <a:t>nd</a:t>
            </a:r>
            <a:r>
              <a:rPr lang="en-US" sz="1600" dirty="0" smtClean="0"/>
              <a:t>) has houses spanning &gt;300 years!</a:t>
            </a:r>
            <a:endParaRPr lang="en-US" sz="1600" dirty="0"/>
          </a:p>
        </p:txBody>
      </p:sp>
      <p:sp>
        <p:nvSpPr>
          <p:cNvPr id="5" name="TextBox 4"/>
          <p:cNvSpPr txBox="1"/>
          <p:nvPr/>
        </p:nvSpPr>
        <p:spPr>
          <a:xfrm>
            <a:off x="-57078" y="1577433"/>
            <a:ext cx="1320666" cy="276999"/>
          </a:xfrm>
          <a:prstGeom prst="rect">
            <a:avLst/>
          </a:prstGeom>
          <a:noFill/>
        </p:spPr>
        <p:txBody>
          <a:bodyPr wrap="square" rtlCol="0">
            <a:spAutoFit/>
          </a:bodyPr>
          <a:lstStyle/>
          <a:p>
            <a:r>
              <a:rPr lang="en-US" sz="1200" dirty="0" smtClean="0"/>
              <a:t>Colonial revival  </a:t>
            </a:r>
            <a:endParaRPr lang="en-US" sz="1200" dirty="0"/>
          </a:p>
        </p:txBody>
      </p:sp>
      <p:sp>
        <p:nvSpPr>
          <p:cNvPr id="6" name="TextBox 5"/>
          <p:cNvSpPr txBox="1"/>
          <p:nvPr/>
        </p:nvSpPr>
        <p:spPr>
          <a:xfrm>
            <a:off x="1425337" y="1589822"/>
            <a:ext cx="755435" cy="276999"/>
          </a:xfrm>
          <a:prstGeom prst="rect">
            <a:avLst/>
          </a:prstGeom>
          <a:noFill/>
        </p:spPr>
        <p:txBody>
          <a:bodyPr wrap="none" rtlCol="0">
            <a:spAutoFit/>
          </a:bodyPr>
          <a:lstStyle/>
          <a:p>
            <a:r>
              <a:rPr lang="en-US" sz="1200" dirty="0" smtClean="0"/>
              <a:t>Georgian</a:t>
            </a:r>
            <a:endParaRPr lang="en-US" sz="1200" dirty="0"/>
          </a:p>
        </p:txBody>
      </p:sp>
      <p:sp>
        <p:nvSpPr>
          <p:cNvPr id="7" name="TextBox 6"/>
          <p:cNvSpPr txBox="1"/>
          <p:nvPr/>
        </p:nvSpPr>
        <p:spPr>
          <a:xfrm>
            <a:off x="2999608" y="1585789"/>
            <a:ext cx="652041" cy="276999"/>
          </a:xfrm>
          <a:prstGeom prst="rect">
            <a:avLst/>
          </a:prstGeom>
          <a:noFill/>
        </p:spPr>
        <p:txBody>
          <a:bodyPr wrap="none" rtlCol="0">
            <a:spAutoFit/>
          </a:bodyPr>
          <a:lstStyle/>
          <a:p>
            <a:r>
              <a:rPr lang="en-US" sz="1200" dirty="0" smtClean="0"/>
              <a:t>Federal</a:t>
            </a:r>
            <a:endParaRPr lang="en-US" sz="1200" dirty="0"/>
          </a:p>
        </p:txBody>
      </p:sp>
      <p:sp>
        <p:nvSpPr>
          <p:cNvPr id="8" name="TextBox 7"/>
          <p:cNvSpPr txBox="1"/>
          <p:nvPr/>
        </p:nvSpPr>
        <p:spPr>
          <a:xfrm>
            <a:off x="4369903" y="1577433"/>
            <a:ext cx="1441420" cy="276999"/>
          </a:xfrm>
          <a:prstGeom prst="rect">
            <a:avLst/>
          </a:prstGeom>
          <a:noFill/>
        </p:spPr>
        <p:txBody>
          <a:bodyPr wrap="none" rtlCol="0">
            <a:spAutoFit/>
          </a:bodyPr>
          <a:lstStyle/>
          <a:p>
            <a:r>
              <a:rPr lang="en-US" sz="1200" dirty="0" smtClean="0"/>
              <a:t>Quaker, early 1700s</a:t>
            </a:r>
            <a:endParaRPr lang="en-US" sz="1200" dirty="0"/>
          </a:p>
        </p:txBody>
      </p:sp>
      <p:sp>
        <p:nvSpPr>
          <p:cNvPr id="9" name="TextBox 8"/>
          <p:cNvSpPr txBox="1"/>
          <p:nvPr/>
        </p:nvSpPr>
        <p:spPr>
          <a:xfrm>
            <a:off x="6216458" y="1599501"/>
            <a:ext cx="775723" cy="276999"/>
          </a:xfrm>
          <a:prstGeom prst="rect">
            <a:avLst/>
          </a:prstGeom>
          <a:noFill/>
        </p:spPr>
        <p:txBody>
          <a:bodyPr wrap="none" rtlCol="0">
            <a:spAutoFit/>
          </a:bodyPr>
          <a:lstStyle/>
          <a:p>
            <a:r>
              <a:rPr lang="en-US" sz="1200" dirty="0" smtClean="0"/>
              <a:t>Italianate</a:t>
            </a:r>
            <a:endParaRPr lang="en-US" sz="1200" dirty="0"/>
          </a:p>
        </p:txBody>
      </p:sp>
      <p:sp>
        <p:nvSpPr>
          <p:cNvPr id="10" name="TextBox 9"/>
          <p:cNvSpPr txBox="1"/>
          <p:nvPr/>
        </p:nvSpPr>
        <p:spPr>
          <a:xfrm>
            <a:off x="7271604" y="1599501"/>
            <a:ext cx="1595309" cy="276999"/>
          </a:xfrm>
          <a:prstGeom prst="rect">
            <a:avLst/>
          </a:prstGeom>
          <a:noFill/>
        </p:spPr>
        <p:txBody>
          <a:bodyPr wrap="none" rtlCol="0">
            <a:spAutoFit/>
          </a:bodyPr>
          <a:lstStyle/>
          <a:p>
            <a:r>
              <a:rPr lang="en-US" sz="1200" dirty="0" smtClean="0"/>
              <a:t>Mod. </a:t>
            </a:r>
            <a:r>
              <a:rPr lang="en-US" sz="1200"/>
              <a:t>F</a:t>
            </a:r>
            <a:r>
              <a:rPr lang="en-US" sz="1200" smtClean="0"/>
              <a:t>ederal</a:t>
            </a:r>
            <a:r>
              <a:rPr lang="en-US" sz="1200" dirty="0" smtClean="0"/>
              <a:t>, Greek R</a:t>
            </a:r>
            <a:endParaRPr lang="en-US" sz="1200" dirty="0"/>
          </a:p>
        </p:txBody>
      </p:sp>
      <p:sp>
        <p:nvSpPr>
          <p:cNvPr id="12" name="TextBox 11"/>
          <p:cNvSpPr txBox="1"/>
          <p:nvPr/>
        </p:nvSpPr>
        <p:spPr>
          <a:xfrm>
            <a:off x="213961" y="4616464"/>
            <a:ext cx="8689888" cy="1815882"/>
          </a:xfrm>
          <a:prstGeom prst="rect">
            <a:avLst/>
          </a:prstGeom>
          <a:noFill/>
        </p:spPr>
        <p:txBody>
          <a:bodyPr wrap="square" rtlCol="0">
            <a:spAutoFit/>
          </a:bodyPr>
          <a:lstStyle/>
          <a:p>
            <a:r>
              <a:rPr lang="en-US" sz="1600" dirty="0" smtClean="0"/>
              <a:t>Buildings may have very different facades and layout now  than when they were built.</a:t>
            </a:r>
          </a:p>
          <a:p>
            <a:r>
              <a:rPr lang="en-US" sz="1600" dirty="0" smtClean="0"/>
              <a:t>What holds  for New Castle is somewhat relevant in Harrisburg or Bloomington IN, much less so in Denver or Seattle.</a:t>
            </a:r>
          </a:p>
          <a:p>
            <a:endParaRPr lang="en-US" sz="1600" dirty="0" smtClean="0"/>
          </a:p>
          <a:p>
            <a:r>
              <a:rPr lang="en-US" sz="1600" dirty="0" smtClean="0"/>
              <a:t>Facades, like interiors, may be totally changed. Documentary and title searches are very useful. Aerial views, as with the yellow house above can be useful. Poking around in adjacent basements and attics with the owner can reveal openings and construction methods.</a:t>
            </a:r>
          </a:p>
        </p:txBody>
      </p:sp>
      <p:cxnSp>
        <p:nvCxnSpPr>
          <p:cNvPr id="13" name="Straight Arrow Connector 12"/>
          <p:cNvCxnSpPr/>
          <p:nvPr/>
        </p:nvCxnSpPr>
        <p:spPr>
          <a:xfrm flipH="1">
            <a:off x="485159" y="1876500"/>
            <a:ext cx="78482" cy="1312604"/>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654432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8812" y="609972"/>
            <a:ext cx="3843420" cy="461665"/>
          </a:xfrm>
          <a:prstGeom prst="rect">
            <a:avLst/>
          </a:prstGeom>
          <a:noFill/>
        </p:spPr>
        <p:txBody>
          <a:bodyPr wrap="none" rtlCol="0">
            <a:spAutoFit/>
          </a:bodyPr>
          <a:lstStyle/>
          <a:p>
            <a:r>
              <a:rPr lang="en-US" sz="2400" dirty="0" smtClean="0"/>
              <a:t>‘Date that building’ challenge</a:t>
            </a:r>
            <a:endParaRPr lang="en-US" sz="2400" dirty="0"/>
          </a:p>
        </p:txBody>
      </p:sp>
      <p:sp>
        <p:nvSpPr>
          <p:cNvPr id="3" name="TextBox 2"/>
          <p:cNvSpPr txBox="1"/>
          <p:nvPr/>
        </p:nvSpPr>
        <p:spPr>
          <a:xfrm>
            <a:off x="1019365" y="1478972"/>
            <a:ext cx="6829664" cy="646331"/>
          </a:xfrm>
          <a:prstGeom prst="rect">
            <a:avLst/>
          </a:prstGeom>
          <a:noFill/>
        </p:spPr>
        <p:txBody>
          <a:bodyPr wrap="none" rtlCol="0">
            <a:spAutoFit/>
          </a:bodyPr>
          <a:lstStyle/>
          <a:p>
            <a:r>
              <a:rPr lang="en-US" dirty="0" smtClean="0"/>
              <a:t>I will show you buildings one at a time.</a:t>
            </a:r>
          </a:p>
          <a:p>
            <a:r>
              <a:rPr lang="en-US" dirty="0" smtClean="0"/>
              <a:t>You should look for architectural details, and guess a period/style/date</a:t>
            </a:r>
            <a:endParaRPr lang="en-US" dirty="0"/>
          </a:p>
        </p:txBody>
      </p:sp>
      <p:sp>
        <p:nvSpPr>
          <p:cNvPr id="4" name="Footer Placeholder 3"/>
          <p:cNvSpPr>
            <a:spLocks noGrp="1"/>
          </p:cNvSpPr>
          <p:nvPr>
            <p:ph type="ftr" sz="quarter" idx="11"/>
          </p:nvPr>
        </p:nvSpPr>
        <p:spPr>
          <a:xfrm>
            <a:off x="66843" y="2843409"/>
            <a:ext cx="8948692" cy="365125"/>
          </a:xfrm>
        </p:spPr>
        <p:txBody>
          <a:bodyPr/>
          <a:lstStyle/>
          <a:p>
            <a:r>
              <a:rPr lang="en-US" sz="2400" dirty="0" smtClean="0"/>
              <a:t>Georgian, Federal, Greek, Gothic, Italianate, 2nd Empire, Queen Anne</a:t>
            </a:r>
            <a:endParaRPr lang="en-US" sz="2400" dirty="0"/>
          </a:p>
        </p:txBody>
      </p:sp>
      <p:sp>
        <p:nvSpPr>
          <p:cNvPr id="5" name="TextBox 4"/>
          <p:cNvSpPr txBox="1"/>
          <p:nvPr/>
        </p:nvSpPr>
        <p:spPr>
          <a:xfrm>
            <a:off x="2648678" y="2314549"/>
            <a:ext cx="2830766" cy="369332"/>
          </a:xfrm>
          <a:prstGeom prst="rect">
            <a:avLst/>
          </a:prstGeom>
          <a:noFill/>
        </p:spPr>
        <p:txBody>
          <a:bodyPr wrap="square" rtlCol="0">
            <a:spAutoFit/>
          </a:bodyPr>
          <a:lstStyle/>
          <a:p>
            <a:r>
              <a:rPr lang="en-US" dirty="0" smtClean="0"/>
              <a:t>Choices in every case:</a:t>
            </a:r>
            <a:endParaRPr lang="en-US" dirty="0"/>
          </a:p>
        </p:txBody>
      </p:sp>
    </p:spTree>
    <p:extLst>
      <p:ext uri="{BB962C8B-B14F-4D97-AF65-F5344CB8AC3E}">
        <p14:creationId xmlns:p14="http://schemas.microsoft.com/office/powerpoint/2010/main" val="144114909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3629"/>
          </a:xfrm>
        </p:spPr>
        <p:txBody>
          <a:bodyPr>
            <a:normAutofit fontScale="90000"/>
          </a:bodyPr>
          <a:lstStyle/>
          <a:p>
            <a:r>
              <a:rPr lang="en-US" dirty="0" smtClean="0"/>
              <a:t>Late Federal, c1836</a:t>
            </a:r>
            <a:endParaRPr lang="en-US" dirty="0"/>
          </a:p>
        </p:txBody>
      </p:sp>
      <p:pic>
        <p:nvPicPr>
          <p:cNvPr id="3" name="Picture 2" descr="DSC0614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4000" y="2709335"/>
            <a:ext cx="2540000" cy="3386666"/>
          </a:xfrm>
          <a:prstGeom prst="rect">
            <a:avLst/>
          </a:prstGeom>
        </p:spPr>
      </p:pic>
      <p:pic>
        <p:nvPicPr>
          <p:cNvPr id="4" name="Picture 3" descr="DSC0614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6317" y="2709335"/>
            <a:ext cx="2539999" cy="3386665"/>
          </a:xfrm>
          <a:prstGeom prst="rect">
            <a:avLst/>
          </a:prstGeom>
        </p:spPr>
      </p:pic>
      <p:pic>
        <p:nvPicPr>
          <p:cNvPr id="5" name="Picture 4" descr="DSC0614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46232" y="2709335"/>
            <a:ext cx="2654300" cy="3539066"/>
          </a:xfrm>
          <a:prstGeom prst="rect">
            <a:avLst/>
          </a:prstGeom>
        </p:spPr>
      </p:pic>
      <p:sp>
        <p:nvSpPr>
          <p:cNvPr id="6" name="Rectangle 5"/>
          <p:cNvSpPr/>
          <p:nvPr/>
        </p:nvSpPr>
        <p:spPr>
          <a:xfrm>
            <a:off x="254000" y="2401558"/>
            <a:ext cx="2044149" cy="307777"/>
          </a:xfrm>
          <a:prstGeom prst="rect">
            <a:avLst/>
          </a:prstGeom>
        </p:spPr>
        <p:txBody>
          <a:bodyPr wrap="none">
            <a:spAutoFit/>
          </a:bodyPr>
          <a:lstStyle/>
          <a:p>
            <a:r>
              <a:rPr lang="en-US" sz="1400" dirty="0" smtClean="0"/>
              <a:t>Harmony House</a:t>
            </a:r>
            <a:r>
              <a:rPr lang="en-US" sz="1400" dirty="0"/>
              <a:t>, 46 </a:t>
            </a:r>
            <a:r>
              <a:rPr lang="en-US" sz="1400" dirty="0" smtClean="0"/>
              <a:t>E 3rd </a:t>
            </a:r>
            <a:endParaRPr lang="en-US" sz="1400" dirty="0"/>
          </a:p>
        </p:txBody>
      </p:sp>
      <p:sp>
        <p:nvSpPr>
          <p:cNvPr id="7" name="TextBox 6"/>
          <p:cNvSpPr txBox="1"/>
          <p:nvPr/>
        </p:nvSpPr>
        <p:spPr>
          <a:xfrm>
            <a:off x="1092200" y="1473200"/>
            <a:ext cx="6968067" cy="372533"/>
          </a:xfrm>
          <a:prstGeom prst="rect">
            <a:avLst/>
          </a:prstGeom>
          <a:noFill/>
        </p:spPr>
        <p:txBody>
          <a:bodyPr wrap="square" rtlCol="0">
            <a:spAutoFit/>
          </a:bodyPr>
          <a:lstStyle/>
          <a:p>
            <a:r>
              <a:rPr lang="en-US" dirty="0" smtClean="0"/>
              <a:t>Fanlight, symmetrical, </a:t>
            </a:r>
            <a:r>
              <a:rPr lang="en-US" dirty="0"/>
              <a:t>F</a:t>
            </a:r>
            <a:r>
              <a:rPr lang="en-US" dirty="0" smtClean="0"/>
              <a:t>lemish bond, 6/6 windows, 8 panel door</a:t>
            </a:r>
            <a:endParaRPr lang="en-US" dirty="0"/>
          </a:p>
        </p:txBody>
      </p:sp>
      <p:sp>
        <p:nvSpPr>
          <p:cNvPr id="8" name="Footer Placeholder 7"/>
          <p:cNvSpPr>
            <a:spLocks noGrp="1"/>
          </p:cNvSpPr>
          <p:nvPr>
            <p:ph type="ftr" sz="quarter" idx="11"/>
          </p:nvPr>
        </p:nvSpPr>
        <p:spPr>
          <a:xfrm>
            <a:off x="838200" y="6356350"/>
            <a:ext cx="59944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0333120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Gothic, 1855</a:t>
            </a:r>
            <a:endParaRPr lang="en-US" dirty="0"/>
          </a:p>
        </p:txBody>
      </p:sp>
      <p:pic>
        <p:nvPicPr>
          <p:cNvPr id="5" name="Picture 4" descr="DSC0627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 y="3180834"/>
            <a:ext cx="4148666" cy="3111500"/>
          </a:xfrm>
          <a:prstGeom prst="rect">
            <a:avLst/>
          </a:prstGeom>
        </p:spPr>
      </p:pic>
      <p:pic>
        <p:nvPicPr>
          <p:cNvPr id="6" name="Picture 5" descr="DSC0627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4223" y="3240101"/>
            <a:ext cx="4069644" cy="3052233"/>
          </a:xfrm>
          <a:prstGeom prst="rect">
            <a:avLst/>
          </a:prstGeom>
        </p:spPr>
      </p:pic>
      <p:sp>
        <p:nvSpPr>
          <p:cNvPr id="7" name="TextBox 6"/>
          <p:cNvSpPr txBox="1"/>
          <p:nvPr/>
        </p:nvSpPr>
        <p:spPr>
          <a:xfrm>
            <a:off x="237067" y="2677067"/>
            <a:ext cx="3606800" cy="369332"/>
          </a:xfrm>
          <a:prstGeom prst="rect">
            <a:avLst/>
          </a:prstGeom>
          <a:noFill/>
        </p:spPr>
        <p:txBody>
          <a:bodyPr wrap="square" rtlCol="0">
            <a:spAutoFit/>
          </a:bodyPr>
          <a:lstStyle/>
          <a:p>
            <a:r>
              <a:rPr lang="en-US" dirty="0" smtClean="0"/>
              <a:t>Lesley Mansion, 123 W 7th</a:t>
            </a:r>
            <a:endParaRPr lang="en-US" dirty="0"/>
          </a:p>
        </p:txBody>
      </p:sp>
      <p:sp>
        <p:nvSpPr>
          <p:cNvPr id="8" name="TextBox 7"/>
          <p:cNvSpPr txBox="1"/>
          <p:nvPr/>
        </p:nvSpPr>
        <p:spPr>
          <a:xfrm>
            <a:off x="1557867" y="1608667"/>
            <a:ext cx="5367866" cy="646331"/>
          </a:xfrm>
          <a:prstGeom prst="rect">
            <a:avLst/>
          </a:prstGeom>
          <a:noFill/>
        </p:spPr>
        <p:txBody>
          <a:bodyPr wrap="square" rtlCol="0">
            <a:spAutoFit/>
          </a:bodyPr>
          <a:lstStyle/>
          <a:p>
            <a:r>
              <a:rPr lang="en-US" dirty="0" smtClean="0"/>
              <a:t>Steep pitched roof,  cross gables, one story porch, </a:t>
            </a:r>
          </a:p>
          <a:p>
            <a:r>
              <a:rPr lang="en-US" dirty="0" smtClean="0"/>
              <a:t> v-shaped barge boards, 2/1 windows </a:t>
            </a:r>
            <a:endParaRPr lang="en-US" dirty="0"/>
          </a:p>
        </p:txBody>
      </p:sp>
      <p:sp>
        <p:nvSpPr>
          <p:cNvPr id="3" name="Footer Placeholder 2"/>
          <p:cNvSpPr>
            <a:spLocks noGrp="1"/>
          </p:cNvSpPr>
          <p:nvPr>
            <p:ph type="ftr" sz="quarter" idx="11"/>
          </p:nvPr>
        </p:nvSpPr>
        <p:spPr>
          <a:xfrm>
            <a:off x="1018116" y="6292334"/>
            <a:ext cx="71755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9173205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800" y="274638"/>
            <a:ext cx="7899400" cy="1143000"/>
          </a:xfrm>
        </p:spPr>
        <p:txBody>
          <a:bodyPr>
            <a:normAutofit/>
          </a:bodyPr>
          <a:lstStyle/>
          <a:p>
            <a:r>
              <a:rPr lang="en-US" sz="3200" dirty="0" smtClean="0"/>
              <a:t>2</a:t>
            </a:r>
            <a:r>
              <a:rPr lang="en-US" sz="3200" baseline="30000" dirty="0" smtClean="0"/>
              <a:t>nd</a:t>
            </a:r>
            <a:r>
              <a:rPr lang="en-US" sz="3200" dirty="0" smtClean="0"/>
              <a:t> Empire (1880) / Queen Anne (1895)</a:t>
            </a:r>
            <a:endParaRPr lang="en-US" sz="3200" dirty="0"/>
          </a:p>
        </p:txBody>
      </p:sp>
      <p:pic>
        <p:nvPicPr>
          <p:cNvPr id="6" name="Picture 5" descr="2015-04-15 16.46.28.jpg"/>
          <p:cNvPicPr>
            <a:picLocks noChangeAspect="1"/>
          </p:cNvPicPr>
          <p:nvPr/>
        </p:nvPicPr>
        <p:blipFill rotWithShape="1">
          <a:blip r:embed="rId2" cstate="print">
            <a:extLst>
              <a:ext uri="{28A0092B-C50C-407E-A947-70E740481C1C}">
                <a14:useLocalDpi xmlns:a14="http://schemas.microsoft.com/office/drawing/2010/main"/>
              </a:ext>
            </a:extLst>
          </a:blip>
          <a:srcRect t="-3780" r="-1333"/>
          <a:stretch/>
        </p:blipFill>
        <p:spPr>
          <a:xfrm>
            <a:off x="138973" y="1271247"/>
            <a:ext cx="8055702" cy="5283201"/>
          </a:xfrm>
          <a:prstGeom prst="rect">
            <a:avLst/>
          </a:prstGeom>
        </p:spPr>
      </p:pic>
      <p:sp>
        <p:nvSpPr>
          <p:cNvPr id="5" name="TextBox 4"/>
          <p:cNvSpPr txBox="1"/>
          <p:nvPr/>
        </p:nvSpPr>
        <p:spPr>
          <a:xfrm>
            <a:off x="-63501" y="2286910"/>
            <a:ext cx="2051051" cy="338554"/>
          </a:xfrm>
          <a:prstGeom prst="rect">
            <a:avLst/>
          </a:prstGeom>
          <a:noFill/>
        </p:spPr>
        <p:txBody>
          <a:bodyPr wrap="square" rtlCol="0">
            <a:spAutoFit/>
          </a:bodyPr>
          <a:lstStyle/>
          <a:p>
            <a:r>
              <a:rPr lang="en-US" sz="1600" dirty="0" smtClean="0"/>
              <a:t>412, 414 Delaware</a:t>
            </a:r>
            <a:endParaRPr lang="en-US" sz="1600" dirty="0"/>
          </a:p>
        </p:txBody>
      </p:sp>
      <p:sp>
        <p:nvSpPr>
          <p:cNvPr id="3" name="TextBox 2"/>
          <p:cNvSpPr txBox="1"/>
          <p:nvPr/>
        </p:nvSpPr>
        <p:spPr>
          <a:xfrm>
            <a:off x="755650" y="1271247"/>
            <a:ext cx="7791450" cy="584776"/>
          </a:xfrm>
          <a:prstGeom prst="rect">
            <a:avLst/>
          </a:prstGeom>
          <a:noFill/>
        </p:spPr>
        <p:txBody>
          <a:bodyPr wrap="square" rtlCol="0">
            <a:spAutoFit/>
          </a:bodyPr>
          <a:lstStyle/>
          <a:p>
            <a:r>
              <a:rPr lang="en-US" sz="1600" dirty="0" smtClean="0"/>
              <a:t>Left: Mansard roof, projecting window, bracketed cornice, 2/2, 1/1 windows</a:t>
            </a:r>
          </a:p>
          <a:p>
            <a:r>
              <a:rPr lang="en-US" sz="1600" dirty="0" smtClean="0"/>
              <a:t>Right: steep roof, cross gables, fish scale siding </a:t>
            </a:r>
            <a:endParaRPr lang="en-US" sz="1600" dirty="0"/>
          </a:p>
        </p:txBody>
      </p:sp>
      <p:sp>
        <p:nvSpPr>
          <p:cNvPr id="4" name="Footer Placeholder 3"/>
          <p:cNvSpPr>
            <a:spLocks noGrp="1"/>
          </p:cNvSpPr>
          <p:nvPr>
            <p:ph type="ftr" sz="quarter" idx="11"/>
          </p:nvPr>
        </p:nvSpPr>
        <p:spPr>
          <a:xfrm>
            <a:off x="914400" y="6486525"/>
            <a:ext cx="65659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1359136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Early Georgian  (early 1700’s)</a:t>
            </a:r>
            <a:br>
              <a:rPr lang="en-US" dirty="0" smtClean="0"/>
            </a:br>
            <a:r>
              <a:rPr lang="en-US" sz="3600" dirty="0" smtClean="0"/>
              <a:t>(heavily modified several times)</a:t>
            </a:r>
            <a:endParaRPr lang="en-US" sz="3600" dirty="0"/>
          </a:p>
        </p:txBody>
      </p:sp>
      <p:pic>
        <p:nvPicPr>
          <p:cNvPr id="3" name="Picture 2" descr="David Finney Inn - ADJUSTED.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84811" y="3039533"/>
            <a:ext cx="5752355" cy="3818467"/>
          </a:xfrm>
          <a:prstGeom prst="rect">
            <a:avLst/>
          </a:prstGeom>
        </p:spPr>
      </p:pic>
      <p:pic>
        <p:nvPicPr>
          <p:cNvPr id="4" name="Picture 3" descr="photo 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191933"/>
            <a:ext cx="3584811" cy="3666067"/>
          </a:xfrm>
          <a:prstGeom prst="rect">
            <a:avLst/>
          </a:prstGeom>
        </p:spPr>
      </p:pic>
      <p:sp>
        <p:nvSpPr>
          <p:cNvPr id="5" name="TextBox 4"/>
          <p:cNvSpPr txBox="1"/>
          <p:nvPr/>
        </p:nvSpPr>
        <p:spPr>
          <a:xfrm>
            <a:off x="1244600" y="1896533"/>
            <a:ext cx="6612466" cy="646331"/>
          </a:xfrm>
          <a:prstGeom prst="rect">
            <a:avLst/>
          </a:prstGeom>
          <a:noFill/>
        </p:spPr>
        <p:txBody>
          <a:bodyPr wrap="square" rtlCol="0">
            <a:spAutoFit/>
          </a:bodyPr>
          <a:lstStyle/>
          <a:p>
            <a:r>
              <a:rPr lang="en-US" dirty="0" smtClean="0"/>
              <a:t>String course, water table; some brickwork may be original, may be reproduction</a:t>
            </a:r>
            <a:endParaRPr lang="en-US" dirty="0"/>
          </a:p>
        </p:txBody>
      </p:sp>
      <p:sp>
        <p:nvSpPr>
          <p:cNvPr id="6" name="TextBox 5"/>
          <p:cNvSpPr txBox="1"/>
          <p:nvPr/>
        </p:nvSpPr>
        <p:spPr>
          <a:xfrm>
            <a:off x="3584811" y="2696752"/>
            <a:ext cx="5752355" cy="307777"/>
          </a:xfrm>
          <a:prstGeom prst="rect">
            <a:avLst/>
          </a:prstGeom>
          <a:noFill/>
        </p:spPr>
        <p:txBody>
          <a:bodyPr wrap="square" rtlCol="0">
            <a:spAutoFit/>
          </a:bodyPr>
          <a:lstStyle/>
          <a:p>
            <a:r>
              <a:rPr lang="en-US" sz="1400" dirty="0"/>
              <a:t> Delaware &amp; W 3</a:t>
            </a:r>
            <a:r>
              <a:rPr lang="en-US" sz="1400" baseline="30000" dirty="0"/>
              <a:t>rd</a:t>
            </a:r>
            <a:r>
              <a:rPr lang="en-US" sz="1400" dirty="0"/>
              <a:t> </a:t>
            </a:r>
            <a:r>
              <a:rPr lang="en-US" sz="1400" dirty="0" smtClean="0"/>
              <a:t>   photo taken c1891; Mary Robeson (1833-1920)</a:t>
            </a:r>
            <a:endParaRPr lang="en-US" sz="1400" dirty="0"/>
          </a:p>
        </p:txBody>
      </p:sp>
      <p:sp>
        <p:nvSpPr>
          <p:cNvPr id="7" name="Rectangle 6"/>
          <p:cNvSpPr/>
          <p:nvPr/>
        </p:nvSpPr>
        <p:spPr>
          <a:xfrm>
            <a:off x="0" y="2731756"/>
            <a:ext cx="2729471" cy="307777"/>
          </a:xfrm>
          <a:prstGeom prst="rect">
            <a:avLst/>
          </a:prstGeom>
        </p:spPr>
        <p:txBody>
          <a:bodyPr wrap="none">
            <a:spAutoFit/>
          </a:bodyPr>
          <a:lstStyle/>
          <a:p>
            <a:r>
              <a:rPr lang="en-US" sz="1400" dirty="0" smtClean="0"/>
              <a:t>“Hotel Louise”, “</a:t>
            </a:r>
            <a:r>
              <a:rPr lang="en-US" sz="1400" dirty="0"/>
              <a:t>David Finney Inn</a:t>
            </a:r>
            <a:r>
              <a:rPr lang="en-US" sz="1400" dirty="0" smtClean="0"/>
              <a:t>”</a:t>
            </a:r>
            <a:endParaRPr lang="en-US" sz="1400" dirty="0"/>
          </a:p>
        </p:txBody>
      </p:sp>
    </p:spTree>
    <p:extLst>
      <p:ext uri="{BB962C8B-B14F-4D97-AF65-F5344CB8AC3E}">
        <p14:creationId xmlns:p14="http://schemas.microsoft.com/office/powerpoint/2010/main" val="41604193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Italianate</a:t>
            </a:r>
            <a:r>
              <a:rPr lang="en-US" sz="4000" dirty="0"/>
              <a:t> </a:t>
            </a:r>
            <a:r>
              <a:rPr lang="en-US" sz="4000" dirty="0" smtClean="0"/>
              <a:t>(c1881)</a:t>
            </a:r>
            <a:endParaRPr lang="en-US" sz="4000" dirty="0"/>
          </a:p>
        </p:txBody>
      </p:sp>
      <p:pic>
        <p:nvPicPr>
          <p:cNvPr id="3" name="Picture 2" descr="2015-04-15 16.29.35.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0133" y="2039212"/>
            <a:ext cx="5638800" cy="4818788"/>
          </a:xfrm>
          <a:prstGeom prst="rect">
            <a:avLst/>
          </a:prstGeom>
        </p:spPr>
      </p:pic>
      <p:sp>
        <p:nvSpPr>
          <p:cNvPr id="4" name="TextBox 3"/>
          <p:cNvSpPr txBox="1"/>
          <p:nvPr/>
        </p:nvSpPr>
        <p:spPr>
          <a:xfrm>
            <a:off x="745065" y="1417638"/>
            <a:ext cx="7298267" cy="338554"/>
          </a:xfrm>
          <a:prstGeom prst="rect">
            <a:avLst/>
          </a:prstGeom>
          <a:noFill/>
        </p:spPr>
        <p:txBody>
          <a:bodyPr wrap="square" rtlCol="0">
            <a:spAutoFit/>
          </a:bodyPr>
          <a:lstStyle/>
          <a:p>
            <a:r>
              <a:rPr lang="en-US" sz="1600" dirty="0" smtClean="0"/>
              <a:t>Bracketed cornice, elaborate gingerbread</a:t>
            </a:r>
            <a:endParaRPr lang="en-US" sz="1600" dirty="0"/>
          </a:p>
        </p:txBody>
      </p:sp>
      <p:sp>
        <p:nvSpPr>
          <p:cNvPr id="5" name="TextBox 4"/>
          <p:cNvSpPr txBox="1"/>
          <p:nvPr/>
        </p:nvSpPr>
        <p:spPr>
          <a:xfrm>
            <a:off x="6163733" y="2286000"/>
            <a:ext cx="1879599" cy="584776"/>
          </a:xfrm>
          <a:prstGeom prst="rect">
            <a:avLst/>
          </a:prstGeom>
          <a:noFill/>
        </p:spPr>
        <p:txBody>
          <a:bodyPr wrap="square" rtlCol="0">
            <a:spAutoFit/>
          </a:bodyPr>
          <a:lstStyle/>
          <a:p>
            <a:r>
              <a:rPr lang="en-US" sz="1600" dirty="0" smtClean="0"/>
              <a:t>16 W 4th</a:t>
            </a:r>
          </a:p>
          <a:p>
            <a:endParaRPr lang="en-US" sz="1600" dirty="0"/>
          </a:p>
        </p:txBody>
      </p:sp>
      <p:sp>
        <p:nvSpPr>
          <p:cNvPr id="6" name="Footer Placeholder 5"/>
          <p:cNvSpPr>
            <a:spLocks noGrp="1"/>
          </p:cNvSpPr>
          <p:nvPr>
            <p:ph type="ftr" sz="quarter" idx="11"/>
          </p:nvPr>
        </p:nvSpPr>
        <p:spPr>
          <a:xfrm>
            <a:off x="6019800" y="5683250"/>
            <a:ext cx="28956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6060529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Late Georgian (</a:t>
            </a:r>
            <a:r>
              <a:rPr lang="en-US" dirty="0" smtClean="0"/>
              <a:t>1800)/Early Federal</a:t>
            </a:r>
            <a:endParaRPr lang="en-US" dirty="0"/>
          </a:p>
        </p:txBody>
      </p:sp>
      <p:sp>
        <p:nvSpPr>
          <p:cNvPr id="4" name="TextBox 3"/>
          <p:cNvSpPr txBox="1"/>
          <p:nvPr/>
        </p:nvSpPr>
        <p:spPr>
          <a:xfrm>
            <a:off x="298450" y="2730500"/>
            <a:ext cx="3873500" cy="369332"/>
          </a:xfrm>
          <a:prstGeom prst="rect">
            <a:avLst/>
          </a:prstGeom>
          <a:noFill/>
        </p:spPr>
        <p:txBody>
          <a:bodyPr wrap="square" rtlCol="0">
            <a:spAutoFit/>
          </a:bodyPr>
          <a:lstStyle/>
          <a:p>
            <a:r>
              <a:rPr lang="en-US" dirty="0" smtClean="0"/>
              <a:t>42 The Strand, George Read II house</a:t>
            </a:r>
            <a:endParaRPr lang="en-US" dirty="0"/>
          </a:p>
        </p:txBody>
      </p:sp>
      <p:pic>
        <p:nvPicPr>
          <p:cNvPr id="5" name="Picture 4" descr="Screen Shot 2015-04-19 at 9.39.33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099832"/>
            <a:ext cx="4241372" cy="3683000"/>
          </a:xfrm>
          <a:prstGeom prst="rect">
            <a:avLst/>
          </a:prstGeom>
        </p:spPr>
      </p:pic>
      <p:sp>
        <p:nvSpPr>
          <p:cNvPr id="6" name="TextBox 5"/>
          <p:cNvSpPr txBox="1"/>
          <p:nvPr/>
        </p:nvSpPr>
        <p:spPr>
          <a:xfrm>
            <a:off x="374650" y="1797734"/>
            <a:ext cx="8121650" cy="646331"/>
          </a:xfrm>
          <a:prstGeom prst="rect">
            <a:avLst/>
          </a:prstGeom>
          <a:noFill/>
        </p:spPr>
        <p:txBody>
          <a:bodyPr wrap="square" rtlCol="0">
            <a:spAutoFit/>
          </a:bodyPr>
          <a:lstStyle/>
          <a:p>
            <a:r>
              <a:rPr lang="en-US" dirty="0" smtClean="0"/>
              <a:t>Unglazed </a:t>
            </a:r>
            <a:r>
              <a:rPr lang="en-US" dirty="0"/>
              <a:t>F</a:t>
            </a:r>
            <a:r>
              <a:rPr lang="en-US" dirty="0" smtClean="0"/>
              <a:t>lemish bond façade, fanlight, Palladian window, stone sills and lintels, 6/6 windows, dentil cornice, symmetrical </a:t>
            </a:r>
            <a:endParaRPr lang="en-US" dirty="0"/>
          </a:p>
        </p:txBody>
      </p:sp>
      <p:sp>
        <p:nvSpPr>
          <p:cNvPr id="3" name="Footer Placeholder 2"/>
          <p:cNvSpPr>
            <a:spLocks noGrp="1"/>
          </p:cNvSpPr>
          <p:nvPr>
            <p:ph type="ftr" sz="quarter" idx="11"/>
          </p:nvPr>
        </p:nvSpPr>
        <p:spPr>
          <a:xfrm>
            <a:off x="4572000" y="5886450"/>
            <a:ext cx="28956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9284381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76"/>
            <a:ext cx="8229600" cy="773796"/>
          </a:xfrm>
        </p:spPr>
        <p:txBody>
          <a:bodyPr/>
          <a:lstStyle/>
          <a:p>
            <a:r>
              <a:rPr lang="en-US" dirty="0" smtClean="0"/>
              <a:t>2</a:t>
            </a:r>
            <a:r>
              <a:rPr lang="en-US" baseline="30000" dirty="0" smtClean="0"/>
              <a:t>nd</a:t>
            </a:r>
            <a:r>
              <a:rPr lang="en-US" dirty="0" smtClean="0"/>
              <a:t> Empire</a:t>
            </a:r>
            <a:endParaRPr lang="en-US" dirty="0"/>
          </a:p>
        </p:txBody>
      </p:sp>
      <p:sp>
        <p:nvSpPr>
          <p:cNvPr id="3" name="TextBox 2"/>
          <p:cNvSpPr txBox="1"/>
          <p:nvPr/>
        </p:nvSpPr>
        <p:spPr>
          <a:xfrm>
            <a:off x="105833" y="2217738"/>
            <a:ext cx="1464734" cy="307777"/>
          </a:xfrm>
          <a:prstGeom prst="rect">
            <a:avLst/>
          </a:prstGeom>
          <a:noFill/>
        </p:spPr>
        <p:txBody>
          <a:bodyPr wrap="square" rtlCol="0">
            <a:spAutoFit/>
          </a:bodyPr>
          <a:lstStyle/>
          <a:p>
            <a:r>
              <a:rPr lang="en-US" sz="1400" dirty="0" smtClean="0"/>
              <a:t>602-4 Delaware</a:t>
            </a:r>
            <a:endParaRPr lang="en-US" sz="1400" dirty="0"/>
          </a:p>
        </p:txBody>
      </p:sp>
      <p:pic>
        <p:nvPicPr>
          <p:cNvPr id="5" name="Picture 4" descr="phot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99733" y="1938030"/>
            <a:ext cx="6587067" cy="4919970"/>
          </a:xfrm>
          <a:prstGeom prst="rect">
            <a:avLst/>
          </a:prstGeom>
        </p:spPr>
      </p:pic>
      <p:sp>
        <p:nvSpPr>
          <p:cNvPr id="6" name="TextBox 5"/>
          <p:cNvSpPr txBox="1"/>
          <p:nvPr/>
        </p:nvSpPr>
        <p:spPr>
          <a:xfrm>
            <a:off x="1371599" y="1463804"/>
            <a:ext cx="7281333" cy="369332"/>
          </a:xfrm>
          <a:prstGeom prst="rect">
            <a:avLst/>
          </a:prstGeom>
          <a:noFill/>
        </p:spPr>
        <p:txBody>
          <a:bodyPr wrap="square" rtlCol="0">
            <a:spAutoFit/>
          </a:bodyPr>
          <a:lstStyle/>
          <a:p>
            <a:r>
              <a:rPr lang="en-US" dirty="0" smtClean="0"/>
              <a:t>Mansard roof, bracketed cornice, 2/2 windows, running bond, [fanlight]</a:t>
            </a:r>
            <a:endParaRPr lang="en-US" dirty="0"/>
          </a:p>
        </p:txBody>
      </p:sp>
      <p:sp>
        <p:nvSpPr>
          <p:cNvPr id="4" name="Footer Placeholder 3"/>
          <p:cNvSpPr>
            <a:spLocks noGrp="1"/>
          </p:cNvSpPr>
          <p:nvPr>
            <p:ph type="ftr" sz="quarter" idx="11"/>
          </p:nvPr>
        </p:nvSpPr>
        <p:spPr>
          <a:xfrm>
            <a:off x="122767" y="5251450"/>
            <a:ext cx="1731433"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9404268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06258.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547688" y="3068638"/>
            <a:ext cx="4038600" cy="2778125"/>
          </a:xfrm>
          <a:prstGeom prst="rect">
            <a:avLst/>
          </a:prstGeom>
        </p:spPr>
      </p:pic>
      <p:pic>
        <p:nvPicPr>
          <p:cNvPr id="4" name="Picture 3" descr="DSC0626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762372" y="2943224"/>
            <a:ext cx="4038601" cy="3028951"/>
          </a:xfrm>
          <a:prstGeom prst="rect">
            <a:avLst/>
          </a:prstGeom>
        </p:spPr>
      </p:pic>
      <p:sp>
        <p:nvSpPr>
          <p:cNvPr id="5" name="TextBox 4"/>
          <p:cNvSpPr txBox="1"/>
          <p:nvPr/>
        </p:nvSpPr>
        <p:spPr>
          <a:xfrm>
            <a:off x="1621892" y="571500"/>
            <a:ext cx="4439709" cy="584776"/>
          </a:xfrm>
          <a:prstGeom prst="rect">
            <a:avLst/>
          </a:prstGeom>
          <a:noFill/>
        </p:spPr>
        <p:txBody>
          <a:bodyPr wrap="square" rtlCol="0">
            <a:spAutoFit/>
          </a:bodyPr>
          <a:lstStyle/>
          <a:p>
            <a:r>
              <a:rPr lang="en-US" sz="3200" dirty="0" smtClean="0"/>
              <a:t>Early Georgian (1704?) </a:t>
            </a:r>
            <a:endParaRPr lang="en-US" dirty="0"/>
          </a:p>
        </p:txBody>
      </p:sp>
      <p:sp>
        <p:nvSpPr>
          <p:cNvPr id="6" name="TextBox 5"/>
          <p:cNvSpPr txBox="1"/>
          <p:nvPr/>
        </p:nvSpPr>
        <p:spPr>
          <a:xfrm>
            <a:off x="1726141" y="1276926"/>
            <a:ext cx="7576609" cy="646331"/>
          </a:xfrm>
          <a:prstGeom prst="rect">
            <a:avLst/>
          </a:prstGeom>
          <a:noFill/>
        </p:spPr>
        <p:txBody>
          <a:bodyPr wrap="square" rtlCol="0">
            <a:spAutoFit/>
          </a:bodyPr>
          <a:lstStyle/>
          <a:p>
            <a:r>
              <a:rPr lang="en-US" dirty="0" smtClean="0"/>
              <a:t>String course, water table, dentil cornice, 6/9 windows, </a:t>
            </a:r>
            <a:br>
              <a:rPr lang="en-US" dirty="0" smtClean="0"/>
            </a:br>
            <a:r>
              <a:rPr lang="en-US" dirty="0" smtClean="0"/>
              <a:t>symmetrical, </a:t>
            </a:r>
            <a:r>
              <a:rPr lang="en-US" dirty="0"/>
              <a:t>F</a:t>
            </a:r>
            <a:r>
              <a:rPr lang="en-US" dirty="0" smtClean="0"/>
              <a:t>lemish bond, no fanlight</a:t>
            </a:r>
            <a:endParaRPr lang="en-US" dirty="0"/>
          </a:p>
        </p:txBody>
      </p:sp>
      <p:sp>
        <p:nvSpPr>
          <p:cNvPr id="7" name="Rectangle 6"/>
          <p:cNvSpPr/>
          <p:nvPr/>
        </p:nvSpPr>
        <p:spPr>
          <a:xfrm>
            <a:off x="2216749" y="2062201"/>
            <a:ext cx="3167454" cy="646331"/>
          </a:xfrm>
          <a:prstGeom prst="rect">
            <a:avLst/>
          </a:prstGeom>
        </p:spPr>
        <p:txBody>
          <a:bodyPr wrap="none">
            <a:spAutoFit/>
          </a:bodyPr>
          <a:lstStyle/>
          <a:p>
            <a:r>
              <a:rPr lang="en-US" dirty="0" smtClean="0"/>
              <a:t>Rosemont house, 110 Delaware</a:t>
            </a:r>
          </a:p>
          <a:p>
            <a:endParaRPr lang="en-US" dirty="0"/>
          </a:p>
        </p:txBody>
      </p:sp>
      <p:sp>
        <p:nvSpPr>
          <p:cNvPr id="2" name="Footer Placeholder 1"/>
          <p:cNvSpPr>
            <a:spLocks noGrp="1"/>
          </p:cNvSpPr>
          <p:nvPr>
            <p:ph type="ftr" sz="quarter" idx="11"/>
          </p:nvPr>
        </p:nvSpPr>
        <p:spPr>
          <a:xfrm>
            <a:off x="7137398" y="5137150"/>
            <a:ext cx="2006602"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206220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 Federal, c1830</a:t>
            </a:r>
            <a:endParaRPr lang="en-US" dirty="0"/>
          </a:p>
        </p:txBody>
      </p:sp>
      <p:pic>
        <p:nvPicPr>
          <p:cNvPr id="3" name="Picture 2" descr="DSC06140.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946400"/>
            <a:ext cx="3011586" cy="3911600"/>
          </a:xfrm>
          <a:prstGeom prst="rect">
            <a:avLst/>
          </a:prstGeom>
        </p:spPr>
      </p:pic>
      <p:pic>
        <p:nvPicPr>
          <p:cNvPr id="4" name="Picture 3" descr="DSC0614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2500" y="2946399"/>
            <a:ext cx="2921000" cy="3894667"/>
          </a:xfrm>
          <a:prstGeom prst="rect">
            <a:avLst/>
          </a:prstGeom>
        </p:spPr>
      </p:pic>
      <p:pic>
        <p:nvPicPr>
          <p:cNvPr id="5" name="Picture 4" descr="DSC0614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11586" y="2946400"/>
            <a:ext cx="3020914" cy="3938984"/>
          </a:xfrm>
          <a:prstGeom prst="rect">
            <a:avLst/>
          </a:prstGeom>
        </p:spPr>
      </p:pic>
      <p:sp>
        <p:nvSpPr>
          <p:cNvPr id="6" name="TextBox 5"/>
          <p:cNvSpPr txBox="1"/>
          <p:nvPr/>
        </p:nvSpPr>
        <p:spPr>
          <a:xfrm>
            <a:off x="1371600" y="1625600"/>
            <a:ext cx="6019800" cy="646331"/>
          </a:xfrm>
          <a:prstGeom prst="rect">
            <a:avLst/>
          </a:prstGeom>
          <a:noFill/>
        </p:spPr>
        <p:txBody>
          <a:bodyPr wrap="square" rtlCol="0">
            <a:spAutoFit/>
          </a:bodyPr>
          <a:lstStyle/>
          <a:p>
            <a:r>
              <a:rPr lang="en-US" dirty="0" smtClean="0"/>
              <a:t>Fanlight, </a:t>
            </a:r>
            <a:r>
              <a:rPr lang="en-US" dirty="0"/>
              <a:t>F</a:t>
            </a:r>
            <a:r>
              <a:rPr lang="en-US" dirty="0" smtClean="0"/>
              <a:t>lemish bond front, 7 course common bond side, </a:t>
            </a:r>
            <a:br>
              <a:rPr lang="en-US" dirty="0" smtClean="0"/>
            </a:br>
            <a:r>
              <a:rPr lang="en-US" dirty="0" smtClean="0"/>
              <a:t>8 panel door, 6/6 windows</a:t>
            </a:r>
            <a:endParaRPr lang="en-US" dirty="0"/>
          </a:p>
        </p:txBody>
      </p:sp>
      <p:sp>
        <p:nvSpPr>
          <p:cNvPr id="7" name="TextBox 6"/>
          <p:cNvSpPr txBox="1"/>
          <p:nvPr/>
        </p:nvSpPr>
        <p:spPr>
          <a:xfrm>
            <a:off x="330200" y="2638623"/>
            <a:ext cx="3467100" cy="307777"/>
          </a:xfrm>
          <a:prstGeom prst="rect">
            <a:avLst/>
          </a:prstGeom>
          <a:noFill/>
        </p:spPr>
        <p:txBody>
          <a:bodyPr wrap="square" rtlCol="0">
            <a:spAutoFit/>
          </a:bodyPr>
          <a:lstStyle/>
          <a:p>
            <a:r>
              <a:rPr lang="en-US" sz="1400" dirty="0" smtClean="0"/>
              <a:t>144 E 4th</a:t>
            </a:r>
            <a:endParaRPr lang="en-US" sz="1400" dirty="0"/>
          </a:p>
        </p:txBody>
      </p:sp>
    </p:spTree>
    <p:extLst>
      <p:ext uri="{BB962C8B-B14F-4D97-AF65-F5344CB8AC3E}">
        <p14:creationId xmlns:p14="http://schemas.microsoft.com/office/powerpoint/2010/main" val="18394449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777"/>
            <a:ext cx="8229600" cy="1143000"/>
          </a:xfrm>
        </p:spPr>
        <p:txBody>
          <a:bodyPr/>
          <a:lstStyle/>
          <a:p>
            <a:r>
              <a:rPr lang="en-US" dirty="0" smtClean="0"/>
              <a:t>Greek Revival, c1826</a:t>
            </a:r>
            <a:endParaRPr lang="en-US" dirty="0"/>
          </a:p>
        </p:txBody>
      </p:sp>
      <p:pic>
        <p:nvPicPr>
          <p:cNvPr id="3" name="Picture 2" descr="2015-04-15 15.59.2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921000"/>
            <a:ext cx="3936999" cy="3936999"/>
          </a:xfrm>
          <a:prstGeom prst="rect">
            <a:avLst/>
          </a:prstGeom>
        </p:spPr>
      </p:pic>
      <p:pic>
        <p:nvPicPr>
          <p:cNvPr id="4" name="Picture 3" descr="2015-04-15 15.59.45.jpg"/>
          <p:cNvPicPr>
            <a:picLocks noChangeAspect="1"/>
          </p:cNvPicPr>
          <p:nvPr/>
        </p:nvPicPr>
        <p:blipFill rotWithShape="1">
          <a:blip r:embed="rId3" cstate="print">
            <a:extLst>
              <a:ext uri="{28A0092B-C50C-407E-A947-70E740481C1C}">
                <a14:useLocalDpi xmlns:a14="http://schemas.microsoft.com/office/drawing/2010/main"/>
              </a:ext>
            </a:extLst>
          </a:blip>
          <a:srcRect r="-6781"/>
          <a:stretch/>
        </p:blipFill>
        <p:spPr>
          <a:xfrm>
            <a:off x="3738273" y="2984845"/>
            <a:ext cx="3373392" cy="3873156"/>
          </a:xfrm>
          <a:prstGeom prst="rect">
            <a:avLst/>
          </a:prstGeom>
        </p:spPr>
      </p:pic>
      <p:pic>
        <p:nvPicPr>
          <p:cNvPr id="5" name="Picture 4" descr="2015-04-15 16.00.05.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81800" y="2984845"/>
            <a:ext cx="2159000" cy="3903548"/>
          </a:xfrm>
          <a:prstGeom prst="rect">
            <a:avLst/>
          </a:prstGeom>
        </p:spPr>
      </p:pic>
      <p:sp>
        <p:nvSpPr>
          <p:cNvPr id="6" name="TextBox 5"/>
          <p:cNvSpPr txBox="1"/>
          <p:nvPr/>
        </p:nvSpPr>
        <p:spPr>
          <a:xfrm>
            <a:off x="711200" y="2677067"/>
            <a:ext cx="2963333" cy="307777"/>
          </a:xfrm>
          <a:prstGeom prst="rect">
            <a:avLst/>
          </a:prstGeom>
          <a:noFill/>
        </p:spPr>
        <p:txBody>
          <a:bodyPr wrap="square" rtlCol="0">
            <a:spAutoFit/>
          </a:bodyPr>
          <a:lstStyle/>
          <a:p>
            <a:r>
              <a:rPr lang="en-US" sz="1400" dirty="0" smtClean="0"/>
              <a:t>9 The Strand</a:t>
            </a:r>
            <a:endParaRPr lang="en-US" sz="1400" dirty="0"/>
          </a:p>
        </p:txBody>
      </p:sp>
      <p:sp>
        <p:nvSpPr>
          <p:cNvPr id="7" name="TextBox 6"/>
          <p:cNvSpPr txBox="1"/>
          <p:nvPr/>
        </p:nvSpPr>
        <p:spPr>
          <a:xfrm>
            <a:off x="846667" y="1228844"/>
            <a:ext cx="6908800" cy="1477328"/>
          </a:xfrm>
          <a:prstGeom prst="rect">
            <a:avLst/>
          </a:prstGeom>
          <a:noFill/>
        </p:spPr>
        <p:txBody>
          <a:bodyPr wrap="square" rtlCol="0">
            <a:spAutoFit/>
          </a:bodyPr>
          <a:lstStyle/>
          <a:p>
            <a:r>
              <a:rPr lang="en-US" dirty="0" smtClean="0"/>
              <a:t>Short 3</a:t>
            </a:r>
            <a:r>
              <a:rPr lang="en-US" baseline="30000" dirty="0" smtClean="0"/>
              <a:t>rd</a:t>
            </a:r>
            <a:r>
              <a:rPr lang="en-US" dirty="0" smtClean="0"/>
              <a:t> story, rectangular transom with brackets, 4 panel door, </a:t>
            </a:r>
            <a:br>
              <a:rPr lang="en-US" dirty="0" smtClean="0"/>
            </a:br>
            <a:r>
              <a:rPr lang="en-US" dirty="0" smtClean="0"/>
              <a:t>running bond, pressed brick, narrow mortar joint</a:t>
            </a:r>
          </a:p>
          <a:p>
            <a:endParaRPr lang="en-US" dirty="0"/>
          </a:p>
          <a:p>
            <a:r>
              <a:rPr lang="en-US" dirty="0" smtClean="0"/>
              <a:t>But: fairly steep roof, symmetrical.  Was house in forefront of style or modified later?</a:t>
            </a:r>
            <a:endParaRPr lang="en-US" dirty="0"/>
          </a:p>
        </p:txBody>
      </p:sp>
    </p:spTree>
    <p:extLst>
      <p:ext uri="{BB962C8B-B14F-4D97-AF65-F5344CB8AC3E}">
        <p14:creationId xmlns:p14="http://schemas.microsoft.com/office/powerpoint/2010/main" val="29558081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additive="base">
                                        <p:cTn id="1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Gothic </a:t>
            </a:r>
            <a:endParaRPr lang="en-US" dirty="0"/>
          </a:p>
        </p:txBody>
      </p:sp>
      <p:sp>
        <p:nvSpPr>
          <p:cNvPr id="3" name="TextBox 2"/>
          <p:cNvSpPr txBox="1"/>
          <p:nvPr/>
        </p:nvSpPr>
        <p:spPr>
          <a:xfrm>
            <a:off x="711200" y="2438400"/>
            <a:ext cx="977777" cy="646331"/>
          </a:xfrm>
          <a:prstGeom prst="rect">
            <a:avLst/>
          </a:prstGeom>
          <a:noFill/>
        </p:spPr>
        <p:txBody>
          <a:bodyPr wrap="none" rtlCol="0">
            <a:spAutoFit/>
          </a:bodyPr>
          <a:lstStyle/>
          <a:p>
            <a:r>
              <a:rPr lang="en-US" dirty="0" smtClean="0"/>
              <a:t>39 W 5</a:t>
            </a:r>
            <a:r>
              <a:rPr lang="en-US" baseline="30000" dirty="0" smtClean="0"/>
              <a:t>th</a:t>
            </a:r>
            <a:endParaRPr lang="en-US" dirty="0" smtClean="0"/>
          </a:p>
          <a:p>
            <a:endParaRPr lang="en-US" dirty="0"/>
          </a:p>
        </p:txBody>
      </p:sp>
      <p:pic>
        <p:nvPicPr>
          <p:cNvPr id="4" name="Picture 3" descr="DSC06233.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2644607" y="2238207"/>
            <a:ext cx="4515186" cy="4724400"/>
          </a:xfrm>
          <a:prstGeom prst="rect">
            <a:avLst/>
          </a:prstGeom>
        </p:spPr>
      </p:pic>
      <p:sp>
        <p:nvSpPr>
          <p:cNvPr id="5" name="TextBox 4"/>
          <p:cNvSpPr txBox="1"/>
          <p:nvPr/>
        </p:nvSpPr>
        <p:spPr>
          <a:xfrm>
            <a:off x="1688977" y="1625600"/>
            <a:ext cx="3892524" cy="369332"/>
          </a:xfrm>
          <a:prstGeom prst="rect">
            <a:avLst/>
          </a:prstGeom>
          <a:noFill/>
        </p:spPr>
        <p:txBody>
          <a:bodyPr wrap="none" rtlCol="0">
            <a:spAutoFit/>
          </a:bodyPr>
          <a:lstStyle/>
          <a:p>
            <a:r>
              <a:rPr lang="en-US" dirty="0" smtClean="0"/>
              <a:t>Steep roof; cross gables,  1/1 windows?</a:t>
            </a:r>
            <a:endParaRPr lang="en-US" dirty="0"/>
          </a:p>
        </p:txBody>
      </p:sp>
    </p:spTree>
    <p:extLst>
      <p:ext uri="{BB962C8B-B14F-4D97-AF65-F5344CB8AC3E}">
        <p14:creationId xmlns:p14="http://schemas.microsoft.com/office/powerpoint/2010/main" val="7453478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Italianate</a:t>
            </a:r>
            <a:r>
              <a:rPr lang="en-US" dirty="0"/>
              <a:t> (</a:t>
            </a:r>
            <a:r>
              <a:rPr lang="en-US" dirty="0" smtClean="0"/>
              <a:t>1878)</a:t>
            </a:r>
            <a:endParaRPr lang="en-US" dirty="0"/>
          </a:p>
        </p:txBody>
      </p:sp>
      <p:pic>
        <p:nvPicPr>
          <p:cNvPr id="3" name="Picture 2" descr="DSC06266.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4822311" y="2782703"/>
            <a:ext cx="4371088" cy="3779509"/>
          </a:xfrm>
          <a:prstGeom prst="rect">
            <a:avLst/>
          </a:prstGeom>
        </p:spPr>
      </p:pic>
      <p:pic>
        <p:nvPicPr>
          <p:cNvPr id="4" name="Picture 3" descr="DSC06265.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flipV="1">
            <a:off x="825388" y="2763223"/>
            <a:ext cx="4318227" cy="3733803"/>
          </a:xfrm>
          <a:prstGeom prst="rect">
            <a:avLst/>
          </a:prstGeom>
        </p:spPr>
      </p:pic>
      <p:sp>
        <p:nvSpPr>
          <p:cNvPr id="5" name="Rectangle 4"/>
          <p:cNvSpPr/>
          <p:nvPr/>
        </p:nvSpPr>
        <p:spPr>
          <a:xfrm>
            <a:off x="457200" y="2101679"/>
            <a:ext cx="1043976" cy="369332"/>
          </a:xfrm>
          <a:prstGeom prst="rect">
            <a:avLst/>
          </a:prstGeom>
        </p:spPr>
        <p:txBody>
          <a:bodyPr wrap="none">
            <a:spAutoFit/>
          </a:bodyPr>
          <a:lstStyle/>
          <a:p>
            <a:r>
              <a:rPr lang="en-US" dirty="0" smtClean="0"/>
              <a:t>15 W 4th</a:t>
            </a:r>
            <a:endParaRPr lang="en-US" dirty="0"/>
          </a:p>
        </p:txBody>
      </p:sp>
      <p:sp>
        <p:nvSpPr>
          <p:cNvPr id="6" name="TextBox 5"/>
          <p:cNvSpPr txBox="1"/>
          <p:nvPr/>
        </p:nvSpPr>
        <p:spPr>
          <a:xfrm>
            <a:off x="1659467" y="1557867"/>
            <a:ext cx="6211957" cy="369332"/>
          </a:xfrm>
          <a:prstGeom prst="rect">
            <a:avLst/>
          </a:prstGeom>
          <a:noFill/>
        </p:spPr>
        <p:txBody>
          <a:bodyPr wrap="none" rtlCol="0">
            <a:spAutoFit/>
          </a:bodyPr>
          <a:lstStyle/>
          <a:p>
            <a:r>
              <a:rPr lang="en-US" dirty="0"/>
              <a:t>B</a:t>
            </a:r>
            <a:r>
              <a:rPr lang="en-US" dirty="0" smtClean="0"/>
              <a:t>racketed cornice, shallow roof, porch, flat façade, 2/2 windows</a:t>
            </a:r>
            <a:endParaRPr lang="en-US" dirty="0"/>
          </a:p>
        </p:txBody>
      </p:sp>
    </p:spTree>
    <p:extLst>
      <p:ext uri="{BB962C8B-B14F-4D97-AF65-F5344CB8AC3E}">
        <p14:creationId xmlns:p14="http://schemas.microsoft.com/office/powerpoint/2010/main" val="10332429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47342" y="508000"/>
            <a:ext cx="4439709" cy="584776"/>
          </a:xfrm>
          <a:prstGeom prst="rect">
            <a:avLst/>
          </a:prstGeom>
          <a:noFill/>
        </p:spPr>
        <p:txBody>
          <a:bodyPr wrap="square" rtlCol="0">
            <a:spAutoFit/>
          </a:bodyPr>
          <a:lstStyle/>
          <a:p>
            <a:r>
              <a:rPr lang="en-US" sz="3200" dirty="0" smtClean="0"/>
              <a:t>Georgian (1750) </a:t>
            </a:r>
            <a:endParaRPr lang="en-US" dirty="0"/>
          </a:p>
        </p:txBody>
      </p:sp>
      <p:sp>
        <p:nvSpPr>
          <p:cNvPr id="4" name="TextBox 3"/>
          <p:cNvSpPr txBox="1"/>
          <p:nvPr/>
        </p:nvSpPr>
        <p:spPr>
          <a:xfrm>
            <a:off x="1726141" y="1215827"/>
            <a:ext cx="7576609" cy="923330"/>
          </a:xfrm>
          <a:prstGeom prst="rect">
            <a:avLst/>
          </a:prstGeom>
          <a:noFill/>
        </p:spPr>
        <p:txBody>
          <a:bodyPr wrap="square" rtlCol="0">
            <a:spAutoFit/>
          </a:bodyPr>
          <a:lstStyle/>
          <a:p>
            <a:r>
              <a:rPr lang="en-US" dirty="0" smtClean="0"/>
              <a:t>String course, water table, dentil cornice, 6/6 windows, </a:t>
            </a:r>
            <a:br>
              <a:rPr lang="en-US" dirty="0" smtClean="0"/>
            </a:br>
            <a:r>
              <a:rPr lang="en-US" dirty="0" smtClean="0"/>
              <a:t>symmetrical, </a:t>
            </a:r>
            <a:r>
              <a:rPr lang="en-US" dirty="0"/>
              <a:t>F</a:t>
            </a:r>
            <a:r>
              <a:rPr lang="en-US" dirty="0" smtClean="0"/>
              <a:t>lemish bond above water table, English below , no fanlight</a:t>
            </a:r>
          </a:p>
          <a:p>
            <a:r>
              <a:rPr lang="en-US" dirty="0" smtClean="0"/>
              <a:t>Bricks not glazed.</a:t>
            </a:r>
            <a:endParaRPr lang="en-US" dirty="0"/>
          </a:p>
        </p:txBody>
      </p:sp>
      <p:pic>
        <p:nvPicPr>
          <p:cNvPr id="5" name="Picture 4" descr="DSC06209.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46200" y="2139157"/>
            <a:ext cx="6483350" cy="4401343"/>
          </a:xfrm>
          <a:prstGeom prst="rect">
            <a:avLst/>
          </a:prstGeom>
        </p:spPr>
      </p:pic>
    </p:spTree>
    <p:extLst>
      <p:ext uri="{BB962C8B-B14F-4D97-AF65-F5344CB8AC3E}">
        <p14:creationId xmlns:p14="http://schemas.microsoft.com/office/powerpoint/2010/main" val="33873717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Italianate (c1880)</a:t>
            </a:r>
            <a:endParaRPr lang="en-US" dirty="0"/>
          </a:p>
        </p:txBody>
      </p:sp>
      <p:pic>
        <p:nvPicPr>
          <p:cNvPr id="3" name="Picture 2" descr="2015-04-15 16.16.28.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3102" y="2489200"/>
            <a:ext cx="3263116" cy="4368800"/>
          </a:xfrm>
          <a:prstGeom prst="rect">
            <a:avLst/>
          </a:prstGeom>
        </p:spPr>
      </p:pic>
      <p:sp>
        <p:nvSpPr>
          <p:cNvPr id="4" name="TextBox 3"/>
          <p:cNvSpPr txBox="1"/>
          <p:nvPr/>
        </p:nvSpPr>
        <p:spPr>
          <a:xfrm>
            <a:off x="143933" y="2119868"/>
            <a:ext cx="1828800" cy="369332"/>
          </a:xfrm>
          <a:prstGeom prst="rect">
            <a:avLst/>
          </a:prstGeom>
          <a:noFill/>
        </p:spPr>
        <p:txBody>
          <a:bodyPr wrap="square" rtlCol="0">
            <a:spAutoFit/>
          </a:bodyPr>
          <a:lstStyle/>
          <a:p>
            <a:r>
              <a:rPr lang="en-US" dirty="0" smtClean="0"/>
              <a:t>13 W 3rd</a:t>
            </a:r>
            <a:endParaRPr lang="en-US" dirty="0"/>
          </a:p>
        </p:txBody>
      </p:sp>
      <p:sp>
        <p:nvSpPr>
          <p:cNvPr id="5" name="TextBox 4"/>
          <p:cNvSpPr txBox="1"/>
          <p:nvPr/>
        </p:nvSpPr>
        <p:spPr>
          <a:xfrm>
            <a:off x="673102" y="1417638"/>
            <a:ext cx="8132231" cy="369332"/>
          </a:xfrm>
          <a:prstGeom prst="rect">
            <a:avLst/>
          </a:prstGeom>
          <a:noFill/>
        </p:spPr>
        <p:txBody>
          <a:bodyPr wrap="square" rtlCol="0">
            <a:spAutoFit/>
          </a:bodyPr>
          <a:lstStyle/>
          <a:p>
            <a:r>
              <a:rPr lang="en-US" dirty="0" smtClean="0"/>
              <a:t>Decorative brickwork; pressed tin cornice instead of brackets, running bond, </a:t>
            </a:r>
            <a:r>
              <a:rPr lang="en-US" dirty="0"/>
              <a:t>f</a:t>
            </a:r>
            <a:r>
              <a:rPr lang="en-US" dirty="0" smtClean="0"/>
              <a:t>lat roof</a:t>
            </a:r>
          </a:p>
        </p:txBody>
      </p:sp>
      <p:sp>
        <p:nvSpPr>
          <p:cNvPr id="6" name="Footer Placeholder 5"/>
          <p:cNvSpPr>
            <a:spLocks noGrp="1"/>
          </p:cNvSpPr>
          <p:nvPr>
            <p:ph type="ftr" sz="quarter" idx="11"/>
          </p:nvPr>
        </p:nvSpPr>
        <p:spPr>
          <a:xfrm>
            <a:off x="4305300" y="5607050"/>
            <a:ext cx="28956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2142605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Queen Anne (c1900), Bungalow (c1920)</a:t>
            </a:r>
            <a:endParaRPr lang="en-US" sz="3600" dirty="0"/>
          </a:p>
        </p:txBody>
      </p:sp>
      <p:pic>
        <p:nvPicPr>
          <p:cNvPr id="3" name="Picture 2" descr="photo 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4800" y="2336798"/>
            <a:ext cx="5690734" cy="4250267"/>
          </a:xfrm>
          <a:prstGeom prst="rect">
            <a:avLst/>
          </a:prstGeom>
        </p:spPr>
      </p:pic>
      <p:sp>
        <p:nvSpPr>
          <p:cNvPr id="4" name="TextBox 3"/>
          <p:cNvSpPr txBox="1"/>
          <p:nvPr/>
        </p:nvSpPr>
        <p:spPr>
          <a:xfrm>
            <a:off x="565150" y="2000250"/>
            <a:ext cx="2679700" cy="369332"/>
          </a:xfrm>
          <a:prstGeom prst="rect">
            <a:avLst/>
          </a:prstGeom>
          <a:noFill/>
        </p:spPr>
        <p:txBody>
          <a:bodyPr wrap="square" rtlCol="0">
            <a:spAutoFit/>
          </a:bodyPr>
          <a:lstStyle/>
          <a:p>
            <a:r>
              <a:rPr lang="en-US" dirty="0" smtClean="0"/>
              <a:t>182,184 E 4th</a:t>
            </a:r>
            <a:endParaRPr lang="en-US" dirty="0"/>
          </a:p>
        </p:txBody>
      </p:sp>
      <p:sp>
        <p:nvSpPr>
          <p:cNvPr id="5" name="TextBox 4"/>
          <p:cNvSpPr txBox="1"/>
          <p:nvPr/>
        </p:nvSpPr>
        <p:spPr>
          <a:xfrm>
            <a:off x="654050" y="1353919"/>
            <a:ext cx="3327400" cy="646331"/>
          </a:xfrm>
          <a:prstGeom prst="rect">
            <a:avLst/>
          </a:prstGeom>
          <a:noFill/>
        </p:spPr>
        <p:txBody>
          <a:bodyPr wrap="square" rtlCol="0">
            <a:spAutoFit/>
          </a:bodyPr>
          <a:lstStyle/>
          <a:p>
            <a:r>
              <a:rPr lang="en-US" dirty="0" smtClean="0"/>
              <a:t>Steep cross gables, projecting bay window and porch</a:t>
            </a:r>
            <a:endParaRPr lang="en-US" dirty="0"/>
          </a:p>
        </p:txBody>
      </p:sp>
      <p:sp>
        <p:nvSpPr>
          <p:cNvPr id="6" name="TextBox 5"/>
          <p:cNvSpPr txBox="1"/>
          <p:nvPr/>
        </p:nvSpPr>
        <p:spPr>
          <a:xfrm>
            <a:off x="4572000" y="1417638"/>
            <a:ext cx="3638550" cy="646331"/>
          </a:xfrm>
          <a:prstGeom prst="rect">
            <a:avLst/>
          </a:prstGeom>
          <a:noFill/>
        </p:spPr>
        <p:txBody>
          <a:bodyPr wrap="square" rtlCol="0">
            <a:spAutoFit/>
          </a:bodyPr>
          <a:lstStyle/>
          <a:p>
            <a:r>
              <a:rPr lang="en-US" dirty="0" smtClean="0"/>
              <a:t>Single story, owner thinks building a kit, but no match in Sears or Aladdin.</a:t>
            </a:r>
            <a:endParaRPr lang="en-US" dirty="0"/>
          </a:p>
        </p:txBody>
      </p:sp>
      <p:sp>
        <p:nvSpPr>
          <p:cNvPr id="7" name="Footer Placeholder 6"/>
          <p:cNvSpPr>
            <a:spLocks noGrp="1"/>
          </p:cNvSpPr>
          <p:nvPr>
            <p:ph type="ftr" sz="quarter" idx="11"/>
          </p:nvPr>
        </p:nvSpPr>
        <p:spPr>
          <a:xfrm>
            <a:off x="5791200" y="5581650"/>
            <a:ext cx="28956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6586572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Revival, c1980?</a:t>
            </a:r>
            <a:endParaRPr lang="en-US" dirty="0"/>
          </a:p>
        </p:txBody>
      </p:sp>
      <p:pic>
        <p:nvPicPr>
          <p:cNvPr id="3" name="Picture 2" descr="2015-04-15 16.04.0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2127746"/>
            <a:ext cx="6333067" cy="4730253"/>
          </a:xfrm>
          <a:prstGeom prst="rect">
            <a:avLst/>
          </a:prstGeom>
        </p:spPr>
      </p:pic>
      <p:pic>
        <p:nvPicPr>
          <p:cNvPr id="4" name="Picture 3" descr="Photo.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92800" y="4705350"/>
            <a:ext cx="2870199" cy="2152649"/>
          </a:xfrm>
          <a:prstGeom prst="rect">
            <a:avLst/>
          </a:prstGeom>
        </p:spPr>
      </p:pic>
      <p:sp>
        <p:nvSpPr>
          <p:cNvPr id="5" name="TextBox 4"/>
          <p:cNvSpPr txBox="1"/>
          <p:nvPr/>
        </p:nvSpPr>
        <p:spPr>
          <a:xfrm>
            <a:off x="292100" y="1822450"/>
            <a:ext cx="3359150" cy="369332"/>
          </a:xfrm>
          <a:prstGeom prst="rect">
            <a:avLst/>
          </a:prstGeom>
          <a:noFill/>
        </p:spPr>
        <p:txBody>
          <a:bodyPr wrap="square" rtlCol="0">
            <a:spAutoFit/>
          </a:bodyPr>
          <a:lstStyle/>
          <a:p>
            <a:r>
              <a:rPr lang="en-US" dirty="0" smtClean="0"/>
              <a:t>113/115 Delaware</a:t>
            </a:r>
            <a:endParaRPr lang="en-US" dirty="0"/>
          </a:p>
        </p:txBody>
      </p:sp>
      <p:sp>
        <p:nvSpPr>
          <p:cNvPr id="6" name="TextBox 5"/>
          <p:cNvSpPr txBox="1"/>
          <p:nvPr/>
        </p:nvSpPr>
        <p:spPr>
          <a:xfrm>
            <a:off x="977899" y="1257300"/>
            <a:ext cx="7213599" cy="369332"/>
          </a:xfrm>
          <a:prstGeom prst="rect">
            <a:avLst/>
          </a:prstGeom>
          <a:noFill/>
        </p:spPr>
        <p:txBody>
          <a:bodyPr wrap="square" rtlCol="0">
            <a:spAutoFit/>
          </a:bodyPr>
          <a:lstStyle/>
          <a:p>
            <a:r>
              <a:rPr lang="en-US" dirty="0" smtClean="0"/>
              <a:t>Flemish bond, 8/8 windows, 6 panel door, concrete window sills and lintels</a:t>
            </a:r>
            <a:endParaRPr lang="en-US" dirty="0"/>
          </a:p>
        </p:txBody>
      </p:sp>
    </p:spTree>
    <p:extLst>
      <p:ext uri="{BB962C8B-B14F-4D97-AF65-F5344CB8AC3E}">
        <p14:creationId xmlns:p14="http://schemas.microsoft.com/office/powerpoint/2010/main" val="125334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Georgian (1707, 1712?)</a:t>
            </a:r>
            <a:endParaRPr lang="en-US" dirty="0"/>
          </a:p>
        </p:txBody>
      </p:sp>
      <p:pic>
        <p:nvPicPr>
          <p:cNvPr id="4" name="Picture 3" descr="photo 4.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622801" y="2328333"/>
            <a:ext cx="3904628" cy="4741332"/>
          </a:xfrm>
          <a:prstGeom prst="rect">
            <a:avLst/>
          </a:prstGeom>
        </p:spPr>
      </p:pic>
      <p:pic>
        <p:nvPicPr>
          <p:cNvPr id="5" name="Picture 4" descr="photo 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 y="2328333"/>
            <a:ext cx="4076700" cy="4529667"/>
          </a:xfrm>
          <a:prstGeom prst="rect">
            <a:avLst/>
          </a:prstGeom>
        </p:spPr>
      </p:pic>
      <p:sp>
        <p:nvSpPr>
          <p:cNvPr id="6" name="TextBox 5"/>
          <p:cNvSpPr txBox="1"/>
          <p:nvPr/>
        </p:nvSpPr>
        <p:spPr>
          <a:xfrm>
            <a:off x="5350934" y="5510311"/>
            <a:ext cx="2988733" cy="307777"/>
          </a:xfrm>
          <a:prstGeom prst="rect">
            <a:avLst/>
          </a:prstGeom>
          <a:noFill/>
        </p:spPr>
        <p:txBody>
          <a:bodyPr wrap="square" rtlCol="0">
            <a:spAutoFit/>
          </a:bodyPr>
          <a:lstStyle/>
          <a:p>
            <a:r>
              <a:rPr lang="en-US" sz="1400" dirty="0" smtClean="0">
                <a:solidFill>
                  <a:schemeClr val="bg1"/>
                </a:solidFill>
              </a:rPr>
              <a:t>English bond                    Flemish bond</a:t>
            </a:r>
            <a:endParaRPr lang="en-US" sz="1400" dirty="0">
              <a:solidFill>
                <a:schemeClr val="bg1"/>
              </a:solidFill>
            </a:endParaRPr>
          </a:p>
        </p:txBody>
      </p:sp>
      <p:sp>
        <p:nvSpPr>
          <p:cNvPr id="7" name="TextBox 6"/>
          <p:cNvSpPr txBox="1"/>
          <p:nvPr/>
        </p:nvSpPr>
        <p:spPr>
          <a:xfrm>
            <a:off x="5918200" y="6451600"/>
            <a:ext cx="1557867" cy="307777"/>
          </a:xfrm>
          <a:prstGeom prst="rect">
            <a:avLst/>
          </a:prstGeom>
          <a:noFill/>
        </p:spPr>
        <p:txBody>
          <a:bodyPr wrap="square" rtlCol="0">
            <a:spAutoFit/>
          </a:bodyPr>
          <a:lstStyle/>
          <a:p>
            <a:r>
              <a:rPr lang="en-US" sz="1400" dirty="0" smtClean="0">
                <a:solidFill>
                  <a:srgbClr val="FFFFFF"/>
                </a:solidFill>
              </a:rPr>
              <a:t>Water table</a:t>
            </a:r>
            <a:endParaRPr lang="en-US" sz="1400" dirty="0">
              <a:solidFill>
                <a:srgbClr val="FFFFFF"/>
              </a:solidFill>
            </a:endParaRPr>
          </a:p>
        </p:txBody>
      </p:sp>
      <p:sp>
        <p:nvSpPr>
          <p:cNvPr id="8" name="TextBox 7"/>
          <p:cNvSpPr txBox="1"/>
          <p:nvPr/>
        </p:nvSpPr>
        <p:spPr>
          <a:xfrm>
            <a:off x="5698067" y="2587823"/>
            <a:ext cx="1566333" cy="307777"/>
          </a:xfrm>
          <a:prstGeom prst="rect">
            <a:avLst/>
          </a:prstGeom>
          <a:noFill/>
        </p:spPr>
        <p:txBody>
          <a:bodyPr wrap="square" rtlCol="0">
            <a:spAutoFit/>
          </a:bodyPr>
          <a:lstStyle/>
          <a:p>
            <a:r>
              <a:rPr lang="en-US" sz="1400" dirty="0" smtClean="0">
                <a:solidFill>
                  <a:srgbClr val="FFFFFF"/>
                </a:solidFill>
              </a:rPr>
              <a:t>String course</a:t>
            </a:r>
            <a:endParaRPr lang="en-US" sz="1400" dirty="0">
              <a:solidFill>
                <a:srgbClr val="FFFFFF"/>
              </a:solidFill>
            </a:endParaRPr>
          </a:p>
        </p:txBody>
      </p:sp>
    </p:spTree>
    <p:extLst>
      <p:ext uri="{BB962C8B-B14F-4D97-AF65-F5344CB8AC3E}">
        <p14:creationId xmlns:p14="http://schemas.microsoft.com/office/powerpoint/2010/main" val="245876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Bungalow, Aladdin kit house, 1917</a:t>
            </a:r>
            <a:endParaRPr lang="en-US" sz="4000" dirty="0"/>
          </a:p>
        </p:txBody>
      </p:sp>
      <p:pic>
        <p:nvPicPr>
          <p:cNvPr id="3" name="Picture 2" descr="DSC0624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654050" y="2581275"/>
            <a:ext cx="4749800" cy="3562350"/>
          </a:xfrm>
          <a:prstGeom prst="rect">
            <a:avLst/>
          </a:prstGeom>
        </p:spPr>
      </p:pic>
      <p:sp>
        <p:nvSpPr>
          <p:cNvPr id="4" name="TextBox 3"/>
          <p:cNvSpPr txBox="1"/>
          <p:nvPr/>
        </p:nvSpPr>
        <p:spPr>
          <a:xfrm>
            <a:off x="2679700" y="1618217"/>
            <a:ext cx="1100106" cy="369332"/>
          </a:xfrm>
          <a:prstGeom prst="rect">
            <a:avLst/>
          </a:prstGeom>
          <a:noFill/>
        </p:spPr>
        <p:txBody>
          <a:bodyPr wrap="none" rtlCol="0">
            <a:spAutoFit/>
          </a:bodyPr>
          <a:lstStyle/>
          <a:p>
            <a:r>
              <a:rPr lang="en-US" dirty="0" smtClean="0"/>
              <a:t>One story</a:t>
            </a:r>
            <a:endParaRPr lang="en-US" dirty="0"/>
          </a:p>
        </p:txBody>
      </p:sp>
      <p:sp>
        <p:nvSpPr>
          <p:cNvPr id="5" name="TextBox 4"/>
          <p:cNvSpPr txBox="1"/>
          <p:nvPr/>
        </p:nvSpPr>
        <p:spPr>
          <a:xfrm>
            <a:off x="242372" y="2552700"/>
            <a:ext cx="1005403" cy="646331"/>
          </a:xfrm>
          <a:prstGeom prst="rect">
            <a:avLst/>
          </a:prstGeom>
          <a:noFill/>
        </p:spPr>
        <p:txBody>
          <a:bodyPr wrap="none" rtlCol="0">
            <a:spAutoFit/>
          </a:bodyPr>
          <a:lstStyle/>
          <a:p>
            <a:r>
              <a:rPr lang="en-US" dirty="0" smtClean="0"/>
              <a:t>166 E 3</a:t>
            </a:r>
            <a:r>
              <a:rPr lang="en-US" baseline="30000" dirty="0" smtClean="0"/>
              <a:t>rd</a:t>
            </a:r>
            <a:endParaRPr lang="en-US" dirty="0" smtClean="0"/>
          </a:p>
          <a:p>
            <a:endParaRPr lang="en-US" dirty="0"/>
          </a:p>
        </p:txBody>
      </p:sp>
      <p:sp>
        <p:nvSpPr>
          <p:cNvPr id="6" name="Footer Placeholder 5"/>
          <p:cNvSpPr>
            <a:spLocks noGrp="1"/>
          </p:cNvSpPr>
          <p:nvPr>
            <p:ph type="ftr" sz="quarter" idx="11"/>
          </p:nvPr>
        </p:nvSpPr>
        <p:spPr>
          <a:xfrm>
            <a:off x="5435600" y="5086350"/>
            <a:ext cx="2895600" cy="365125"/>
          </a:xfrm>
        </p:spPr>
        <p:txBody>
          <a:bodyPr/>
          <a:lstStyle/>
          <a:p>
            <a:r>
              <a:rPr lang="en-US" sz="1600" dirty="0" smtClean="0"/>
              <a:t>Georgian, Federal, Greek, Gothic, Italianate, 2nd Empire, Queen Anne, Colonial Revival, Bungalow</a:t>
            </a:r>
            <a:endParaRPr lang="en-US" sz="1600" dirty="0"/>
          </a:p>
        </p:txBody>
      </p:sp>
    </p:spTree>
    <p:extLst>
      <p:ext uri="{BB962C8B-B14F-4D97-AF65-F5344CB8AC3E}">
        <p14:creationId xmlns:p14="http://schemas.microsoft.com/office/powerpoint/2010/main" val="24995310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7712"/>
          </a:xfrm>
        </p:spPr>
        <p:txBody>
          <a:bodyPr>
            <a:normAutofit/>
          </a:bodyPr>
          <a:lstStyle/>
          <a:p>
            <a:r>
              <a:rPr lang="en-US" sz="3600" dirty="0" smtClean="0"/>
              <a:t>Italianate (1876-owner, mid 1800s NHR)</a:t>
            </a:r>
            <a:endParaRPr lang="en-US" sz="3600" dirty="0"/>
          </a:p>
        </p:txBody>
      </p:sp>
      <p:pic>
        <p:nvPicPr>
          <p:cNvPr id="3" name="Picture 2" descr="photo 2.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52594" y="2315098"/>
            <a:ext cx="4833210" cy="4023998"/>
          </a:xfrm>
          <a:prstGeom prst="rect">
            <a:avLst/>
          </a:prstGeom>
        </p:spPr>
      </p:pic>
      <p:sp>
        <p:nvSpPr>
          <p:cNvPr id="4" name="TextBox 3"/>
          <p:cNvSpPr txBox="1"/>
          <p:nvPr/>
        </p:nvSpPr>
        <p:spPr>
          <a:xfrm>
            <a:off x="457200" y="960967"/>
            <a:ext cx="8229600" cy="646331"/>
          </a:xfrm>
          <a:prstGeom prst="rect">
            <a:avLst/>
          </a:prstGeom>
          <a:noFill/>
        </p:spPr>
        <p:txBody>
          <a:bodyPr wrap="square" rtlCol="0">
            <a:spAutoFit/>
          </a:bodyPr>
          <a:lstStyle/>
          <a:p>
            <a:r>
              <a:rPr lang="en-US" dirty="0" smtClean="0"/>
              <a:t>Bracketed cornice, pressed brick, running bond, 2/2 windows, fanlight, 4 panel door (the latter replacing in 1990’s cheap colonial revival windows and doors from the 70’s</a:t>
            </a:r>
            <a:endParaRPr lang="en-US" dirty="0"/>
          </a:p>
        </p:txBody>
      </p:sp>
      <p:sp>
        <p:nvSpPr>
          <p:cNvPr id="5" name="Footer Placeholder 4"/>
          <p:cNvSpPr>
            <a:spLocks noGrp="1"/>
          </p:cNvSpPr>
          <p:nvPr>
            <p:ph type="ftr" sz="quarter" idx="11"/>
          </p:nvPr>
        </p:nvSpPr>
        <p:spPr>
          <a:xfrm>
            <a:off x="4902200" y="4756150"/>
            <a:ext cx="2895600" cy="857250"/>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15310043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1062"/>
          </a:xfrm>
        </p:spPr>
        <p:txBody>
          <a:bodyPr/>
          <a:lstStyle/>
          <a:p>
            <a:r>
              <a:rPr lang="en-US" dirty="0" smtClean="0"/>
              <a:t>Queen </a:t>
            </a:r>
            <a:r>
              <a:rPr lang="en-US" dirty="0"/>
              <a:t>Anne (</a:t>
            </a:r>
            <a:r>
              <a:rPr lang="en-US" dirty="0" smtClean="0"/>
              <a:t>1899, 1894)</a:t>
            </a:r>
            <a:endParaRPr lang="en-US" dirty="0"/>
          </a:p>
        </p:txBody>
      </p:sp>
      <p:pic>
        <p:nvPicPr>
          <p:cNvPr id="4" name="Picture 3" descr="5thSt.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034666"/>
            <a:ext cx="6324600" cy="4564253"/>
          </a:xfrm>
          <a:prstGeom prst="rect">
            <a:avLst/>
          </a:prstGeom>
        </p:spPr>
      </p:pic>
      <p:sp>
        <p:nvSpPr>
          <p:cNvPr id="5" name="TextBox 4"/>
          <p:cNvSpPr txBox="1"/>
          <p:nvPr/>
        </p:nvSpPr>
        <p:spPr>
          <a:xfrm>
            <a:off x="152400" y="1651000"/>
            <a:ext cx="5054600" cy="369332"/>
          </a:xfrm>
          <a:prstGeom prst="rect">
            <a:avLst/>
          </a:prstGeom>
          <a:noFill/>
        </p:spPr>
        <p:txBody>
          <a:bodyPr wrap="square" rtlCol="0">
            <a:spAutoFit/>
          </a:bodyPr>
          <a:lstStyle/>
          <a:p>
            <a:r>
              <a:rPr lang="en-US" dirty="0" smtClean="0"/>
              <a:t>80 W 5</a:t>
            </a:r>
            <a:r>
              <a:rPr lang="en-US" baseline="30000" dirty="0" smtClean="0"/>
              <a:t>th</a:t>
            </a:r>
            <a:r>
              <a:rPr lang="en-US" dirty="0" smtClean="0"/>
              <a:t> St. J. T. </a:t>
            </a:r>
            <a:r>
              <a:rPr lang="en-US" dirty="0" err="1" smtClean="0"/>
              <a:t>Eliason</a:t>
            </a:r>
            <a:endParaRPr lang="en-US" dirty="0"/>
          </a:p>
        </p:txBody>
      </p:sp>
      <p:sp>
        <p:nvSpPr>
          <p:cNvPr id="6" name="TextBox 5"/>
          <p:cNvSpPr txBox="1"/>
          <p:nvPr/>
        </p:nvSpPr>
        <p:spPr>
          <a:xfrm>
            <a:off x="895350" y="1155700"/>
            <a:ext cx="7480300" cy="369332"/>
          </a:xfrm>
          <a:prstGeom prst="rect">
            <a:avLst/>
          </a:prstGeom>
          <a:noFill/>
        </p:spPr>
        <p:txBody>
          <a:bodyPr wrap="square" rtlCol="0">
            <a:spAutoFit/>
          </a:bodyPr>
          <a:lstStyle/>
          <a:p>
            <a:r>
              <a:rPr lang="en-US" dirty="0" smtClean="0"/>
              <a:t>Cross gables, bay window, porch, fish scale siding, colorful !</a:t>
            </a:r>
            <a:endParaRPr lang="en-US" dirty="0"/>
          </a:p>
        </p:txBody>
      </p:sp>
      <p:pic>
        <p:nvPicPr>
          <p:cNvPr id="3" name="Picture 2" descr="DSC0622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24602" y="2020332"/>
            <a:ext cx="2743200" cy="2057400"/>
          </a:xfrm>
          <a:prstGeom prst="rect">
            <a:avLst/>
          </a:prstGeom>
        </p:spPr>
      </p:pic>
      <p:pic>
        <p:nvPicPr>
          <p:cNvPr id="7" name="Picture 6" descr="DSC06227.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flipV="1">
            <a:off x="6244561" y="4010778"/>
            <a:ext cx="2839780" cy="2679698"/>
          </a:xfrm>
          <a:prstGeom prst="rect">
            <a:avLst/>
          </a:prstGeom>
        </p:spPr>
      </p:pic>
      <p:sp>
        <p:nvSpPr>
          <p:cNvPr id="8" name="TextBox 7"/>
          <p:cNvSpPr txBox="1"/>
          <p:nvPr/>
        </p:nvSpPr>
        <p:spPr>
          <a:xfrm>
            <a:off x="6426200" y="1703434"/>
            <a:ext cx="2438400" cy="369332"/>
          </a:xfrm>
          <a:prstGeom prst="rect">
            <a:avLst/>
          </a:prstGeom>
          <a:noFill/>
        </p:spPr>
        <p:txBody>
          <a:bodyPr wrap="square" rtlCol="0">
            <a:spAutoFit/>
          </a:bodyPr>
          <a:lstStyle/>
          <a:p>
            <a:r>
              <a:rPr lang="en-US" dirty="0" smtClean="0"/>
              <a:t>72 W 5</a:t>
            </a:r>
            <a:r>
              <a:rPr lang="en-US" baseline="30000" dirty="0" smtClean="0"/>
              <a:t>th</a:t>
            </a:r>
            <a:r>
              <a:rPr lang="en-US" dirty="0" smtClean="0"/>
              <a:t>,  L. E. </a:t>
            </a:r>
            <a:r>
              <a:rPr lang="en-US" dirty="0" err="1" smtClean="0"/>
              <a:t>Eliason</a:t>
            </a:r>
            <a:endParaRPr lang="en-US" dirty="0"/>
          </a:p>
        </p:txBody>
      </p:sp>
    </p:spTree>
    <p:extLst>
      <p:ext uri="{BB962C8B-B14F-4D97-AF65-F5344CB8AC3E}">
        <p14:creationId xmlns:p14="http://schemas.microsoft.com/office/powerpoint/2010/main" val="17738783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Greek revival (c1850)</a:t>
            </a:r>
            <a:endParaRPr lang="en-US" dirty="0"/>
          </a:p>
        </p:txBody>
      </p:sp>
      <p:pic>
        <p:nvPicPr>
          <p:cNvPr id="3" name="Picture 2" descr="2015-04-15 16.18.0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3600" y="2877066"/>
            <a:ext cx="5329846" cy="3980934"/>
          </a:xfrm>
          <a:prstGeom prst="rect">
            <a:avLst/>
          </a:prstGeom>
        </p:spPr>
      </p:pic>
      <p:sp>
        <p:nvSpPr>
          <p:cNvPr id="4" name="TextBox 3"/>
          <p:cNvSpPr txBox="1"/>
          <p:nvPr/>
        </p:nvSpPr>
        <p:spPr>
          <a:xfrm>
            <a:off x="1185333" y="1727200"/>
            <a:ext cx="6299200" cy="646331"/>
          </a:xfrm>
          <a:prstGeom prst="rect">
            <a:avLst/>
          </a:prstGeom>
          <a:noFill/>
        </p:spPr>
        <p:txBody>
          <a:bodyPr wrap="square" rtlCol="0">
            <a:spAutoFit/>
          </a:bodyPr>
          <a:lstStyle/>
          <a:p>
            <a:r>
              <a:rPr lang="en-US" dirty="0" smtClean="0"/>
              <a:t>Asymmetrical, rectangular transoms, running bond,</a:t>
            </a:r>
          </a:p>
          <a:p>
            <a:r>
              <a:rPr lang="en-US" dirty="0" smtClean="0"/>
              <a:t> but roof not shallow pitched, no frieze band 3</a:t>
            </a:r>
            <a:r>
              <a:rPr lang="en-US" baseline="30000" dirty="0" smtClean="0"/>
              <a:t>rd</a:t>
            </a:r>
            <a:r>
              <a:rPr lang="en-US" dirty="0" smtClean="0"/>
              <a:t> floor</a:t>
            </a:r>
            <a:endParaRPr lang="en-US" dirty="0"/>
          </a:p>
        </p:txBody>
      </p:sp>
      <p:sp>
        <p:nvSpPr>
          <p:cNvPr id="5" name="TextBox 4"/>
          <p:cNvSpPr txBox="1"/>
          <p:nvPr/>
        </p:nvSpPr>
        <p:spPr>
          <a:xfrm>
            <a:off x="863600" y="2507734"/>
            <a:ext cx="3234266" cy="369332"/>
          </a:xfrm>
          <a:prstGeom prst="rect">
            <a:avLst/>
          </a:prstGeom>
          <a:noFill/>
        </p:spPr>
        <p:txBody>
          <a:bodyPr wrap="square" rtlCol="0">
            <a:spAutoFit/>
          </a:bodyPr>
          <a:lstStyle/>
          <a:p>
            <a:r>
              <a:rPr lang="en-US" dirty="0" smtClean="0"/>
              <a:t>19 W 3rd</a:t>
            </a:r>
            <a:endParaRPr lang="en-US" dirty="0"/>
          </a:p>
        </p:txBody>
      </p:sp>
      <p:sp>
        <p:nvSpPr>
          <p:cNvPr id="6" name="Footer Placeholder 5"/>
          <p:cNvSpPr>
            <a:spLocks noGrp="1"/>
          </p:cNvSpPr>
          <p:nvPr>
            <p:ph type="ftr" sz="quarter" idx="11"/>
          </p:nvPr>
        </p:nvSpPr>
        <p:spPr>
          <a:xfrm>
            <a:off x="6193446" y="5416550"/>
            <a:ext cx="2895600" cy="365125"/>
          </a:xfrm>
        </p:spPr>
        <p:txBody>
          <a:bodyPr/>
          <a:lstStyle/>
          <a:p>
            <a:r>
              <a:rPr lang="en-US" sz="1600" dirty="0" smtClean="0"/>
              <a:t>Georgian, Federal, Greek, Gothic, Italianate, 2nd Empire, Queen Anne</a:t>
            </a:r>
            <a:endParaRPr lang="en-US" sz="1600" dirty="0"/>
          </a:p>
        </p:txBody>
      </p:sp>
    </p:spTree>
    <p:extLst>
      <p:ext uri="{BB962C8B-B14F-4D97-AF65-F5344CB8AC3E}">
        <p14:creationId xmlns:p14="http://schemas.microsoft.com/office/powerpoint/2010/main" val="4421911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9933" y="1803400"/>
            <a:ext cx="6316134" cy="923330"/>
          </a:xfrm>
          <a:prstGeom prst="rect">
            <a:avLst/>
          </a:prstGeom>
          <a:noFill/>
        </p:spPr>
        <p:txBody>
          <a:bodyPr wrap="square" rtlCol="0">
            <a:spAutoFit/>
          </a:bodyPr>
          <a:lstStyle/>
          <a:p>
            <a:pPr algn="ctr"/>
            <a:r>
              <a:rPr lang="en-US" dirty="0" smtClean="0"/>
              <a:t>As you walk around,</a:t>
            </a:r>
          </a:p>
          <a:p>
            <a:endParaRPr lang="en-US" dirty="0"/>
          </a:p>
          <a:p>
            <a:pPr algn="ctr"/>
            <a:r>
              <a:rPr lang="en-US" dirty="0" smtClean="0"/>
              <a:t>LOOK UP!</a:t>
            </a:r>
            <a:endParaRPr lang="en-US" dirty="0"/>
          </a:p>
        </p:txBody>
      </p:sp>
      <p:sp>
        <p:nvSpPr>
          <p:cNvPr id="4" name="TextBox 3"/>
          <p:cNvSpPr txBox="1"/>
          <p:nvPr/>
        </p:nvSpPr>
        <p:spPr>
          <a:xfrm>
            <a:off x="4775199" y="3725333"/>
            <a:ext cx="4047067" cy="523220"/>
          </a:xfrm>
          <a:prstGeom prst="rect">
            <a:avLst/>
          </a:prstGeom>
          <a:noFill/>
        </p:spPr>
        <p:txBody>
          <a:bodyPr wrap="square" rtlCol="0">
            <a:spAutoFit/>
          </a:bodyPr>
          <a:lstStyle/>
          <a:p>
            <a:r>
              <a:rPr lang="en-US" sz="1400" dirty="0" smtClean="0"/>
              <a:t>David Ames</a:t>
            </a:r>
          </a:p>
          <a:p>
            <a:r>
              <a:rPr lang="en-US" sz="1400" dirty="0" smtClean="0"/>
              <a:t>UD Center for Historic Architecture and Design</a:t>
            </a:r>
            <a:endParaRPr lang="en-US" sz="1400" dirty="0"/>
          </a:p>
        </p:txBody>
      </p:sp>
    </p:spTree>
    <p:extLst>
      <p:ext uri="{BB962C8B-B14F-4D97-AF65-F5344CB8AC3E}">
        <p14:creationId xmlns:p14="http://schemas.microsoft.com/office/powerpoint/2010/main" val="364526356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3077" y="398662"/>
            <a:ext cx="7693721" cy="1354217"/>
          </a:xfrm>
          <a:prstGeom prst="rect">
            <a:avLst/>
          </a:prstGeom>
          <a:noFill/>
        </p:spPr>
        <p:txBody>
          <a:bodyPr wrap="square" rtlCol="0">
            <a:spAutoFit/>
          </a:bodyPr>
          <a:lstStyle/>
          <a:p>
            <a:r>
              <a:rPr lang="en-US" sz="3200" dirty="0" smtClean="0"/>
              <a:t>Another ride: Thos. Jefferson Stops in New </a:t>
            </a:r>
            <a:r>
              <a:rPr lang="en-US" sz="3200" dirty="0" err="1" smtClean="0"/>
              <a:t>Castleon</a:t>
            </a:r>
            <a:r>
              <a:rPr lang="en-US" sz="3200" dirty="0" smtClean="0"/>
              <a:t> Trip From PHL to Monticello</a:t>
            </a:r>
          </a:p>
          <a:p>
            <a:endParaRPr lang="en-US" dirty="0"/>
          </a:p>
        </p:txBody>
      </p:sp>
      <p:pic>
        <p:nvPicPr>
          <p:cNvPr id="3" name="Picture 2"/>
          <p:cNvPicPr>
            <a:picLocks noChangeAspect="1"/>
          </p:cNvPicPr>
          <p:nvPr/>
        </p:nvPicPr>
        <p:blipFill>
          <a:blip r:embed="rId3"/>
          <a:stretch>
            <a:fillRect/>
          </a:stretch>
        </p:blipFill>
        <p:spPr>
          <a:xfrm>
            <a:off x="213258" y="3857860"/>
            <a:ext cx="1625600" cy="2438400"/>
          </a:xfrm>
          <a:prstGeom prst="rect">
            <a:avLst/>
          </a:prstGeom>
        </p:spPr>
      </p:pic>
      <p:sp>
        <p:nvSpPr>
          <p:cNvPr id="4" name="TextBox 3"/>
          <p:cNvSpPr txBox="1"/>
          <p:nvPr/>
        </p:nvSpPr>
        <p:spPr>
          <a:xfrm>
            <a:off x="2340179" y="5871661"/>
            <a:ext cx="3241593" cy="338554"/>
          </a:xfrm>
          <a:prstGeom prst="rect">
            <a:avLst/>
          </a:prstGeom>
          <a:noFill/>
        </p:spPr>
        <p:txBody>
          <a:bodyPr wrap="none" rtlCol="0">
            <a:spAutoFit/>
          </a:bodyPr>
          <a:lstStyle/>
          <a:p>
            <a:r>
              <a:rPr lang="en-US" sz="1600" dirty="0" smtClean="0"/>
              <a:t>Courtesy </a:t>
            </a:r>
            <a:r>
              <a:rPr lang="en-US" sz="1600" dirty="0" err="1" smtClean="0"/>
              <a:t>Osher</a:t>
            </a:r>
            <a:r>
              <a:rPr lang="en-US" sz="1600" dirty="0" smtClean="0"/>
              <a:t> student Jim Williams</a:t>
            </a:r>
            <a:endParaRPr lang="en-US" sz="1600" dirty="0"/>
          </a:p>
        </p:txBody>
      </p:sp>
      <p:pic>
        <p:nvPicPr>
          <p:cNvPr id="5" name="Picture 4" descr="Screen Shot 2018-10-19 at 7.39.45 AM.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2193" y="1836847"/>
            <a:ext cx="7346685" cy="1836848"/>
          </a:xfrm>
          <a:prstGeom prst="rect">
            <a:avLst/>
          </a:prstGeom>
        </p:spPr>
      </p:pic>
      <p:sp>
        <p:nvSpPr>
          <p:cNvPr id="6" name="TextBox 5"/>
          <p:cNvSpPr txBox="1"/>
          <p:nvPr/>
        </p:nvSpPr>
        <p:spPr>
          <a:xfrm>
            <a:off x="0" y="3615696"/>
            <a:ext cx="2223886" cy="215444"/>
          </a:xfrm>
          <a:prstGeom prst="rect">
            <a:avLst/>
          </a:prstGeom>
          <a:noFill/>
        </p:spPr>
        <p:txBody>
          <a:bodyPr wrap="none" rtlCol="0">
            <a:spAutoFit/>
          </a:bodyPr>
          <a:lstStyle/>
          <a:p>
            <a:r>
              <a:rPr lang="en-US" sz="800" dirty="0" smtClean="0"/>
              <a:t>Meacham, “Thomas Jefferson: The Art of Power”</a:t>
            </a:r>
            <a:endParaRPr lang="en-US" sz="800" dirty="0"/>
          </a:p>
        </p:txBody>
      </p:sp>
      <p:pic>
        <p:nvPicPr>
          <p:cNvPr id="7" name="Picture 6"/>
          <p:cNvPicPr>
            <a:picLocks noChangeAspect="1"/>
          </p:cNvPicPr>
          <p:nvPr/>
        </p:nvPicPr>
        <p:blipFill>
          <a:blip r:embed="rId5"/>
          <a:stretch>
            <a:fillRect/>
          </a:stretch>
        </p:blipFill>
        <p:spPr>
          <a:xfrm>
            <a:off x="5854757" y="3831140"/>
            <a:ext cx="3102963" cy="1942821"/>
          </a:xfrm>
          <a:prstGeom prst="rect">
            <a:avLst/>
          </a:prstGeom>
        </p:spPr>
      </p:pic>
      <p:sp>
        <p:nvSpPr>
          <p:cNvPr id="8" name="TextBox 7"/>
          <p:cNvSpPr txBox="1"/>
          <p:nvPr/>
        </p:nvSpPr>
        <p:spPr>
          <a:xfrm>
            <a:off x="2223886" y="3715680"/>
            <a:ext cx="3159340" cy="1477328"/>
          </a:xfrm>
          <a:prstGeom prst="rect">
            <a:avLst/>
          </a:prstGeom>
          <a:noFill/>
        </p:spPr>
        <p:txBody>
          <a:bodyPr wrap="square" rtlCol="0">
            <a:spAutoFit/>
          </a:bodyPr>
          <a:lstStyle/>
          <a:p>
            <a:r>
              <a:rPr lang="en-US" i="1" dirty="0" smtClean="0"/>
              <a:t>Definitions (maybe)</a:t>
            </a:r>
          </a:p>
          <a:p>
            <a:endParaRPr lang="en-US" i="1" dirty="0" smtClean="0"/>
          </a:p>
          <a:p>
            <a:r>
              <a:rPr lang="en-US" i="1" dirty="0" smtClean="0"/>
              <a:t>Inn: eat, drink, sleep</a:t>
            </a:r>
          </a:p>
          <a:p>
            <a:r>
              <a:rPr lang="en-US" i="1" dirty="0" smtClean="0"/>
              <a:t>Pub(</a:t>
            </a:r>
            <a:r>
              <a:rPr lang="en-US" i="1" dirty="0" err="1" smtClean="0"/>
              <a:t>lic</a:t>
            </a:r>
            <a:r>
              <a:rPr lang="en-US" i="1" dirty="0" smtClean="0"/>
              <a:t> house)</a:t>
            </a:r>
            <a:r>
              <a:rPr lang="en-US" i="1" smtClean="0"/>
              <a:t>: eat, </a:t>
            </a:r>
            <a:r>
              <a:rPr lang="en-US" i="1" dirty="0" smtClean="0"/>
              <a:t>drink</a:t>
            </a:r>
          </a:p>
          <a:p>
            <a:r>
              <a:rPr lang="en-US" i="1" dirty="0" smtClean="0"/>
              <a:t>Tavern: drink</a:t>
            </a:r>
            <a:endParaRPr lang="en-US" i="1" dirty="0"/>
          </a:p>
        </p:txBody>
      </p:sp>
      <p:cxnSp>
        <p:nvCxnSpPr>
          <p:cNvPr id="10" name="Straight Connector 9"/>
          <p:cNvCxnSpPr/>
          <p:nvPr/>
        </p:nvCxnSpPr>
        <p:spPr>
          <a:xfrm>
            <a:off x="1550215" y="3189104"/>
            <a:ext cx="40190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597030" y="4852967"/>
            <a:ext cx="70472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982419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6817" y="1683431"/>
            <a:ext cx="8409710" cy="1477328"/>
          </a:xfrm>
          <a:prstGeom prst="rect">
            <a:avLst/>
          </a:prstGeom>
        </p:spPr>
        <p:txBody>
          <a:bodyPr wrap="square">
            <a:spAutoFit/>
          </a:bodyPr>
          <a:lstStyle/>
          <a:p>
            <a:r>
              <a:rPr lang="en-US" dirty="0"/>
              <a:t>			Pd. toddy at a country tavern 1/.	</a:t>
            </a:r>
          </a:p>
          <a:p>
            <a:r>
              <a:rPr lang="en-US" dirty="0"/>
              <a:t>			Pd. ferriage over </a:t>
            </a:r>
            <a:r>
              <a:rPr lang="en-US" dirty="0" smtClean="0"/>
              <a:t>Christiana </a:t>
            </a:r>
            <a:r>
              <a:rPr lang="en-US" u="sng" dirty="0" smtClean="0">
                <a:hlinkClick r:id="rId2"/>
              </a:rPr>
              <a:t>27  </a:t>
            </a:r>
            <a:r>
              <a:rPr lang="en-US" u="sng" dirty="0">
                <a:hlinkClick r:id="rId2"/>
              </a:rPr>
              <a:t>1/8.	</a:t>
            </a:r>
          </a:p>
          <a:p>
            <a:r>
              <a:rPr lang="en-US" dirty="0" smtClean="0">
                <a:solidFill>
                  <a:srgbClr val="FF0000"/>
                </a:solidFill>
              </a:rPr>
              <a:t>Aug</a:t>
            </a:r>
            <a:r>
              <a:rPr lang="en-US" dirty="0">
                <a:solidFill>
                  <a:srgbClr val="FF0000"/>
                </a:solidFill>
              </a:rPr>
              <a:t>	2.		</a:t>
            </a:r>
            <a:r>
              <a:rPr lang="en-US" b="1" dirty="0">
                <a:solidFill>
                  <a:srgbClr val="FF0000"/>
                </a:solidFill>
              </a:rPr>
              <a:t>Pd. lodging, supper &amp;c. Mrs. Clay’s</a:t>
            </a:r>
            <a:r>
              <a:rPr lang="en-US" b="1" dirty="0" smtClean="0">
                <a:solidFill>
                  <a:srgbClr val="FF0000"/>
                </a:solidFill>
              </a:rPr>
              <a:t>, </a:t>
            </a:r>
            <a:r>
              <a:rPr lang="en-US" b="1" u="sng" dirty="0" smtClean="0">
                <a:solidFill>
                  <a:srgbClr val="FF0000"/>
                </a:solidFill>
                <a:hlinkClick r:id="rId3"/>
              </a:rPr>
              <a:t>28 </a:t>
            </a:r>
            <a:r>
              <a:rPr lang="en-US" b="1" u="sng" dirty="0">
                <a:solidFill>
                  <a:srgbClr val="FF0000"/>
                </a:solidFill>
                <a:hlinkClick r:id="rId3"/>
              </a:rPr>
              <a:t>Newcastle £1–3–4.</a:t>
            </a:r>
            <a:r>
              <a:rPr lang="en-US" u="sng" dirty="0">
                <a:solidFill>
                  <a:srgbClr val="FF0000"/>
                </a:solidFill>
                <a:hlinkClick r:id="rId3"/>
              </a:rPr>
              <a:t>	</a:t>
            </a:r>
          </a:p>
          <a:p>
            <a:r>
              <a:rPr lang="en-US" dirty="0"/>
              <a:t>			Pd. breakfast &amp;c. </a:t>
            </a:r>
            <a:r>
              <a:rPr lang="en-US" dirty="0" err="1"/>
              <a:t>McCullogh’s</a:t>
            </a:r>
            <a:r>
              <a:rPr lang="en-US" dirty="0"/>
              <a:t>, Warwick 7/8.	</a:t>
            </a:r>
          </a:p>
          <a:p>
            <a:r>
              <a:rPr lang="en-US" dirty="0"/>
              <a:t>				</a:t>
            </a:r>
          </a:p>
        </p:txBody>
      </p:sp>
      <p:sp>
        <p:nvSpPr>
          <p:cNvPr id="5" name="TextBox 4"/>
          <p:cNvSpPr txBox="1"/>
          <p:nvPr/>
        </p:nvSpPr>
        <p:spPr>
          <a:xfrm>
            <a:off x="790400" y="932457"/>
            <a:ext cx="4333112" cy="369332"/>
          </a:xfrm>
          <a:prstGeom prst="rect">
            <a:avLst/>
          </a:prstGeom>
          <a:noFill/>
        </p:spPr>
        <p:txBody>
          <a:bodyPr wrap="none" rtlCol="0">
            <a:spAutoFit/>
          </a:bodyPr>
          <a:lstStyle/>
          <a:p>
            <a:r>
              <a:rPr lang="en-US" dirty="0" smtClean="0"/>
              <a:t>From Jefferson’s Memorandum Books, 1775</a:t>
            </a:r>
            <a:endParaRPr lang="en-US" dirty="0"/>
          </a:p>
        </p:txBody>
      </p:sp>
      <p:sp>
        <p:nvSpPr>
          <p:cNvPr id="6" name="TextBox 5"/>
          <p:cNvSpPr txBox="1"/>
          <p:nvPr/>
        </p:nvSpPr>
        <p:spPr>
          <a:xfrm>
            <a:off x="224263" y="2886176"/>
            <a:ext cx="8664431" cy="2523768"/>
          </a:xfrm>
          <a:prstGeom prst="rect">
            <a:avLst/>
          </a:prstGeom>
          <a:noFill/>
        </p:spPr>
        <p:txBody>
          <a:bodyPr wrap="square" rtlCol="0">
            <a:spAutoFit/>
          </a:bodyPr>
          <a:lstStyle/>
          <a:p>
            <a:r>
              <a:rPr lang="en-US" sz="1400" dirty="0" smtClean="0"/>
              <a:t>Footnotes</a:t>
            </a:r>
          </a:p>
          <a:p>
            <a:r>
              <a:rPr lang="is-IS" sz="1400" dirty="0" smtClean="0"/>
              <a:t>…</a:t>
            </a:r>
          </a:p>
          <a:p>
            <a:r>
              <a:rPr lang="en-US" sz="1400" dirty="0"/>
              <a:t>26 John Biddle and his wife were the proprietors of the “staid old” Indian King Tavern, which had been in operation since the early years of the century. It was on the south side of Market Street between Second and Third streets (Historic Philadelphia, p. 320).</a:t>
            </a:r>
          </a:p>
          <a:p>
            <a:r>
              <a:rPr lang="en-US" sz="1400" dirty="0"/>
              <a:t>27 TJ would have crossed the Christiana River at Wilmington, Del.</a:t>
            </a:r>
          </a:p>
          <a:p>
            <a:r>
              <a:rPr lang="en-US" sz="1400" dirty="0">
                <a:solidFill>
                  <a:srgbClr val="FF0000"/>
                </a:solidFill>
              </a:rPr>
              <a:t>28 Ann Curtis (Mrs. </a:t>
            </a:r>
            <a:r>
              <a:rPr lang="en-US" sz="1400" dirty="0" err="1">
                <a:solidFill>
                  <a:srgbClr val="FF0000"/>
                </a:solidFill>
              </a:rPr>
              <a:t>Slator</a:t>
            </a:r>
            <a:r>
              <a:rPr lang="en-US" sz="1400" dirty="0">
                <a:solidFill>
                  <a:srgbClr val="FF0000"/>
                </a:solidFill>
              </a:rPr>
              <a:t>) Clay (d. 1789) kept an inn on the site of present 30 The Strand, New Castle, Del. (Jeannette </a:t>
            </a:r>
            <a:r>
              <a:rPr lang="en-US" sz="1400" dirty="0" err="1">
                <a:solidFill>
                  <a:srgbClr val="FF0000"/>
                </a:solidFill>
              </a:rPr>
              <a:t>Eckman</a:t>
            </a:r>
            <a:r>
              <a:rPr lang="en-US" sz="1400" dirty="0">
                <a:solidFill>
                  <a:srgbClr val="FF0000"/>
                </a:solidFill>
              </a:rPr>
              <a:t>, “The Strand,” 1947-1949, typescript report in Historical Society of Delaware, Wilmington, Del.; J. Thomas </a:t>
            </a:r>
            <a:r>
              <a:rPr lang="en-US" sz="1400" dirty="0" err="1">
                <a:solidFill>
                  <a:srgbClr val="FF0000"/>
                </a:solidFill>
              </a:rPr>
              <a:t>Scharf</a:t>
            </a:r>
            <a:r>
              <a:rPr lang="en-US" sz="1400" dirty="0">
                <a:solidFill>
                  <a:srgbClr val="FF0000"/>
                </a:solidFill>
              </a:rPr>
              <a:t>, History of Delaware, 1609-1888 [Philadelphia, 1888], ii, 1016).</a:t>
            </a:r>
          </a:p>
          <a:p>
            <a:r>
              <a:rPr lang="en-US" sz="1400" dirty="0"/>
              <a:t>29 Now Chestertown, Md.</a:t>
            </a:r>
          </a:p>
          <a:p>
            <a:endParaRPr lang="en-US" dirty="0"/>
          </a:p>
        </p:txBody>
      </p:sp>
      <p:sp>
        <p:nvSpPr>
          <p:cNvPr id="7" name="TextBox 6"/>
          <p:cNvSpPr txBox="1"/>
          <p:nvPr/>
        </p:nvSpPr>
        <p:spPr>
          <a:xfrm>
            <a:off x="416817" y="5360382"/>
            <a:ext cx="8045008" cy="923330"/>
          </a:xfrm>
          <a:prstGeom prst="rect">
            <a:avLst/>
          </a:prstGeom>
          <a:noFill/>
        </p:spPr>
        <p:txBody>
          <a:bodyPr wrap="square" rtlCol="0">
            <a:spAutoFit/>
          </a:bodyPr>
          <a:lstStyle/>
          <a:p>
            <a:r>
              <a:rPr lang="en-US" dirty="0" smtClean="0"/>
              <a:t>Problem: 30 The Strand is not really big enough to be her and 11 children’s residence, a tavern and lodging.  Did she use the building across the street as an annex?</a:t>
            </a:r>
            <a:endParaRPr lang="en-US" dirty="0"/>
          </a:p>
        </p:txBody>
      </p:sp>
    </p:spTree>
    <p:extLst>
      <p:ext uri="{BB962C8B-B14F-4D97-AF65-F5344CB8AC3E}">
        <p14:creationId xmlns:p14="http://schemas.microsoft.com/office/powerpoint/2010/main" val="3618318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506</TotalTime>
  <Words>2570</Words>
  <Application>Microsoft Macintosh PowerPoint</Application>
  <PresentationFormat>On-screen Show (4:3)</PresentationFormat>
  <Paragraphs>333</Paragraphs>
  <Slides>45</Slides>
  <Notes>2</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Is New Castle a Colonial or Historic Town?</vt:lpstr>
      <vt:lpstr>PowerPoint Presentation</vt:lpstr>
      <vt:lpstr>PowerPoint Presentation</vt:lpstr>
      <vt:lpstr>Architectural Features – Early Georgian, 1700-1750 </vt:lpstr>
      <vt:lpstr>Early vs Mid/late Georgian</vt:lpstr>
      <vt:lpstr>Early/Late Federal ~1780-1812/1824-1840</vt:lpstr>
      <vt:lpstr>Greek Revival (I) Temple Style Public Buildings &amp; High Style Residences</vt:lpstr>
      <vt:lpstr>Greek Revival II  (c1825-c1855) Urban houses in New Castle</vt:lpstr>
      <vt:lpstr>Gothic Revival (1840-1901)</vt:lpstr>
      <vt:lpstr>PowerPoint Presentation</vt:lpstr>
      <vt:lpstr>2nd Empire 1860-1890</vt:lpstr>
      <vt:lpstr>Italianate (1850  - 1900)</vt:lpstr>
      <vt:lpstr> Queen Anne (1870-1900)</vt:lpstr>
      <vt:lpstr>Colonial revival  (1880-1950)</vt:lpstr>
      <vt:lpstr>PowerPoint Presentation</vt:lpstr>
      <vt:lpstr>Bungalow  (1890-1930)</vt:lpstr>
      <vt:lpstr>How old is MY (or THAT) house?</vt:lpstr>
      <vt:lpstr>PowerPoint Presentation</vt:lpstr>
      <vt:lpstr>PowerPoint Presentation</vt:lpstr>
      <vt:lpstr>Late Federal, c1836</vt:lpstr>
      <vt:lpstr>Gothic, 1855</vt:lpstr>
      <vt:lpstr>2nd Empire (1880) / Queen Anne (1895)</vt:lpstr>
      <vt:lpstr>Early Georgian  (early 1700’s) (heavily modified several times)</vt:lpstr>
      <vt:lpstr>Italianate (c1881)</vt:lpstr>
      <vt:lpstr>Late Georgian (1800)/Early Federal</vt:lpstr>
      <vt:lpstr>2nd Empire</vt:lpstr>
      <vt:lpstr>PowerPoint Presentation</vt:lpstr>
      <vt:lpstr>Late Federal, c1830</vt:lpstr>
      <vt:lpstr>Greek Revival, c1826</vt:lpstr>
      <vt:lpstr>Gothic </vt:lpstr>
      <vt:lpstr>Italianate (1878)</vt:lpstr>
      <vt:lpstr>PowerPoint Presentation</vt:lpstr>
      <vt:lpstr>Italianate (c1880)</vt:lpstr>
      <vt:lpstr>Queen Anne (c1900), Bungalow (c1920)</vt:lpstr>
      <vt:lpstr>Colonial Revival, c1980?</vt:lpstr>
      <vt:lpstr>Georgian (1707, 1712?)</vt:lpstr>
      <vt:lpstr>Bungalow, Aladdin kit house, 1917</vt:lpstr>
      <vt:lpstr>Italianate (1876-owner, mid 1800s NHR)</vt:lpstr>
      <vt:lpstr>Queen Anne (1899, 1894)</vt:lpstr>
      <vt:lpstr>Greek revival (c1850)</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Architectural Features – Early Georgian, 1700-1750 </dc:title>
  <dc:creator>James Meek</dc:creator>
  <cp:lastModifiedBy>James Meek</cp:lastModifiedBy>
  <cp:revision>37</cp:revision>
  <dcterms:created xsi:type="dcterms:W3CDTF">2018-11-01T22:48:45Z</dcterms:created>
  <dcterms:modified xsi:type="dcterms:W3CDTF">2018-11-27T20:29:49Z</dcterms:modified>
</cp:coreProperties>
</file>