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309" r:id="rId2"/>
    <p:sldId id="310" r:id="rId3"/>
    <p:sldId id="272" r:id="rId4"/>
    <p:sldId id="311" r:id="rId5"/>
    <p:sldId id="274" r:id="rId6"/>
    <p:sldId id="276" r:id="rId7"/>
    <p:sldId id="277" r:id="rId8"/>
    <p:sldId id="278" r:id="rId9"/>
    <p:sldId id="279" r:id="rId10"/>
    <p:sldId id="280" r:id="rId11"/>
    <p:sldId id="281" r:id="rId12"/>
    <p:sldId id="313" r:id="rId13"/>
    <p:sldId id="282" r:id="rId14"/>
    <p:sldId id="283" r:id="rId15"/>
    <p:sldId id="284" r:id="rId16"/>
    <p:sldId id="285" r:id="rId17"/>
    <p:sldId id="314" r:id="rId18"/>
    <p:sldId id="286" r:id="rId19"/>
    <p:sldId id="273" r:id="rId20"/>
    <p:sldId id="315" r:id="rId21"/>
    <p:sldId id="312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0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78" d="100"/>
          <a:sy n="178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esktop:architectural%20details%20hac:graphByPerio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esktop:architectural%20details%20hac:graphByPerio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Sheet1!$Q$3:$Q$6</c:f>
              <c:strCache>
                <c:ptCount val="4"/>
                <c:pt idx="0">
                  <c:v>Colonial</c:v>
                </c:pt>
                <c:pt idx="1">
                  <c:v>Federal</c:v>
                </c:pt>
                <c:pt idx="2">
                  <c:v>Victorian</c:v>
                </c:pt>
                <c:pt idx="3">
                  <c:v>Modern</c:v>
                </c:pt>
              </c:strCache>
            </c:strRef>
          </c:cat>
          <c:val>
            <c:numRef>
              <c:f>Sheet1!$R$3:$R$6</c:f>
              <c:numCache>
                <c:formatCode>0</c:formatCode>
                <c:ptCount val="4"/>
                <c:pt idx="0">
                  <c:v>3.56</c:v>
                </c:pt>
                <c:pt idx="1">
                  <c:v>16.21</c:v>
                </c:pt>
                <c:pt idx="2">
                  <c:v>64.82</c:v>
                </c:pt>
                <c:pt idx="3">
                  <c:v>15.42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898823739488"/>
          <c:y val="0.0189648336731822"/>
          <c:w val="0.841892641143844"/>
          <c:h val="0.87879380671250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Sheet1!$I$3:$I$6</c:f>
              <c:strCache>
                <c:ptCount val="4"/>
                <c:pt idx="0">
                  <c:v>Colonial</c:v>
                </c:pt>
                <c:pt idx="1">
                  <c:v>Federal</c:v>
                </c:pt>
                <c:pt idx="2">
                  <c:v>Victorian</c:v>
                </c:pt>
                <c:pt idx="3">
                  <c:v>Modern</c:v>
                </c:pt>
              </c:strCache>
            </c:strRef>
          </c:cat>
          <c:val>
            <c:numRef>
              <c:f>Sheet1!$J$3:$J$6</c:f>
              <c:numCache>
                <c:formatCode>General</c:formatCode>
                <c:ptCount val="4"/>
                <c:pt idx="0">
                  <c:v>18.0</c:v>
                </c:pt>
                <c:pt idx="1">
                  <c:v>82.0</c:v>
                </c:pt>
                <c:pt idx="2">
                  <c:v>328.0</c:v>
                </c:pt>
                <c:pt idx="3">
                  <c:v>78.0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12951848"/>
        <c:axId val="-2112959176"/>
        <c:axId val="0"/>
      </c:bar3DChart>
      <c:catAx>
        <c:axId val="-2112951848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2959176"/>
        <c:crosses val="autoZero"/>
        <c:auto val="1"/>
        <c:lblAlgn val="ctr"/>
        <c:lblOffset val="100"/>
        <c:noMultiLvlLbl val="0"/>
      </c:catAx>
      <c:valAx>
        <c:axId val="-2112959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2951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FA04D-C1FA-2847-85FB-F70DCE990091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7E2DA-3E7F-3947-A15A-6986054D4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44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how do you look at a house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7E2DA-3E7F-3947-A15A-6986054D4D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8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2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27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2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1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3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32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9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6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8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0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2CA9B-1A3A-1845-9AD2-F0A88CB72026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80F9-20D8-8545-A748-603CEBB9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6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6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jpeg"/><Relationship Id="rId6" Type="http://schemas.openxmlformats.org/officeDocument/2006/relationships/image" Target="../media/image41.jpeg"/><Relationship Id="rId7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6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jpeg"/><Relationship Id="rId3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jpeg"/><Relationship Id="rId3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1.jpeg"/><Relationship Id="rId3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jpeg"/><Relationship Id="rId3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9.jpeg"/><Relationship Id="rId3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4" Type="http://schemas.openxmlformats.org/officeDocument/2006/relationships/image" Target="../media/image7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8.jpeg"/><Relationship Id="rId3" Type="http://schemas.openxmlformats.org/officeDocument/2006/relationships/image" Target="../media/image7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0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3.jpeg"/><Relationship Id="rId3" Type="http://schemas.openxmlformats.org/officeDocument/2006/relationships/image" Target="../media/image84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5.jpeg"/><Relationship Id="rId3" Type="http://schemas.openxmlformats.org/officeDocument/2006/relationships/image" Target="../media/image8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4" Type="http://schemas.openxmlformats.org/officeDocument/2006/relationships/image" Target="../media/image9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9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3rd &amp; Delaware - Robeson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7001" y="2690083"/>
            <a:ext cx="6128741" cy="4023169"/>
          </a:xfrm>
        </p:spPr>
      </p:pic>
      <p:sp>
        <p:nvSpPr>
          <p:cNvPr id="2" name="TextBox 1"/>
          <p:cNvSpPr txBox="1"/>
          <p:nvPr/>
        </p:nvSpPr>
        <p:spPr>
          <a:xfrm>
            <a:off x="447001" y="134801"/>
            <a:ext cx="410672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Architecture in New Castle</a:t>
            </a:r>
          </a:p>
          <a:p>
            <a:endParaRPr lang="en-US" sz="1600" dirty="0"/>
          </a:p>
          <a:p>
            <a:r>
              <a:rPr lang="en-US" sz="1600" dirty="0" smtClean="0"/>
              <a:t>This talk: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What are the architectural periods and styles?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What to look at when we look at buildings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What style is that house?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How old is that house?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How many buildings are colonial in New Castle?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Are historic buildings protected?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Are homeowners limited in a historic district in what</a:t>
            </a:r>
            <a:r>
              <a:rPr lang="en-US" sz="1400" dirty="0"/>
              <a:t> </a:t>
            </a:r>
            <a:r>
              <a:rPr lang="en-US" sz="1400" dirty="0" smtClean="0"/>
              <a:t>they can do with their house?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5013272" y="131446"/>
            <a:ext cx="214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Historic Preservation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04121" y="434501"/>
            <a:ext cx="443987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Another Course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Preserve what, for whom?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Originally </a:t>
            </a:r>
            <a:r>
              <a:rPr lang="en-US" sz="1400" dirty="0"/>
              <a:t>a</a:t>
            </a:r>
            <a:r>
              <a:rPr lang="en-US" sz="1400" dirty="0" smtClean="0"/>
              <a:t>ssociated </a:t>
            </a:r>
            <a:r>
              <a:rPr lang="en-US" sz="1400" dirty="0" smtClean="0"/>
              <a:t>with major person, (Washington)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Start: Mt. Vernon (1850), Independence Hall (1916), Williamsburg (1923), Santa Barbara(1925),  Greenfield Village (1929), Charleston (1936)</a:t>
            </a:r>
            <a:r>
              <a:rPr lang="is-IS" sz="1400" dirty="0"/>
              <a:t>…</a:t>
            </a:r>
            <a:endParaRPr lang="en-US" sz="1400" dirty="0"/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Natl</a:t>
            </a:r>
            <a:r>
              <a:rPr lang="en-US" sz="1400" dirty="0" smtClean="0"/>
              <a:t>. Historic Pres. Act (1966)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Cultural significance; high style AND vernacular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History as entertainment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Is society </a:t>
            </a:r>
            <a:r>
              <a:rPr lang="en-US" sz="1400" dirty="0" smtClean="0"/>
              <a:t>now changing </a:t>
            </a:r>
            <a:r>
              <a:rPr lang="en-US" sz="1400" dirty="0" smtClean="0"/>
              <a:t>to consuming </a:t>
            </a:r>
            <a:r>
              <a:rPr lang="en-US" sz="1400" dirty="0" err="1" smtClean="0"/>
              <a:t>vs</a:t>
            </a:r>
            <a:r>
              <a:rPr lang="en-US" sz="1400" dirty="0" smtClean="0"/>
              <a:t> saving the </a:t>
            </a:r>
            <a:r>
              <a:rPr lang="en-US" sz="1400" dirty="0" smtClean="0"/>
              <a:t>old</a:t>
            </a:r>
            <a:endParaRPr lang="en-US" sz="1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575742" y="3369444"/>
            <a:ext cx="2431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If you’re interested in above topics</a:t>
            </a:r>
            <a:r>
              <a:rPr lang="en-US" sz="1200" dirty="0"/>
              <a:t>, Thomas </a:t>
            </a:r>
            <a:r>
              <a:rPr lang="en-US" sz="1200" dirty="0" smtClean="0"/>
              <a:t>Reed gave an</a:t>
            </a:r>
            <a:endParaRPr lang="en-US" sz="1200" dirty="0"/>
          </a:p>
          <a:p>
            <a:r>
              <a:rPr lang="en-US" sz="1200" dirty="0" smtClean="0"/>
              <a:t>OLLI </a:t>
            </a:r>
            <a:r>
              <a:rPr lang="en-US" sz="1200" dirty="0" smtClean="0"/>
              <a:t>course </a:t>
            </a:r>
            <a:r>
              <a:rPr lang="en-US" sz="1200" dirty="0" smtClean="0"/>
              <a:t>on “</a:t>
            </a:r>
            <a:r>
              <a:rPr lang="en-US" sz="1200" dirty="0" smtClean="0"/>
              <a:t>Saving our Architectural History</a:t>
            </a:r>
            <a:r>
              <a:rPr lang="en-US" sz="1200" dirty="0" smtClean="0"/>
              <a:t>” and may </a:t>
            </a:r>
            <a:r>
              <a:rPr lang="en-US" sz="1200" dirty="0"/>
              <a:t>again </a:t>
            </a:r>
            <a:r>
              <a:rPr lang="en-US" sz="1200" dirty="0" smtClean="0"/>
              <a:t>in </a:t>
            </a:r>
            <a:r>
              <a:rPr lang="en-US" sz="1200" dirty="0"/>
              <a:t>2019F or 2020S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25830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6668" y="448399"/>
            <a:ext cx="24620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PERIODS</a:t>
            </a:r>
          </a:p>
          <a:p>
            <a:endParaRPr lang="en-US" b="1" u="sng" dirty="0" smtClean="0"/>
          </a:p>
          <a:p>
            <a:r>
              <a:rPr lang="en-US" sz="1400" dirty="0" smtClean="0"/>
              <a:t>Refers to government or ruler when something was built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384863" y="448399"/>
            <a:ext cx="37602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STYLES</a:t>
            </a:r>
          </a:p>
          <a:p>
            <a:endParaRPr lang="en-US" b="1" u="sng" dirty="0" smtClean="0"/>
          </a:p>
          <a:p>
            <a:r>
              <a:rPr lang="en-US" sz="1400" dirty="0" smtClean="0"/>
              <a:t>Either the period or </a:t>
            </a:r>
            <a:r>
              <a:rPr lang="en-US" sz="1400" dirty="0" smtClean="0"/>
              <a:t>decades or </a:t>
            </a:r>
            <a:r>
              <a:rPr lang="en-US" sz="1400" dirty="0" smtClean="0"/>
              <a:t>country </a:t>
            </a:r>
            <a:r>
              <a:rPr lang="en-US" sz="1400" dirty="0" smtClean="0"/>
              <a:t>of origin or what the house looks like.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76046" y="2007825"/>
            <a:ext cx="3689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1620-1780	Colonial/Georgian</a:t>
            </a:r>
          </a:p>
          <a:p>
            <a:r>
              <a:rPr lang="en-US" dirty="0" smtClean="0"/>
              <a:t>1780-1830	Federal</a:t>
            </a:r>
          </a:p>
          <a:p>
            <a:r>
              <a:rPr lang="en-US" dirty="0" smtClean="0"/>
              <a:t>1830-1900	Victorian</a:t>
            </a:r>
          </a:p>
          <a:p>
            <a:r>
              <a:rPr lang="en-US" dirty="0" smtClean="0"/>
              <a:t>1900</a:t>
            </a:r>
            <a:r>
              <a:rPr lang="en-US" dirty="0" smtClean="0"/>
              <a:t>-now</a:t>
            </a:r>
            <a:r>
              <a:rPr lang="en-US" dirty="0" smtClean="0"/>
              <a:t>	Modern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4863" y="1869225"/>
            <a:ext cx="4616017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Early Georgian		</a:t>
            </a:r>
            <a:r>
              <a:rPr lang="en-US" dirty="0" smtClean="0"/>
              <a:t>	1700</a:t>
            </a:r>
            <a:r>
              <a:rPr lang="en-US" dirty="0"/>
              <a:t>-1750</a:t>
            </a:r>
          </a:p>
          <a:p>
            <a:r>
              <a:rPr lang="en-US" dirty="0" smtClean="0"/>
              <a:t>Mid/Late </a:t>
            </a:r>
            <a:r>
              <a:rPr lang="en-US" dirty="0"/>
              <a:t>Georgian	</a:t>
            </a:r>
            <a:r>
              <a:rPr lang="en-US" dirty="0" smtClean="0"/>
              <a:t>	1750</a:t>
            </a:r>
            <a:r>
              <a:rPr lang="en-US" dirty="0"/>
              <a:t>-1780</a:t>
            </a:r>
          </a:p>
          <a:p>
            <a:r>
              <a:rPr lang="en-US" dirty="0"/>
              <a:t>Federal 			</a:t>
            </a:r>
            <a:r>
              <a:rPr lang="en-US" dirty="0" smtClean="0"/>
              <a:t>	1780</a:t>
            </a:r>
            <a:r>
              <a:rPr lang="en-US" dirty="0"/>
              <a:t>-1812, 1824-1840</a:t>
            </a:r>
          </a:p>
          <a:p>
            <a:r>
              <a:rPr lang="en-US" dirty="0"/>
              <a:t>Greek Revival		</a:t>
            </a:r>
            <a:r>
              <a:rPr lang="en-US" dirty="0" smtClean="0"/>
              <a:t>	1825</a:t>
            </a:r>
            <a:r>
              <a:rPr lang="en-US" dirty="0"/>
              <a:t>-1855</a:t>
            </a:r>
          </a:p>
          <a:p>
            <a:r>
              <a:rPr lang="en-US" dirty="0"/>
              <a:t>Gothic Revival		</a:t>
            </a:r>
            <a:r>
              <a:rPr lang="en-US" dirty="0" smtClean="0"/>
              <a:t>	1840</a:t>
            </a:r>
            <a:r>
              <a:rPr lang="en-US" dirty="0"/>
              <a:t>-1900</a:t>
            </a:r>
          </a:p>
          <a:p>
            <a:r>
              <a:rPr lang="en-US" dirty="0"/>
              <a:t>Italianate 			1850 -1900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Empire			1860-1890</a:t>
            </a:r>
          </a:p>
          <a:p>
            <a:r>
              <a:rPr lang="en-US" dirty="0"/>
              <a:t>Queen Anne		</a:t>
            </a:r>
            <a:r>
              <a:rPr lang="en-US" dirty="0" smtClean="0"/>
              <a:t>	1870</a:t>
            </a:r>
            <a:r>
              <a:rPr lang="en-US" dirty="0"/>
              <a:t>-1900</a:t>
            </a:r>
          </a:p>
          <a:p>
            <a:r>
              <a:rPr lang="en-US" dirty="0"/>
              <a:t>Bungalow			1890-1930</a:t>
            </a:r>
          </a:p>
          <a:p>
            <a:r>
              <a:rPr lang="en-US" dirty="0" smtClean="0"/>
              <a:t>Colonial </a:t>
            </a:r>
            <a:r>
              <a:rPr lang="en-US" dirty="0"/>
              <a:t>Revival		1880-1950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536" y="5105377"/>
            <a:ext cx="860734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styles are relatively  brief periods:  mostly 30 years or less.</a:t>
            </a:r>
          </a:p>
          <a:p>
            <a:r>
              <a:rPr lang="en-US" sz="2400" dirty="0" smtClean="0"/>
              <a:t>I claim that YOU can guess the date of a building to within 15 years,</a:t>
            </a:r>
          </a:p>
          <a:p>
            <a:r>
              <a:rPr lang="en-US" sz="2400" dirty="0" smtClean="0"/>
              <a:t>based on knowing architectural details which </a:t>
            </a:r>
            <a:r>
              <a:rPr lang="en-US" sz="2400" dirty="0" smtClean="0"/>
              <a:t>they </a:t>
            </a:r>
            <a:r>
              <a:rPr lang="en-US" sz="2400" dirty="0" smtClean="0"/>
              <a:t>display.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4119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66" y="1110719"/>
            <a:ext cx="8229600" cy="65149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Is New Castle a Colonial or Historic Town?</a:t>
            </a:r>
            <a:endParaRPr lang="en-US" sz="24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565360"/>
              </p:ext>
            </p:extLst>
          </p:nvPr>
        </p:nvGraphicFramePr>
        <p:xfrm>
          <a:off x="4461933" y="3064933"/>
          <a:ext cx="4157133" cy="3318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196743"/>
              </p:ext>
            </p:extLst>
          </p:nvPr>
        </p:nvGraphicFramePr>
        <p:xfrm>
          <a:off x="287866" y="2221969"/>
          <a:ext cx="3572933" cy="4017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4186" y="299007"/>
            <a:ext cx="726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Periods </a:t>
            </a:r>
            <a:r>
              <a:rPr lang="en-US" sz="2400" dirty="0" smtClean="0"/>
              <a:t>of the 506 buildings in the 1984 Historic District </a:t>
            </a:r>
            <a:r>
              <a:rPr lang="en-US" sz="2400" dirty="0" smtClean="0"/>
              <a:t>Nomination of New Castle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48267" y="6256865"/>
            <a:ext cx="3039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08600" y="6256865"/>
            <a:ext cx="2328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Percentage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61933" y="2049270"/>
            <a:ext cx="2040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Colonial	1620-1780</a:t>
            </a:r>
          </a:p>
          <a:p>
            <a:r>
              <a:rPr lang="en-US" sz="1400" dirty="0" smtClean="0"/>
              <a:t>Federal	1780-1830</a:t>
            </a:r>
          </a:p>
          <a:p>
            <a:r>
              <a:rPr lang="en-US" sz="1400" dirty="0" smtClean="0"/>
              <a:t>Victorian	1830-1900</a:t>
            </a:r>
          </a:p>
          <a:p>
            <a:r>
              <a:rPr lang="en-US" sz="1400" dirty="0" smtClean="0"/>
              <a:t>Modern	1900-1984</a:t>
            </a: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4342" y="1964267"/>
            <a:ext cx="1358388" cy="123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42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561" y="370130"/>
            <a:ext cx="841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are some </a:t>
            </a:r>
            <a:r>
              <a:rPr lang="en-US" sz="2400" dirty="0" smtClean="0"/>
              <a:t>obvious </a:t>
            </a:r>
            <a:r>
              <a:rPr lang="en-US" sz="2400" dirty="0" smtClean="0"/>
              <a:t>details </a:t>
            </a:r>
            <a:r>
              <a:rPr lang="en-US" sz="2400" dirty="0" smtClean="0"/>
              <a:t>that tell about the age of a house?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441" y="1126659"/>
            <a:ext cx="1710048" cy="11622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4829" y="2412228"/>
            <a:ext cx="1837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Brickwork</a:t>
            </a:r>
            <a:r>
              <a:rPr lang="en-US" sz="1200" b="1" dirty="0" smtClean="0">
                <a:solidFill>
                  <a:srgbClr val="710E0F"/>
                </a:solidFill>
              </a:rPr>
              <a:t>:  </a:t>
            </a:r>
            <a:r>
              <a:rPr lang="en-US" sz="1200" b="1" dirty="0">
                <a:solidFill>
                  <a:srgbClr val="710E0F"/>
                </a:solidFill>
              </a:rPr>
              <a:t>g</a:t>
            </a:r>
            <a:r>
              <a:rPr lang="en-US" sz="1200" b="1" dirty="0" smtClean="0">
                <a:solidFill>
                  <a:srgbClr val="710E0F"/>
                </a:solidFill>
              </a:rPr>
              <a:t>lazed </a:t>
            </a:r>
            <a:r>
              <a:rPr lang="en-US" sz="1200" b="1" dirty="0" smtClean="0">
                <a:solidFill>
                  <a:srgbClr val="710E0F"/>
                </a:solidFill>
              </a:rPr>
              <a:t>header </a:t>
            </a:r>
            <a:r>
              <a:rPr lang="en-US" sz="1200" b="1" dirty="0" err="1" smtClean="0">
                <a:solidFill>
                  <a:srgbClr val="710E0F"/>
                </a:solidFill>
              </a:rPr>
              <a:t>flemish</a:t>
            </a:r>
            <a:r>
              <a:rPr lang="en-US" sz="1200" b="1" dirty="0" smtClean="0">
                <a:solidFill>
                  <a:srgbClr val="710E0F"/>
                </a:solidFill>
              </a:rPr>
              <a:t> bond </a:t>
            </a:r>
            <a:r>
              <a:rPr lang="en-US" sz="1200" dirty="0" smtClean="0"/>
              <a:t>is usually </a:t>
            </a:r>
            <a:r>
              <a:rPr lang="en-US" sz="1200" dirty="0" smtClean="0"/>
              <a:t>Georgian (</a:t>
            </a:r>
            <a:r>
              <a:rPr lang="en-US" sz="1200" dirty="0" smtClean="0"/>
              <a:t>or colonial revival)</a:t>
            </a:r>
            <a:endParaRPr lang="en-US" sz="1200" dirty="0"/>
          </a:p>
        </p:txBody>
      </p:sp>
      <p:pic>
        <p:nvPicPr>
          <p:cNvPr id="5" name="Picture 4" descr="door_and_transom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7196" y="1126659"/>
            <a:ext cx="1724083" cy="19318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82670" y="3177962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10E0F"/>
                </a:solidFill>
              </a:rPr>
              <a:t>Fan lights </a:t>
            </a:r>
            <a:r>
              <a:rPr lang="en-US" sz="1200" dirty="0" smtClean="0"/>
              <a:t>with tracery</a:t>
            </a:r>
          </a:p>
          <a:p>
            <a:r>
              <a:rPr lang="en-US" sz="1200" dirty="0"/>
              <a:t>a</a:t>
            </a:r>
            <a:r>
              <a:rPr lang="en-US" sz="1200" dirty="0" smtClean="0"/>
              <a:t>re often Federal 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568" y="1173663"/>
            <a:ext cx="1768992" cy="11622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8899" y="2511265"/>
            <a:ext cx="1801661" cy="12030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54483" y="3780818"/>
            <a:ext cx="2327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Houses with little </a:t>
            </a:r>
            <a:r>
              <a:rPr lang="en-US" sz="1200" b="1" dirty="0" smtClean="0">
                <a:solidFill>
                  <a:srgbClr val="710E0F"/>
                </a:solidFill>
              </a:rPr>
              <a:t>third floor windows</a:t>
            </a:r>
            <a:r>
              <a:rPr lang="en-US" sz="1200" dirty="0" smtClean="0"/>
              <a:t> are often Greek Revival (and may have columns)</a:t>
            </a:r>
            <a:endParaRPr lang="en-US" sz="1200" dirty="0"/>
          </a:p>
        </p:txBody>
      </p:sp>
      <p:pic>
        <p:nvPicPr>
          <p:cNvPr id="11" name="Picture 10" descr="dsc06232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32847" y="1622545"/>
            <a:ext cx="2540692" cy="16429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19122" y="3838281"/>
            <a:ext cx="152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Gothic houses have</a:t>
            </a:r>
          </a:p>
          <a:p>
            <a:r>
              <a:rPr lang="en-US" sz="1200" b="1" dirty="0">
                <a:solidFill>
                  <a:srgbClr val="710E0F"/>
                </a:solidFill>
              </a:rPr>
              <a:t>s</a:t>
            </a:r>
            <a:r>
              <a:rPr lang="en-US" sz="1200" b="1" dirty="0" smtClean="0">
                <a:solidFill>
                  <a:srgbClr val="710E0F"/>
                </a:solidFill>
              </a:rPr>
              <a:t>teeply pitched roofs</a:t>
            </a:r>
            <a:endParaRPr lang="en-US" sz="1200" b="1" dirty="0">
              <a:solidFill>
                <a:srgbClr val="710E0F"/>
              </a:solidFill>
            </a:endParaRPr>
          </a:p>
        </p:txBody>
      </p:sp>
      <p:pic>
        <p:nvPicPr>
          <p:cNvPr id="13" name="Picture 12" descr="DSC06266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466012" y="4154447"/>
            <a:ext cx="1522814" cy="17099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9287" y="3549985"/>
            <a:ext cx="1763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Italianate houses have</a:t>
            </a:r>
          </a:p>
          <a:p>
            <a:r>
              <a:rPr lang="en-US" sz="1200" b="1" dirty="0" smtClean="0">
                <a:solidFill>
                  <a:srgbClr val="710E0F"/>
                </a:solidFill>
              </a:rPr>
              <a:t>Low pitched roofs </a:t>
            </a:r>
            <a:r>
              <a:rPr lang="en-US" sz="1200" dirty="0" smtClean="0"/>
              <a:t>and </a:t>
            </a:r>
            <a:r>
              <a:rPr lang="en-US" sz="1200" b="1" dirty="0" smtClean="0">
                <a:solidFill>
                  <a:srgbClr val="710E0F"/>
                </a:solidFill>
              </a:rPr>
              <a:t>bracketed cornices</a:t>
            </a:r>
            <a:endParaRPr lang="en-US" sz="1200" b="1" dirty="0">
              <a:solidFill>
                <a:srgbClr val="710E0F"/>
              </a:solidFill>
            </a:endParaRPr>
          </a:p>
        </p:txBody>
      </p:sp>
      <p:pic>
        <p:nvPicPr>
          <p:cNvPr id="15" name="Picture 14" descr="DSC06313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43808" y="4092942"/>
            <a:ext cx="1979449" cy="2186196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5434959" y="1553758"/>
            <a:ext cx="0" cy="1177736"/>
          </a:xfrm>
          <a:prstGeom prst="straightConnector1">
            <a:avLst/>
          </a:prstGeom>
          <a:ln w="635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11244" y="5129532"/>
            <a:ext cx="4055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Queen Anne houses are exuberant.  Porches, color, </a:t>
            </a:r>
            <a:r>
              <a:rPr lang="en-US" sz="1200" b="1" dirty="0" smtClean="0">
                <a:solidFill>
                  <a:srgbClr val="710E0F"/>
                </a:solidFill>
              </a:rPr>
              <a:t>projecting</a:t>
            </a:r>
          </a:p>
          <a:p>
            <a:r>
              <a:rPr lang="en-US" sz="1200" b="1" dirty="0">
                <a:solidFill>
                  <a:srgbClr val="710E0F"/>
                </a:solidFill>
              </a:rPr>
              <a:t>e</a:t>
            </a:r>
            <a:r>
              <a:rPr lang="en-US" sz="1200" b="1" dirty="0" smtClean="0">
                <a:solidFill>
                  <a:srgbClr val="710E0F"/>
                </a:solidFill>
              </a:rPr>
              <a:t>aves</a:t>
            </a:r>
            <a:r>
              <a:rPr lang="en-US" sz="1200" dirty="0" smtClean="0"/>
              <a:t> on every surface.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898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2543" y="254000"/>
            <a:ext cx="1710048" cy="1162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2543" y="1416298"/>
            <a:ext cx="1830440" cy="13234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7050" y="1736623"/>
            <a:ext cx="4567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sz="1600" dirty="0" smtClean="0"/>
              <a:t>The bricks are glazed if </a:t>
            </a:r>
            <a:r>
              <a:rPr lang="en-US" sz="1600" dirty="0" smtClean="0"/>
              <a:t>the were </a:t>
            </a:r>
            <a:r>
              <a:rPr lang="en-US" sz="1600" dirty="0" smtClean="0"/>
              <a:t>near the smoke channel in the stack of bricks in the </a:t>
            </a:r>
            <a:r>
              <a:rPr lang="en-US" sz="1600" dirty="0" smtClean="0"/>
              <a:t>kiln when fired.  </a:t>
            </a:r>
            <a:r>
              <a:rPr lang="en-US" sz="1600" dirty="0" smtClean="0"/>
              <a:t>The glaze color is from the smoke used to fire them, and varies </a:t>
            </a:r>
            <a:r>
              <a:rPr lang="en-US" sz="1600" dirty="0"/>
              <a:t>with wood used: in </a:t>
            </a:r>
            <a:r>
              <a:rPr lang="en-US" sz="1600" dirty="0" err="1"/>
              <a:t>Va</a:t>
            </a:r>
            <a:r>
              <a:rPr lang="en-US" sz="1600" dirty="0"/>
              <a:t>, oak gives blue gray; in Phil., other wood gives black </a:t>
            </a:r>
            <a:r>
              <a:rPr lang="en-US" sz="1600" dirty="0" smtClean="0"/>
              <a:t>color.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7050" y="127000"/>
            <a:ext cx="45148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Flemish bond: </a:t>
            </a:r>
          </a:p>
          <a:p>
            <a:r>
              <a:rPr lang="en-US" sz="1600" dirty="0" smtClean="0"/>
              <a:t>Bricks have only one </a:t>
            </a:r>
            <a:r>
              <a:rPr lang="en-US" sz="1600" dirty="0" smtClean="0"/>
              <a:t>rectangular shape </a:t>
            </a:r>
            <a:r>
              <a:rPr lang="en-US" sz="1600" dirty="0" smtClean="0"/>
              <a:t>but are laid in different ways.  In Flemish bond, they have alternating </a:t>
            </a:r>
            <a:r>
              <a:rPr lang="en-US" sz="1600" dirty="0" smtClean="0">
                <a:solidFill>
                  <a:srgbClr val="710E0F"/>
                </a:solidFill>
              </a:rPr>
              <a:t>header</a:t>
            </a:r>
            <a:r>
              <a:rPr lang="en-US" sz="1600" dirty="0" smtClean="0"/>
              <a:t> and </a:t>
            </a:r>
            <a:r>
              <a:rPr lang="en-US" sz="1600" dirty="0" smtClean="0">
                <a:solidFill>
                  <a:srgbClr val="710E0F"/>
                </a:solidFill>
              </a:rPr>
              <a:t>stretcher</a:t>
            </a:r>
            <a:r>
              <a:rPr lang="en-US" sz="1600" dirty="0" smtClean="0"/>
              <a:t> in each row.</a:t>
            </a:r>
          </a:p>
          <a:p>
            <a:r>
              <a:rPr lang="en-US" sz="1600" dirty="0" smtClean="0"/>
              <a:t>Used in Georgian and Federal periods in façade.</a:t>
            </a:r>
          </a:p>
          <a:p>
            <a:r>
              <a:rPr lang="en-US" sz="1600" dirty="0" smtClean="0"/>
              <a:t>In early Georgian, the headers were often glazed.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22300" y="5528052"/>
            <a:ext cx="53654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Common bond:</a:t>
            </a:r>
            <a:endParaRPr lang="en-US" sz="2000" dirty="0" smtClean="0"/>
          </a:p>
          <a:p>
            <a:r>
              <a:rPr lang="en-US" sz="1600" dirty="0" smtClean="0"/>
              <a:t>Rows of all headers  are separated by 3-12 rows of all stretchers.  Used on sides and backs; rarely on front façade.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19055" y="3208031"/>
            <a:ext cx="445135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English bond (less common):</a:t>
            </a:r>
            <a:endParaRPr lang="en-US" sz="2400" dirty="0"/>
          </a:p>
          <a:p>
            <a:r>
              <a:rPr lang="en-US" sz="1600" dirty="0"/>
              <a:t>Rows of all headers  </a:t>
            </a:r>
            <a:r>
              <a:rPr lang="en-US" sz="1600" dirty="0" smtClean="0"/>
              <a:t>alternate with rows of all stretchers.  Common in water tables, and sides and back of early Georgian (and one colonial revival) buildings.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7722983" y="266868"/>
            <a:ext cx="1325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Header</a:t>
            </a:r>
          </a:p>
          <a:p>
            <a:r>
              <a:rPr lang="en-US" sz="1200" dirty="0" smtClean="0"/>
              <a:t>Short side of brick is exposed.</a:t>
            </a:r>
          </a:p>
          <a:p>
            <a:r>
              <a:rPr lang="en-US" dirty="0" smtClean="0"/>
              <a:t>Stretcher</a:t>
            </a:r>
          </a:p>
          <a:p>
            <a:r>
              <a:rPr lang="en-US" sz="1200" dirty="0" smtClean="0"/>
              <a:t>Long side is exposed</a:t>
            </a:r>
            <a:endParaRPr lang="en-US" sz="12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781800" y="520700"/>
            <a:ext cx="1092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6824295" y="835172"/>
            <a:ext cx="898688" cy="2457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Photo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9771" y="3020973"/>
            <a:ext cx="1812820" cy="13596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74000" y="2920049"/>
            <a:ext cx="11604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Stretchers</a:t>
            </a:r>
          </a:p>
          <a:p>
            <a:r>
              <a:rPr lang="en-US" sz="1400" dirty="0" smtClean="0"/>
              <a:t>Headers</a:t>
            </a:r>
          </a:p>
          <a:p>
            <a:r>
              <a:rPr lang="en-US" sz="1400" dirty="0" smtClean="0"/>
              <a:t>Stretchers</a:t>
            </a:r>
          </a:p>
          <a:p>
            <a:r>
              <a:rPr lang="en-US" sz="1400" dirty="0" smtClean="0"/>
              <a:t>Headers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70405" y="3889545"/>
            <a:ext cx="3251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Back of </a:t>
            </a:r>
            <a:br>
              <a:rPr lang="en-US" sz="1400" dirty="0" smtClean="0"/>
            </a:br>
            <a:r>
              <a:rPr lang="en-US" sz="1400" dirty="0" smtClean="0"/>
              <a:t>Presby. Ch.           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47700" y="4654581"/>
            <a:ext cx="46609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Running </a:t>
            </a:r>
            <a:r>
              <a:rPr lang="en-US" sz="2000" dirty="0" smtClean="0"/>
              <a:t>bond :</a:t>
            </a:r>
          </a:p>
          <a:p>
            <a:r>
              <a:rPr lang="en-US" dirty="0" smtClean="0"/>
              <a:t>All stretchers. Used from Greek Revival on.</a:t>
            </a:r>
            <a:endParaRPr lang="en-US" dirty="0"/>
          </a:p>
        </p:txBody>
      </p:sp>
      <p:pic>
        <p:nvPicPr>
          <p:cNvPr id="13" name="Picture 12" descr="Screen Shot 2015-04-20 at 8.46.5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7962" y="4575552"/>
            <a:ext cx="2197100" cy="952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84963" y="5235376"/>
            <a:ext cx="1142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9 The Strand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08600" y="897467"/>
            <a:ext cx="6791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VA, DE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PHL</a:t>
            </a:r>
            <a:endParaRPr lang="en-US" sz="14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7962" y="5593272"/>
            <a:ext cx="1513629" cy="108642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86879" y="6402401"/>
            <a:ext cx="185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sz="1400" dirty="0" smtClean="0"/>
              <a:t>mstel </a:t>
            </a:r>
            <a:r>
              <a:rPr lang="en-US" sz="1400" dirty="0" err="1" smtClean="0"/>
              <a:t>House,side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7710282" y="5534005"/>
            <a:ext cx="12559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Header</a:t>
            </a:r>
          </a:p>
          <a:p>
            <a:r>
              <a:rPr lang="en-US" sz="1100" dirty="0"/>
              <a:t> </a:t>
            </a:r>
            <a:r>
              <a:rPr lang="en-US" sz="1100" dirty="0" smtClean="0"/>
              <a:t> 3 rows stretchers</a:t>
            </a:r>
          </a:p>
          <a:p>
            <a:r>
              <a:rPr lang="en-US" sz="1100" dirty="0" smtClean="0"/>
              <a:t>Header</a:t>
            </a:r>
          </a:p>
          <a:p>
            <a:endParaRPr lang="en-US" sz="1100" dirty="0" smtClean="0"/>
          </a:p>
          <a:p>
            <a:r>
              <a:rPr lang="en-US" sz="1100" dirty="0" smtClean="0"/>
              <a:t>5 rows stretchers</a:t>
            </a:r>
          </a:p>
          <a:p>
            <a:endParaRPr lang="en-US" sz="800" dirty="0" smtClean="0"/>
          </a:p>
          <a:p>
            <a:r>
              <a:rPr lang="en-US" sz="1100" dirty="0" smtClean="0"/>
              <a:t>Header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7602591" y="3056928"/>
            <a:ext cx="27140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7619286" y="3284919"/>
            <a:ext cx="271409" cy="0"/>
          </a:xfrm>
          <a:prstGeom prst="straightConnector1">
            <a:avLst/>
          </a:prstGeom>
          <a:ln>
            <a:solidFill>
              <a:srgbClr val="25406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7641591" y="3519252"/>
            <a:ext cx="27140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7685672" y="3715788"/>
            <a:ext cx="271409" cy="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133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094" y="180825"/>
            <a:ext cx="7886700" cy="1325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Architectural Features – Early Georgian, 1700-1750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3" name="Picture 2" descr="DSC01942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50" y="1081793"/>
            <a:ext cx="3366287" cy="5070373"/>
          </a:xfrm>
          <a:prstGeom prst="rect">
            <a:avLst/>
          </a:prstGeom>
        </p:spPr>
      </p:pic>
      <p:pic>
        <p:nvPicPr>
          <p:cNvPr id="4" name="Picture 3" descr="DSC0624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31464" y="2292623"/>
            <a:ext cx="4900818" cy="275671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285477" y="4968582"/>
            <a:ext cx="2792909" cy="86303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69139" y="1479479"/>
            <a:ext cx="141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String/belt course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61618" y="5646678"/>
            <a:ext cx="1302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Water table</a:t>
            </a:r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775625" y="1755170"/>
            <a:ext cx="2352326" cy="1783251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11921" y="2428811"/>
            <a:ext cx="1536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Glazed header</a:t>
            </a:r>
          </a:p>
          <a:p>
            <a:r>
              <a:rPr lang="en-US" dirty="0" smtClean="0"/>
              <a:t>Flemish bond</a:t>
            </a:r>
          </a:p>
          <a:p>
            <a:r>
              <a:rPr lang="en-US" dirty="0" smtClean="0"/>
              <a:t>Brickwork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040182" y="2465799"/>
            <a:ext cx="1942088" cy="51781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33603" y="4198136"/>
            <a:ext cx="617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Arch</a:t>
            </a:r>
          </a:p>
          <a:p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929206" y="3772671"/>
            <a:ext cx="1942088" cy="61644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5107" y="6383828"/>
            <a:ext cx="2404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Amstel House, 2 E 4th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5724537" y="6337101"/>
            <a:ext cx="2644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McWilliams House, 8 The Strand</a:t>
            </a:r>
            <a:endParaRPr lang="en-US" sz="14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717480" y="3235225"/>
            <a:ext cx="1296170" cy="397307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13650" y="3538421"/>
            <a:ext cx="1347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9/9 Window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214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12_delaware_booth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666999"/>
            <a:ext cx="4326466" cy="3725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733" y="164571"/>
            <a:ext cx="8229600" cy="842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Early </a:t>
            </a:r>
            <a:r>
              <a:rPr lang="en-US" sz="3600" dirty="0" err="1" smtClean="0"/>
              <a:t>vs</a:t>
            </a:r>
            <a:r>
              <a:rPr lang="en-US" sz="3600" dirty="0" smtClean="0"/>
              <a:t> Mid/late Georgian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71506" y="2272243"/>
            <a:ext cx="3725338" cy="4514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0757" y="1930400"/>
            <a:ext cx="2441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212 Delaware, Booth House</a:t>
            </a:r>
          </a:p>
          <a:p>
            <a:r>
              <a:rPr lang="en-US" sz="1400" dirty="0" smtClean="0"/>
              <a:t>1795</a:t>
            </a:r>
            <a:r>
              <a:rPr lang="en-US" sz="1400" dirty="0"/>
              <a:t>, &lt;1719, </a:t>
            </a:r>
            <a:r>
              <a:rPr lang="en-US" sz="1400" dirty="0" smtClean="0"/>
              <a:t>1860s 		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760133" y="1693333"/>
            <a:ext cx="368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 String course</a:t>
            </a:r>
          </a:p>
          <a:p>
            <a:pPr algn="ctr"/>
            <a:r>
              <a:rPr lang="en-US" dirty="0" smtClean="0"/>
              <a:t>String course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658533" y="2277533"/>
            <a:ext cx="1303867" cy="1930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83200" y="2277533"/>
            <a:ext cx="999067" cy="2116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62000" y="1930400"/>
            <a:ext cx="3048000" cy="2463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444067" y="1930400"/>
            <a:ext cx="3361266" cy="32935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22534" y="2053047"/>
            <a:ext cx="22013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Courthouse</a:t>
            </a:r>
          </a:p>
          <a:p>
            <a:r>
              <a:rPr lang="en-US" sz="1400" dirty="0" smtClean="0"/>
              <a:t>(1845), 1732</a:t>
            </a:r>
            <a:r>
              <a:rPr lang="en-US" sz="1400" dirty="0"/>
              <a:t>, </a:t>
            </a:r>
            <a:r>
              <a:rPr lang="en-US" sz="1400" dirty="0" smtClean="0"/>
              <a:t>1756, 1802</a:t>
            </a:r>
            <a:endParaRPr lang="en-US" sz="1400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98978" y="6409201"/>
            <a:ext cx="680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Arches</a:t>
            </a:r>
            <a:endParaRPr lang="en-US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463800" y="5613401"/>
            <a:ext cx="635000" cy="10244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463800" y="4461933"/>
            <a:ext cx="541867" cy="21759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6633" y="6395538"/>
            <a:ext cx="1210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 arches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476751" y="6409269"/>
            <a:ext cx="4514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“Symmetry” (vertical alignment of windows) in both sides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1109133" y="1007533"/>
            <a:ext cx="7171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Two buildings built in stages in different eras show changes in styles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87099" y="6409269"/>
            <a:ext cx="1057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9/9 window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5109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Early/Late Federal</a:t>
            </a:r>
            <a:br>
              <a:rPr lang="en-US" dirty="0" smtClean="0"/>
            </a:br>
            <a:r>
              <a:rPr lang="en-US" dirty="0" smtClean="0"/>
              <a:t>~1780-1812/1824-1840</a:t>
            </a:r>
            <a:endParaRPr lang="en-US" dirty="0"/>
          </a:p>
        </p:txBody>
      </p:sp>
      <p:pic>
        <p:nvPicPr>
          <p:cNvPr id="3" name="Picture 2" descr="DSC0621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708363" y="2698995"/>
            <a:ext cx="4725402" cy="3218604"/>
          </a:xfrm>
          <a:prstGeom prst="rect">
            <a:avLst/>
          </a:prstGeom>
        </p:spPr>
      </p:pic>
      <p:pic>
        <p:nvPicPr>
          <p:cNvPr id="4" name="Picture 3" descr="DSC0621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43256" y="243256"/>
            <a:ext cx="1882544" cy="1396032"/>
          </a:xfrm>
          <a:prstGeom prst="rect">
            <a:avLst/>
          </a:prstGeom>
        </p:spPr>
      </p:pic>
      <p:pic>
        <p:nvPicPr>
          <p:cNvPr id="5" name="Picture 4" descr="door_and_transom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723" y="2028287"/>
            <a:ext cx="3913277" cy="43849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9347" y="2269862"/>
            <a:ext cx="186437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 smtClean="0"/>
              <a:t>“Symmetrical”</a:t>
            </a:r>
            <a:br>
              <a:rPr lang="en-US" sz="1400" dirty="0" smtClean="0"/>
            </a:br>
            <a:endParaRPr lang="en-US" sz="1400" dirty="0"/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Fanlights with tracery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No string course or water table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“Flemish bond, not glazed header</a:t>
            </a:r>
          </a:p>
          <a:p>
            <a:pPr marL="285750" indent="-285750">
              <a:buFont typeface="Arial"/>
              <a:buChar char="•"/>
            </a:pPr>
            <a:endParaRPr lang="en-US" sz="1400" dirty="0" smtClean="0"/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Medium mortar joints, not pressed brick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9/9 window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6-8 panel door</a:t>
            </a:r>
          </a:p>
          <a:p>
            <a:pPr marL="285750" indent="-285750">
              <a:buFont typeface="Arial"/>
              <a:buChar char="•"/>
            </a:pPr>
            <a:endParaRPr lang="en-US" sz="1400" dirty="0" smtClean="0"/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Different entrances</a:t>
            </a:r>
            <a:br>
              <a:rPr lang="en-US" sz="1400" dirty="0" smtClean="0"/>
            </a:br>
            <a:r>
              <a:rPr lang="en-US" sz="1400" dirty="0" smtClean="0"/>
              <a:t>(pediment </a:t>
            </a:r>
            <a:r>
              <a:rPr lang="en-US" sz="1400" dirty="0" err="1" smtClean="0"/>
              <a:t>vs</a:t>
            </a:r>
            <a:r>
              <a:rPr lang="en-US" sz="1400" dirty="0" smtClean="0"/>
              <a:t> arch)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309307" y="1637819"/>
            <a:ext cx="3539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27-29 The Strand,     c1826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504110" y="1604769"/>
            <a:ext cx="1675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18 E 3rd,     c1800</a:t>
            </a:r>
            <a:endParaRPr lang="en-US" sz="14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17490" y="2907809"/>
            <a:ext cx="1246151" cy="10914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620411" y="2749049"/>
            <a:ext cx="1477090" cy="1774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8127" y="468384"/>
            <a:ext cx="0" cy="949254"/>
          </a:xfrm>
          <a:prstGeom prst="line">
            <a:avLst/>
          </a:prstGeom>
          <a:ln w="3810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26687" y="468384"/>
            <a:ext cx="0" cy="949254"/>
          </a:xfrm>
          <a:prstGeom prst="line">
            <a:avLst/>
          </a:prstGeom>
          <a:ln w="3810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41919" y="539717"/>
            <a:ext cx="0" cy="949254"/>
          </a:xfrm>
          <a:prstGeom prst="line">
            <a:avLst/>
          </a:prstGeom>
          <a:ln w="3810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966499" y="531423"/>
            <a:ext cx="2551734" cy="1915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423083" y="4127490"/>
            <a:ext cx="985942" cy="1504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929718" y="3359022"/>
            <a:ext cx="1011010" cy="2214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0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Greek Revival (I)</a:t>
            </a:r>
            <a:br>
              <a:rPr lang="en-US" dirty="0" smtClean="0"/>
            </a:br>
            <a:r>
              <a:rPr lang="en-US" sz="2700" dirty="0"/>
              <a:t>Temple Style Public </a:t>
            </a:r>
            <a:r>
              <a:rPr lang="en-US" sz="2700" dirty="0" smtClean="0"/>
              <a:t>Buildings &amp; High Style Residences</a:t>
            </a:r>
            <a:endParaRPr lang="en-US" sz="27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93539"/>
            <a:ext cx="2735138" cy="2171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38" y="1417638"/>
            <a:ext cx="2857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Latrobe, First Bank of Pennsylvania,  1801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2476" y="1417638"/>
            <a:ext cx="3086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Strickland, Second Bank of United States, 1824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138" y="1657039"/>
            <a:ext cx="2878261" cy="1891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71525" y="1380040"/>
            <a:ext cx="2438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T. U. Walter, Girard College, 1847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335" y="1594112"/>
            <a:ext cx="2837385" cy="20822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050" y="4213153"/>
            <a:ext cx="2089744" cy="15967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7215" y="4213152"/>
            <a:ext cx="2476248" cy="16535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7151" y="4043862"/>
            <a:ext cx="2570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Chelsea, Delaware City, 1848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647185" y="3982307"/>
            <a:ext cx="13366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Winterthur, c1840</a:t>
            </a:r>
            <a:endParaRPr lang="en-US" sz="12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0995" y="4336719"/>
            <a:ext cx="2311399" cy="15963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01958" y="3987297"/>
            <a:ext cx="2311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“Bank House”, Milford, 1850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954217" y="6096729"/>
            <a:ext cx="7228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Houses, note: shallow roof, columns, small 3</a:t>
            </a:r>
            <a:r>
              <a:rPr lang="en-US" baseline="30000" dirty="0" smtClean="0"/>
              <a:t>rd</a:t>
            </a:r>
            <a:r>
              <a:rPr lang="en-US" dirty="0" smtClean="0"/>
              <a:t> floor windows that mimic ‘</a:t>
            </a:r>
            <a:r>
              <a:rPr lang="en-US" dirty="0" err="1" smtClean="0"/>
              <a:t>triglyphs</a:t>
            </a:r>
            <a:r>
              <a:rPr lang="en-US" dirty="0" smtClean="0"/>
              <a:t>’ in Greek structures. 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432432" y="2574324"/>
            <a:ext cx="405027" cy="2107514"/>
          </a:xfrm>
          <a:prstGeom prst="straightConnector1">
            <a:avLst/>
          </a:prstGeom>
          <a:ln w="9525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9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615" y="329143"/>
            <a:ext cx="65405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Greek Revival II </a:t>
            </a:r>
            <a:br>
              <a:rPr lang="en-US" dirty="0" smtClean="0"/>
            </a:br>
            <a:r>
              <a:rPr lang="en-US" sz="2700" dirty="0"/>
              <a:t>(c1825-c1855)</a:t>
            </a:r>
            <a:br>
              <a:rPr lang="en-US" sz="2700" dirty="0"/>
            </a:br>
            <a:r>
              <a:rPr lang="en-US" sz="2700" dirty="0"/>
              <a:t>Urban </a:t>
            </a:r>
            <a:r>
              <a:rPr lang="en-US" sz="2700" dirty="0" smtClean="0"/>
              <a:t>houses in New Castle</a:t>
            </a:r>
            <a:endParaRPr lang="en-US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17693" y="2576909"/>
            <a:ext cx="3307264" cy="2480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615" y="5813344"/>
            <a:ext cx="868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lat or shallow pitch roof, short 3</a:t>
            </a:r>
            <a:r>
              <a:rPr lang="en-US" baseline="30000" dirty="0" smtClean="0"/>
              <a:t>rd</a:t>
            </a:r>
            <a:r>
              <a:rPr lang="en-US" dirty="0" smtClean="0"/>
              <a:t> story, </a:t>
            </a:r>
            <a:r>
              <a:rPr lang="en-US" b="1" dirty="0" smtClean="0">
                <a:solidFill>
                  <a:srgbClr val="710E0F"/>
                </a:solidFill>
              </a:rPr>
              <a:t>no or rectangular transom </a:t>
            </a:r>
            <a:r>
              <a:rPr lang="en-US" b="1" dirty="0" smtClean="0"/>
              <a:t>(Greeks did not have arches)</a:t>
            </a:r>
            <a:r>
              <a:rPr lang="en-US" dirty="0" smtClean="0"/>
              <a:t>, may not be symmetrical, running bond (all stretchers, no headers), smooth brick, narrow mortar joint  Windows 4/4 or 6/2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69173" y="5425229"/>
            <a:ext cx="2182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10-16 E4th, c1840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3929" y="2595898"/>
            <a:ext cx="3357566" cy="2518175"/>
          </a:xfrm>
          <a:prstGeom prst="rect">
            <a:avLst/>
          </a:prstGeom>
        </p:spPr>
      </p:pic>
      <p:pic>
        <p:nvPicPr>
          <p:cNvPr id="3" name="Picture 2" descr="Screen Shot 2015-03-04 at 9.09.37 P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0171" y="419099"/>
            <a:ext cx="2316320" cy="1555069"/>
          </a:xfrm>
          <a:prstGeom prst="rect">
            <a:avLst/>
          </a:prstGeom>
        </p:spPr>
      </p:pic>
      <p:pic>
        <p:nvPicPr>
          <p:cNvPr id="8" name="Picture 7" descr="Screen Shot 2015-03-04 at 9.12.23 P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891" y="2117965"/>
            <a:ext cx="1587316" cy="3352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55345" y="5425229"/>
            <a:ext cx="107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119 E 3rd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59016" y="5470765"/>
            <a:ext cx="1719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32 W 4th</a:t>
            </a:r>
            <a:r>
              <a:rPr lang="en-US" dirty="0"/>
              <a:t>, </a:t>
            </a:r>
            <a:r>
              <a:rPr lang="en-US" dirty="0" smtClean="0"/>
              <a:t>c1850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92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152400"/>
            <a:ext cx="8229600" cy="884238"/>
          </a:xfrm>
        </p:spPr>
        <p:txBody>
          <a:bodyPr>
            <a:normAutofit/>
          </a:bodyPr>
          <a:lstStyle/>
          <a:p>
            <a:r>
              <a:rPr lang="en-US" dirty="0" smtClean="0"/>
              <a:t>Gothic Revival (1840-1901)</a:t>
            </a:r>
            <a:endParaRPr lang="en-US" dirty="0"/>
          </a:p>
        </p:txBody>
      </p:sp>
      <p:pic>
        <p:nvPicPr>
          <p:cNvPr id="3" name="Picture 2" descr="dsc0632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88846" y="2017646"/>
            <a:ext cx="3847567" cy="2885675"/>
          </a:xfrm>
          <a:prstGeom prst="rect">
            <a:avLst/>
          </a:prstGeom>
        </p:spPr>
      </p:pic>
      <p:pic>
        <p:nvPicPr>
          <p:cNvPr id="5" name="Picture 4" descr="dsc0623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11129" y="2216471"/>
            <a:ext cx="3847568" cy="2488027"/>
          </a:xfrm>
          <a:prstGeom prst="rect">
            <a:avLst/>
          </a:prstGeom>
        </p:spPr>
      </p:pic>
      <p:pic>
        <p:nvPicPr>
          <p:cNvPr id="6" name="Picture 5" descr="dsc0627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6833" y="1417638"/>
            <a:ext cx="3278711" cy="2459033"/>
          </a:xfrm>
          <a:prstGeom prst="rect">
            <a:avLst/>
          </a:prstGeom>
        </p:spPr>
      </p:pic>
      <p:pic>
        <p:nvPicPr>
          <p:cNvPr id="7" name="Picture 6" descr="DSC06322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1830" y="4342305"/>
            <a:ext cx="3283714" cy="20838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81660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Gothic distinguishing features: “verticality”, steep pitch roof, cross gables, v-shaped barge boards,</a:t>
            </a:r>
          </a:p>
          <a:p>
            <a:r>
              <a:rPr lang="en-US" dirty="0" smtClean="0"/>
              <a:t>one story porch, windows 1/1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5147" y="1176378"/>
            <a:ext cx="7931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24 W 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St, Aquila </a:t>
            </a:r>
            <a:r>
              <a:rPr lang="en-US" sz="1200" dirty="0" err="1" smtClean="0"/>
              <a:t>Hizar</a:t>
            </a:r>
            <a:r>
              <a:rPr lang="en-US" sz="1200" dirty="0" smtClean="0"/>
              <a:t>, 1876         	                               39 W, 5</a:t>
            </a:r>
            <a:r>
              <a:rPr lang="en-US" sz="1200" baseline="30000" dirty="0" smtClean="0"/>
              <a:t>th</a:t>
            </a:r>
            <a:r>
              <a:rPr lang="en-US" sz="1200" dirty="0"/>
              <a:t> </a:t>
            </a:r>
            <a:r>
              <a:rPr lang="en-US" sz="1200" dirty="0" smtClean="0"/>
              <a:t>                                           125 W 7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, Dr. A. V. Lesley, 1855       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064244" y="4065306"/>
            <a:ext cx="2781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138 E 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, Mt. Salem ME Church, 1878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68979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9049" y="617488"/>
            <a:ext cx="5849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about internal stuff – did that change with the period?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63267" y="1378702"/>
            <a:ext cx="5515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Yes, but you can’t see the parlor molding  and mantelpiece design as you walk by.  That’s another interesting 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79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953" y="182361"/>
            <a:ext cx="7772400" cy="9560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Empire</a:t>
            </a:r>
            <a:br>
              <a:rPr lang="en-US" dirty="0" smtClean="0"/>
            </a:br>
            <a:r>
              <a:rPr lang="en-US" sz="2400" dirty="0" smtClean="0"/>
              <a:t>1860-1890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SC0622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27494" y="3719763"/>
            <a:ext cx="3586555" cy="26899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748" y="2904354"/>
            <a:ext cx="899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122 E3rd,   1875                     17 W 4</a:t>
            </a:r>
            <a:r>
              <a:rPr lang="en-US" baseline="30000" dirty="0" smtClean="0"/>
              <a:t>th,   </a:t>
            </a:r>
            <a:r>
              <a:rPr lang="en-US" dirty="0" smtClean="0"/>
              <a:t> 1879                        125 E3rd,  1884,   427 Delaware  1875</a:t>
            </a:r>
          </a:p>
          <a:p>
            <a:endParaRPr lang="en-US" dirty="0"/>
          </a:p>
        </p:txBody>
      </p:sp>
      <p:pic>
        <p:nvPicPr>
          <p:cNvPr id="6" name="Picture 5" descr="DSC0620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0856" y="3681330"/>
            <a:ext cx="3630478" cy="2722859"/>
          </a:xfrm>
          <a:prstGeom prst="rect">
            <a:avLst/>
          </a:prstGeom>
        </p:spPr>
      </p:pic>
      <p:pic>
        <p:nvPicPr>
          <p:cNvPr id="7" name="Picture 6" descr="DSC0620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62764" y="3719766"/>
            <a:ext cx="3586553" cy="2689914"/>
          </a:xfrm>
          <a:prstGeom prst="rect">
            <a:avLst/>
          </a:prstGeom>
        </p:spPr>
      </p:pic>
      <p:pic>
        <p:nvPicPr>
          <p:cNvPr id="9" name="Picture 8" descr="DSC06316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11249" y="3719764"/>
            <a:ext cx="3586555" cy="2689916"/>
          </a:xfrm>
          <a:prstGeom prst="rect">
            <a:avLst/>
          </a:prstGeom>
        </p:spPr>
      </p:pic>
      <p:pic>
        <p:nvPicPr>
          <p:cNvPr id="10" name="Picture 9" descr="DSC06317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42041" y="314567"/>
            <a:ext cx="2516524" cy="18873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9553" y="1138438"/>
            <a:ext cx="62800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 character</a:t>
            </a:r>
            <a:r>
              <a:rPr lang="en-US" dirty="0"/>
              <a:t>istic: </a:t>
            </a:r>
            <a:r>
              <a:rPr lang="en-US" b="1" dirty="0" smtClean="0">
                <a:solidFill>
                  <a:srgbClr val="FF0000"/>
                </a:solidFill>
              </a:rPr>
              <a:t> Mansard roof </a:t>
            </a:r>
            <a:r>
              <a:rPr lang="en-US" dirty="0" smtClean="0"/>
              <a:t>(double pitch roof, the bottom very steep, usually with dormers) gives 3</a:t>
            </a:r>
            <a:r>
              <a:rPr lang="en-US" baseline="30000" dirty="0" smtClean="0"/>
              <a:t>rd</a:t>
            </a:r>
            <a:r>
              <a:rPr lang="en-US" dirty="0" smtClean="0"/>
              <a:t> floor good height.</a:t>
            </a:r>
          </a:p>
          <a:p>
            <a:endParaRPr lang="en-US" dirty="0"/>
          </a:p>
          <a:p>
            <a:r>
              <a:rPr lang="en-US" dirty="0" smtClean="0"/>
              <a:t>Frequently </a:t>
            </a:r>
            <a:r>
              <a:rPr lang="en-US" dirty="0"/>
              <a:t>bracketed </a:t>
            </a:r>
            <a:r>
              <a:rPr lang="en-US" dirty="0" smtClean="0"/>
              <a:t>cornices, tall windows and 2 panel doors (often a pair of 2 panel doors with glass in upper panels)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36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263" y="105305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Italianate (1850  - 1900)</a:t>
            </a:r>
            <a:endParaRPr lang="en-US" sz="3200" dirty="0"/>
          </a:p>
        </p:txBody>
      </p:sp>
      <p:pic>
        <p:nvPicPr>
          <p:cNvPr id="3" name="Picture 2" descr="DSC0625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2780" y="1859844"/>
            <a:ext cx="3589867" cy="2286000"/>
          </a:xfrm>
          <a:prstGeom prst="rect">
            <a:avLst/>
          </a:prstGeom>
        </p:spPr>
      </p:pic>
      <p:pic>
        <p:nvPicPr>
          <p:cNvPr id="4" name="Picture 3" descr="DSC0626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899855" y="3800122"/>
            <a:ext cx="2898423" cy="3589868"/>
          </a:xfrm>
          <a:prstGeom prst="rect">
            <a:avLst/>
          </a:prstGeom>
        </p:spPr>
      </p:pic>
      <p:pic>
        <p:nvPicPr>
          <p:cNvPr id="5" name="Picture 4" descr="DSC06266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-211257" y="1633660"/>
            <a:ext cx="2624667" cy="2947219"/>
          </a:xfrm>
          <a:prstGeom prst="rect">
            <a:avLst/>
          </a:prstGeom>
        </p:spPr>
      </p:pic>
      <p:pic>
        <p:nvPicPr>
          <p:cNvPr id="6" name="Picture 5" descr="213-219 Harmony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7580" y="4145844"/>
            <a:ext cx="3742266" cy="2806700"/>
          </a:xfrm>
          <a:prstGeom prst="rect">
            <a:avLst/>
          </a:prstGeom>
        </p:spPr>
      </p:pic>
      <p:pic>
        <p:nvPicPr>
          <p:cNvPr id="7" name="Picture 6" descr="banks_bldg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929"/>
          <a:stretch/>
        </p:blipFill>
        <p:spPr>
          <a:xfrm>
            <a:off x="2574685" y="4035931"/>
            <a:ext cx="2793181" cy="2822069"/>
          </a:xfrm>
          <a:prstGeom prst="rect">
            <a:avLst/>
          </a:prstGeom>
        </p:spPr>
      </p:pic>
      <p:pic>
        <p:nvPicPr>
          <p:cNvPr id="8" name="Picture 7" descr="523-31 Delaware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4686" y="1794935"/>
            <a:ext cx="2655561" cy="26077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261" y="1066987"/>
            <a:ext cx="899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Bracketed </a:t>
            </a:r>
            <a:r>
              <a:rPr lang="en-US" dirty="0"/>
              <a:t>cornices and usually flat or shallow pitched roofs. </a:t>
            </a:r>
          </a:p>
          <a:p>
            <a:r>
              <a:rPr lang="en-US" sz="1600" dirty="0" smtClean="0"/>
              <a:t>American Bracketed houses: </a:t>
            </a:r>
            <a:r>
              <a:rPr lang="en-US" sz="1600" dirty="0" err="1" smtClean="0"/>
              <a:t>a.k.a</a:t>
            </a:r>
            <a:r>
              <a:rPr lang="en-US" sz="1600" dirty="0" smtClean="0"/>
              <a:t>  “bracketed </a:t>
            </a:r>
            <a:r>
              <a:rPr lang="en-US" sz="1600" dirty="0"/>
              <a:t>I</a:t>
            </a:r>
            <a:r>
              <a:rPr lang="en-US" sz="1600" dirty="0" smtClean="0"/>
              <a:t>talianate”</a:t>
            </a:r>
            <a:r>
              <a:rPr lang="en-US" dirty="0" smtClean="0"/>
              <a:t>         Renaissance Revival public buildings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04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631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45293" y="3628757"/>
            <a:ext cx="2696724" cy="29783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7606" y="3430838"/>
            <a:ext cx="3087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111 W 6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 1898</a:t>
            </a:r>
            <a:endParaRPr lang="en-US" sz="1400" dirty="0"/>
          </a:p>
        </p:txBody>
      </p:sp>
      <p:pic>
        <p:nvPicPr>
          <p:cNvPr id="5" name="Picture 4" descr="5thSt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26"/>
          <a:stretch/>
        </p:blipFill>
        <p:spPr>
          <a:xfrm>
            <a:off x="-526049" y="235049"/>
            <a:ext cx="4045661" cy="3096916"/>
          </a:xfrm>
          <a:prstGeom prst="rect">
            <a:avLst/>
          </a:prstGeom>
        </p:spPr>
      </p:pic>
      <p:pic>
        <p:nvPicPr>
          <p:cNvPr id="6" name="Picture 5" descr="DSC06228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69589"/>
            <a:ext cx="3560613" cy="2670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7424" y="235049"/>
            <a:ext cx="6325747" cy="1197587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Queen Anne </a:t>
            </a:r>
            <a:r>
              <a:rPr lang="en-US" dirty="0" smtClean="0"/>
              <a:t>(1870-1900)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378" y="3430838"/>
            <a:ext cx="376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80 W 5</a:t>
            </a:r>
            <a:r>
              <a:rPr lang="en-US" sz="1400" baseline="30000" dirty="0" smtClean="0"/>
              <a:t>th </a:t>
            </a:r>
            <a:r>
              <a:rPr lang="en-US" sz="1400" dirty="0" smtClean="0"/>
              <a:t>  1894,  J. T. </a:t>
            </a:r>
            <a:r>
              <a:rPr lang="en-US" sz="1400" dirty="0" err="1" smtClean="0"/>
              <a:t>Eliason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689349" y="1432636"/>
            <a:ext cx="4081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/>
              <a:t>Steeply pitched roof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Asymmetrical, cross gables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Overhanging eaves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Projecting windows breaking up planes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Porches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Multicolor</a:t>
            </a:r>
            <a:endParaRPr lang="en-US" sz="1600" dirty="0"/>
          </a:p>
        </p:txBody>
      </p:sp>
      <p:pic>
        <p:nvPicPr>
          <p:cNvPr id="9" name="Picture 8" descr="DSC06235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53834" y="3894459"/>
            <a:ext cx="2707861" cy="24581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76897" y="3430838"/>
            <a:ext cx="2840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531 Delaware, late 1800s  </a:t>
            </a:r>
            <a:r>
              <a:rPr lang="en-US" sz="1400" dirty="0" err="1" smtClean="0"/>
              <a:t>Gebhart</a:t>
            </a:r>
            <a:endParaRPr lang="en-US" sz="1400" dirty="0"/>
          </a:p>
        </p:txBody>
      </p:sp>
      <p:pic>
        <p:nvPicPr>
          <p:cNvPr id="11" name="Picture 10" descr="presbyManse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10429" y="3288961"/>
            <a:ext cx="3145486" cy="323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72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Colonial revival  (1880-1950)</a:t>
            </a:r>
            <a:endParaRPr lang="en-US" dirty="0"/>
          </a:p>
        </p:txBody>
      </p:sp>
      <p:pic>
        <p:nvPicPr>
          <p:cNvPr id="3" name="Picture 2" descr="2015-04-15 16.51.1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533" y="1762667"/>
            <a:ext cx="6282267" cy="46923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1733" y="1464217"/>
            <a:ext cx="5239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Apartments at 5</a:t>
            </a:r>
            <a:r>
              <a:rPr lang="en-US" baseline="30000" dirty="0" smtClean="0"/>
              <a:t>th</a:t>
            </a:r>
            <a:r>
              <a:rPr lang="en-US" dirty="0" smtClean="0"/>
              <a:t> &amp; Delaware,   U. S. Post office, 1935</a:t>
            </a:r>
            <a:endParaRPr lang="en-US" dirty="0"/>
          </a:p>
        </p:txBody>
      </p:sp>
      <p:pic>
        <p:nvPicPr>
          <p:cNvPr id="6" name="Picture 5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5400" y="2497666"/>
            <a:ext cx="2336800" cy="31157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96050" y="1531834"/>
            <a:ext cx="2520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Apartments: </a:t>
            </a:r>
            <a:r>
              <a:rPr lang="en-US" sz="1400" dirty="0" err="1" smtClean="0"/>
              <a:t>flemish</a:t>
            </a:r>
            <a:r>
              <a:rPr lang="en-US" sz="1400" dirty="0" smtClean="0"/>
              <a:t> bond</a:t>
            </a:r>
          </a:p>
          <a:p>
            <a:r>
              <a:rPr lang="en-US" sz="1400" dirty="0" smtClean="0"/>
              <a:t>P.O.: English bond (alternate rows; all header, all stretcher)</a:t>
            </a:r>
          </a:p>
          <a:p>
            <a:r>
              <a:rPr lang="en-US" sz="1400" dirty="0"/>
              <a:t>r</a:t>
            </a:r>
            <a:r>
              <a:rPr lang="en-US" sz="1400" dirty="0" smtClean="0"/>
              <a:t>andom dark bricks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375400" y="5930900"/>
            <a:ext cx="246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Apartments on site of Earle Theatre; earlier Knights of </a:t>
            </a:r>
            <a:r>
              <a:rPr lang="en-US" sz="1400" dirty="0" err="1" smtClean="0"/>
              <a:t>Pythias</a:t>
            </a:r>
            <a:r>
              <a:rPr lang="en-US" sz="1400" dirty="0" smtClean="0"/>
              <a:t> Hall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4987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8280" y="223928"/>
            <a:ext cx="4243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Colonial Revival makeover at 23 The Strand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32943"/>
            <a:ext cx="3033030" cy="22605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439" y="3038669"/>
            <a:ext cx="4645995" cy="3428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6419" y="3031227"/>
            <a:ext cx="3091412" cy="34361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5571" y="685174"/>
            <a:ext cx="53725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Site of a hotel, burnt in 1824, then the Stockton House, principal Hotel in New Castle burnt in 1870</a:t>
            </a:r>
          </a:p>
          <a:p>
            <a:endParaRPr lang="en-US" dirty="0"/>
          </a:p>
          <a:p>
            <a:r>
              <a:rPr lang="en-US" dirty="0" smtClean="0"/>
              <a:t>Left: before 1900, a vacant lot, </a:t>
            </a:r>
          </a:p>
          <a:p>
            <a:r>
              <a:rPr lang="en-US" dirty="0" smtClean="0"/>
              <a:t>Below left, the new Cavanaugh house with front gable and plain door and rectangular transom</a:t>
            </a:r>
          </a:p>
          <a:p>
            <a:r>
              <a:rPr lang="en-US" dirty="0" smtClean="0"/>
              <a:t>Below right, 2018, side gable, door with colonial entablature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26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Bungalow  (1890-1930)</a:t>
            </a:r>
            <a:endParaRPr lang="en-US" dirty="0"/>
          </a:p>
        </p:txBody>
      </p:sp>
      <p:pic>
        <p:nvPicPr>
          <p:cNvPr id="3" name="Picture 2" descr="50 W5th 193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27400"/>
            <a:ext cx="4707465" cy="3530599"/>
          </a:xfrm>
          <a:prstGeom prst="rect">
            <a:avLst/>
          </a:prstGeom>
        </p:spPr>
      </p:pic>
      <p:pic>
        <p:nvPicPr>
          <p:cNvPr id="4" name="Picture 3" descr="108 W6th 192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533" y="3327400"/>
            <a:ext cx="4707467" cy="353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9733" y="1417638"/>
            <a:ext cx="6824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One, 1 1/2 or two stories, wide variation in structures;</a:t>
            </a:r>
          </a:p>
          <a:p>
            <a:r>
              <a:rPr lang="en-US" dirty="0" smtClean="0"/>
              <a:t>Some designed and built locally, some from kits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829467"/>
            <a:ext cx="1555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 W 5</a:t>
            </a:r>
            <a:r>
              <a:rPr lang="en-US" baseline="30000" dirty="0" smtClean="0"/>
              <a:t>th</a:t>
            </a:r>
            <a:r>
              <a:rPr lang="en-US" dirty="0" smtClean="0"/>
              <a:t>, 1930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07465" y="2829467"/>
            <a:ext cx="303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108 W 6</a:t>
            </a:r>
            <a:r>
              <a:rPr lang="en-US" baseline="30000" dirty="0" smtClean="0"/>
              <a:t>th</a:t>
            </a:r>
            <a:r>
              <a:rPr lang="en-US" dirty="0" smtClean="0"/>
              <a:t>, 1920, </a:t>
            </a:r>
            <a:r>
              <a:rPr lang="en-US" dirty="0" err="1" smtClean="0"/>
              <a:t>Luoma</a:t>
            </a:r>
            <a:r>
              <a:rPr lang="en-US" dirty="0" smtClean="0"/>
              <a:t> 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59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68"/>
            <a:ext cx="7772400" cy="1470025"/>
          </a:xfrm>
        </p:spPr>
        <p:txBody>
          <a:bodyPr/>
          <a:lstStyle/>
          <a:p>
            <a:r>
              <a:rPr lang="en-US" dirty="0" smtClean="0"/>
              <a:t>How old is MY (or THAT) house?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908028"/>
            <a:ext cx="789526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1) Easy:   Look at it for 5 seconds  -- look at details</a:t>
            </a:r>
          </a:p>
          <a:p>
            <a:r>
              <a:rPr lang="en-US" sz="2400" dirty="0" smtClean="0"/>
              <a:t>2) </a:t>
            </a:r>
            <a:r>
              <a:rPr lang="en-US" sz="2400" dirty="0" smtClean="0"/>
              <a:t>Still easy</a:t>
            </a:r>
            <a:r>
              <a:rPr lang="en-US" sz="2400" dirty="0" smtClean="0"/>
              <a:t>: Check maps (available 1803-</a:t>
            </a:r>
            <a:r>
              <a:rPr lang="en-US" sz="2400" dirty="0" smtClean="0"/>
              <a:t>1927) </a:t>
            </a:r>
            <a:r>
              <a:rPr lang="en-US" sz="2400" dirty="0" smtClean="0"/>
              <a:t>on </a:t>
            </a:r>
            <a:r>
              <a:rPr lang="en-US" sz="2400" dirty="0" err="1" smtClean="0"/>
              <a:t>nc-chap.org</a:t>
            </a:r>
            <a:endParaRPr lang="en-US" sz="2400" dirty="0" smtClean="0"/>
          </a:p>
          <a:p>
            <a:endParaRPr lang="en-US" sz="2400" dirty="0"/>
          </a:p>
          <a:p>
            <a:endParaRPr lang="en-US" sz="32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3)A little harder:  Using owner’s name from maps, check if they are mentioned in http://</a:t>
            </a:r>
            <a:r>
              <a:rPr lang="en-US" sz="2400" dirty="0" err="1" smtClean="0"/>
              <a:t>nc-chap.org</a:t>
            </a:r>
            <a:r>
              <a:rPr lang="en-US" sz="2400" dirty="0" smtClean="0"/>
              <a:t> (e.g. </a:t>
            </a:r>
            <a:r>
              <a:rPr lang="en-US" sz="2400" dirty="0" err="1" smtClean="0"/>
              <a:t>Eckman’s</a:t>
            </a:r>
            <a:r>
              <a:rPr lang="en-US" sz="2400" dirty="0" smtClean="0"/>
              <a:t> deed and title searches) using </a:t>
            </a:r>
            <a:r>
              <a:rPr lang="en-US" sz="2400" dirty="0" err="1" smtClean="0"/>
              <a:t>google</a:t>
            </a:r>
            <a:r>
              <a:rPr lang="en-US" sz="2400" dirty="0" smtClean="0"/>
              <a:t> search box.</a:t>
            </a:r>
          </a:p>
          <a:p>
            <a:r>
              <a:rPr lang="en-US" sz="2400" dirty="0" smtClean="0"/>
              <a:t>4)  Much harder: do a chain of titles at the county courthouse.</a:t>
            </a:r>
            <a:endParaRPr lang="en-US" dirty="0"/>
          </a:p>
        </p:txBody>
      </p:sp>
      <p:pic>
        <p:nvPicPr>
          <p:cNvPr id="3" name="Picture 2" descr="Screen Shot 2015-04-17 at 2.31.11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9632" y="2933145"/>
            <a:ext cx="2172136" cy="1574799"/>
          </a:xfrm>
          <a:prstGeom prst="rect">
            <a:avLst/>
          </a:prstGeom>
        </p:spPr>
      </p:pic>
      <p:pic>
        <p:nvPicPr>
          <p:cNvPr id="4" name="Picture 3" descr="Screen Shot 2015-04-17 at 2.37.41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5147" y="2849522"/>
            <a:ext cx="2184905" cy="1658422"/>
          </a:xfrm>
          <a:prstGeom prst="rect">
            <a:avLst/>
          </a:prstGeom>
        </p:spPr>
      </p:pic>
      <p:sp>
        <p:nvSpPr>
          <p:cNvPr id="6" name="Donut 5"/>
          <p:cNvSpPr/>
          <p:nvPr/>
        </p:nvSpPr>
        <p:spPr>
          <a:xfrm>
            <a:off x="7302500" y="2851133"/>
            <a:ext cx="927100" cy="876300"/>
          </a:xfrm>
          <a:prstGeom prst="donut">
            <a:avLst>
              <a:gd name="adj" fmla="val 613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5054600" y="2844245"/>
            <a:ext cx="927100" cy="876300"/>
          </a:xfrm>
          <a:prstGeom prst="donut">
            <a:avLst>
              <a:gd name="adj" fmla="val 613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9481" y="3461843"/>
            <a:ext cx="650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1912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56434" y="3646509"/>
            <a:ext cx="892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1927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5899" y="2813012"/>
            <a:ext cx="1498601" cy="17708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89000" y="346184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????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87400" y="4230945"/>
            <a:ext cx="999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17 W 3rd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265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2683" y="666364"/>
            <a:ext cx="360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Review, reminders, caveats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0" y="1862788"/>
            <a:ext cx="8957047" cy="2481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6635" y="1211587"/>
            <a:ext cx="73276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New Castle has amazing diversity.  One block (E. 2</a:t>
            </a:r>
            <a:r>
              <a:rPr lang="en-US" sz="1600" baseline="30000" dirty="0" smtClean="0"/>
              <a:t>nd</a:t>
            </a:r>
            <a:r>
              <a:rPr lang="en-US" sz="1600" dirty="0" smtClean="0"/>
              <a:t>) has houses spanning &gt;300 years!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-57078" y="1577433"/>
            <a:ext cx="1320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Colonial revival  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425337" y="1589822"/>
            <a:ext cx="755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Georgian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999608" y="1585789"/>
            <a:ext cx="652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Federal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369903" y="1577433"/>
            <a:ext cx="1441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Quaker, early 1700s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216458" y="1599501"/>
            <a:ext cx="775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Italianate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271604" y="1599501"/>
            <a:ext cx="1595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Mod. </a:t>
            </a:r>
            <a:r>
              <a:rPr lang="en-US" sz="1200"/>
              <a:t>F</a:t>
            </a:r>
            <a:r>
              <a:rPr lang="en-US" sz="1200" smtClean="0"/>
              <a:t>ederal</a:t>
            </a:r>
            <a:r>
              <a:rPr lang="en-US" sz="1200" dirty="0" smtClean="0"/>
              <a:t>, Greek R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213961" y="4616464"/>
            <a:ext cx="8689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Buildings may have very different facades and layout now  than when they were built.</a:t>
            </a:r>
          </a:p>
          <a:p>
            <a:r>
              <a:rPr lang="en-US" sz="1600" dirty="0" smtClean="0"/>
              <a:t>What holds  for New Castle is somewhat relevant in </a:t>
            </a:r>
            <a:r>
              <a:rPr lang="en-US" sz="1600" dirty="0" smtClean="0"/>
              <a:t>Harrisburg or Bloomington IN, much less </a:t>
            </a:r>
            <a:r>
              <a:rPr lang="en-US" sz="1600" dirty="0" smtClean="0"/>
              <a:t>so in </a:t>
            </a:r>
            <a:r>
              <a:rPr lang="en-US" sz="1600" dirty="0" smtClean="0"/>
              <a:t>Denver or Seattle.</a:t>
            </a:r>
          </a:p>
          <a:p>
            <a:endParaRPr lang="en-US" sz="1600" dirty="0" smtClean="0"/>
          </a:p>
          <a:p>
            <a:r>
              <a:rPr lang="en-US" sz="1600" dirty="0" smtClean="0"/>
              <a:t>Facades, like interiors, </a:t>
            </a:r>
            <a:r>
              <a:rPr lang="en-US" sz="1600" dirty="0" smtClean="0"/>
              <a:t>may be totally changed</a:t>
            </a:r>
            <a:r>
              <a:rPr lang="en-US" sz="1600" dirty="0" smtClean="0"/>
              <a:t>. </a:t>
            </a:r>
            <a:r>
              <a:rPr lang="en-US" sz="1600" dirty="0" smtClean="0"/>
              <a:t>Documentary and title searches are very useful. </a:t>
            </a:r>
            <a:r>
              <a:rPr lang="en-US" sz="1600" dirty="0" smtClean="0"/>
              <a:t>Aerial </a:t>
            </a:r>
            <a:r>
              <a:rPr lang="en-US" sz="1600" dirty="0" smtClean="0"/>
              <a:t>views, as </a:t>
            </a:r>
            <a:r>
              <a:rPr lang="en-US" sz="1600" dirty="0" smtClean="0"/>
              <a:t>with</a:t>
            </a:r>
            <a:r>
              <a:rPr lang="en-US" sz="1600" dirty="0" smtClean="0"/>
              <a:t> </a:t>
            </a:r>
            <a:r>
              <a:rPr lang="en-US" sz="1600" dirty="0" smtClean="0"/>
              <a:t>the yellow house </a:t>
            </a:r>
            <a:r>
              <a:rPr lang="en-US" sz="1600" dirty="0" smtClean="0"/>
              <a:t>above can be useful. Poking </a:t>
            </a:r>
            <a:r>
              <a:rPr lang="en-US" sz="1600" dirty="0" smtClean="0"/>
              <a:t>around in adjacent basements and </a:t>
            </a:r>
            <a:r>
              <a:rPr lang="en-US" sz="1600" dirty="0" smtClean="0"/>
              <a:t>attics with the owner can </a:t>
            </a:r>
            <a:r>
              <a:rPr lang="en-US" sz="1600" dirty="0" smtClean="0"/>
              <a:t>reveal openings and construction methods.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85159" y="1876500"/>
            <a:ext cx="78482" cy="131260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544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8812" y="609972"/>
            <a:ext cx="3843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‘Date that building’ challenge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19365" y="1478972"/>
            <a:ext cx="6829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will show you buildings one at a time.</a:t>
            </a:r>
          </a:p>
          <a:p>
            <a:r>
              <a:rPr lang="en-US" dirty="0" smtClean="0"/>
              <a:t>You should look for architectural details, and guess a period/style/date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6843" y="2843409"/>
            <a:ext cx="8948692" cy="365125"/>
          </a:xfrm>
        </p:spPr>
        <p:txBody>
          <a:bodyPr/>
          <a:lstStyle/>
          <a:p>
            <a:r>
              <a:rPr lang="en-US" sz="2400" dirty="0" smtClean="0"/>
              <a:t>Georgian, Federal, Greek, Gothic, Italianate, 2nd Empire, Queen Anne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648678" y="2314549"/>
            <a:ext cx="2830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Choices in every case: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49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62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Late Federal, c1836</a:t>
            </a:r>
            <a:endParaRPr lang="en-US" dirty="0"/>
          </a:p>
        </p:txBody>
      </p:sp>
      <p:pic>
        <p:nvPicPr>
          <p:cNvPr id="3" name="Picture 2" descr="DSC0614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709335"/>
            <a:ext cx="2540000" cy="3386666"/>
          </a:xfrm>
          <a:prstGeom prst="rect">
            <a:avLst/>
          </a:prstGeom>
        </p:spPr>
      </p:pic>
      <p:pic>
        <p:nvPicPr>
          <p:cNvPr id="4" name="Picture 3" descr="DSC0614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6317" y="2709335"/>
            <a:ext cx="2539999" cy="3386665"/>
          </a:xfrm>
          <a:prstGeom prst="rect">
            <a:avLst/>
          </a:prstGeom>
        </p:spPr>
      </p:pic>
      <p:pic>
        <p:nvPicPr>
          <p:cNvPr id="5" name="Picture 4" descr="DSC06149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6232" y="2709335"/>
            <a:ext cx="2654300" cy="35390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4000" y="2401558"/>
            <a:ext cx="2044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Harmony House</a:t>
            </a:r>
            <a:r>
              <a:rPr lang="en-US" sz="1400" dirty="0"/>
              <a:t>, 46 </a:t>
            </a:r>
            <a:r>
              <a:rPr lang="en-US" sz="1400" dirty="0" smtClean="0"/>
              <a:t>E 3rd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092200" y="1473200"/>
            <a:ext cx="6968067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Fanlight, symmetrical, </a:t>
            </a:r>
            <a:r>
              <a:rPr lang="en-US" dirty="0"/>
              <a:t>F</a:t>
            </a:r>
            <a:r>
              <a:rPr lang="en-US" dirty="0" smtClean="0"/>
              <a:t>lemish bond, 6/6 windows, 8 panel door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59944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33312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Gothic, 1855</a:t>
            </a:r>
            <a:endParaRPr lang="en-US" dirty="0"/>
          </a:p>
        </p:txBody>
      </p:sp>
      <p:pic>
        <p:nvPicPr>
          <p:cNvPr id="5" name="Picture 4" descr="DSC0627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180834"/>
            <a:ext cx="4148666" cy="3111500"/>
          </a:xfrm>
          <a:prstGeom prst="rect">
            <a:avLst/>
          </a:prstGeom>
        </p:spPr>
      </p:pic>
      <p:pic>
        <p:nvPicPr>
          <p:cNvPr id="6" name="Picture 5" descr="DSC0627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4223" y="3240101"/>
            <a:ext cx="4069644" cy="30522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067" y="2677067"/>
            <a:ext cx="360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Lesley Mansion, 123 W 7th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57867" y="1608667"/>
            <a:ext cx="5367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Steep pitched roof,  cross gables, one story porch, </a:t>
            </a:r>
          </a:p>
          <a:p>
            <a:r>
              <a:rPr lang="en-US" dirty="0" smtClean="0"/>
              <a:t> v-shaped barge boards, 2/1 windows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18116" y="6292334"/>
            <a:ext cx="71755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17320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274638"/>
            <a:ext cx="78994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Empire (1880) / Queen Anne (1895)</a:t>
            </a:r>
            <a:endParaRPr lang="en-US" sz="3200" dirty="0"/>
          </a:p>
        </p:txBody>
      </p:sp>
      <p:pic>
        <p:nvPicPr>
          <p:cNvPr id="6" name="Picture 5" descr="2015-04-15 16.46.28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780" r="-1333"/>
          <a:stretch/>
        </p:blipFill>
        <p:spPr>
          <a:xfrm>
            <a:off x="138973" y="1271247"/>
            <a:ext cx="8055702" cy="5283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63501" y="2286910"/>
            <a:ext cx="2051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412, 414 Delaware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755650" y="1271247"/>
            <a:ext cx="77914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Left: Mansard roof, projecting window, bracketed cornice, 2/2, 1/1 windows</a:t>
            </a:r>
          </a:p>
          <a:p>
            <a:r>
              <a:rPr lang="en-US" sz="1600" dirty="0" smtClean="0"/>
              <a:t>Right: steep roof, cross gables, fish scale siding </a:t>
            </a: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6486525"/>
            <a:ext cx="65659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35913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Early Georgian  (early 1700’s)</a:t>
            </a:r>
            <a:br>
              <a:rPr lang="en-US" dirty="0" smtClean="0"/>
            </a:br>
            <a:r>
              <a:rPr lang="en-US" sz="3600" dirty="0" smtClean="0"/>
              <a:t>(heavily modified several times)</a:t>
            </a:r>
            <a:endParaRPr lang="en-US" sz="3600" dirty="0"/>
          </a:p>
        </p:txBody>
      </p:sp>
      <p:pic>
        <p:nvPicPr>
          <p:cNvPr id="3" name="Picture 2" descr="David Finney Inn - ADJUSTED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4811" y="3039533"/>
            <a:ext cx="5752355" cy="3818467"/>
          </a:xfrm>
          <a:prstGeom prst="rect">
            <a:avLst/>
          </a:prstGeom>
        </p:spPr>
      </p:pic>
      <p:pic>
        <p:nvPicPr>
          <p:cNvPr id="4" name="Picture 3" descr="photo 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91933"/>
            <a:ext cx="3584811" cy="36660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4600" y="1896533"/>
            <a:ext cx="6612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String course, water table; some brickwork may be original, may be reproduction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4811" y="2696752"/>
            <a:ext cx="5752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Delaware &amp; W 3</a:t>
            </a:r>
            <a:r>
              <a:rPr lang="en-US" sz="1400" baseline="30000" dirty="0"/>
              <a:t>rd</a:t>
            </a:r>
            <a:r>
              <a:rPr lang="en-US" sz="1400" dirty="0"/>
              <a:t> </a:t>
            </a:r>
            <a:r>
              <a:rPr lang="en-US" sz="1400" dirty="0" smtClean="0"/>
              <a:t>   photo taken c1891; Mary Robeson (1833-1920)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0" y="2731756"/>
            <a:ext cx="27294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“Hotel Louise”, “</a:t>
            </a:r>
            <a:r>
              <a:rPr lang="en-US" sz="1400" dirty="0"/>
              <a:t>David Finney Inn</a:t>
            </a:r>
            <a:r>
              <a:rPr lang="en-US" sz="1400" dirty="0" smtClean="0"/>
              <a:t>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60419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Italianate</a:t>
            </a:r>
            <a:r>
              <a:rPr lang="en-US" sz="4000" dirty="0"/>
              <a:t> </a:t>
            </a:r>
            <a:r>
              <a:rPr lang="en-US" sz="4000" dirty="0" smtClean="0"/>
              <a:t>(c1881)</a:t>
            </a:r>
            <a:endParaRPr lang="en-US" sz="4000" dirty="0"/>
          </a:p>
        </p:txBody>
      </p:sp>
      <p:pic>
        <p:nvPicPr>
          <p:cNvPr id="3" name="Picture 2" descr="2015-04-15 16.29.35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133" y="2039212"/>
            <a:ext cx="5638800" cy="48187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5065" y="1417638"/>
            <a:ext cx="7298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Bracketed cornice, elaborate gingerbread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163733" y="2286000"/>
            <a:ext cx="18795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16 W 4th</a:t>
            </a:r>
          </a:p>
          <a:p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19800" y="5683250"/>
            <a:ext cx="28956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6052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 Georgian (</a:t>
            </a:r>
            <a:r>
              <a:rPr lang="en-US" dirty="0" smtClean="0"/>
              <a:t>1800)/Early Federal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8450" y="2730500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42 The Strand, George Read II house</a:t>
            </a:r>
            <a:endParaRPr lang="en-US" dirty="0"/>
          </a:p>
        </p:txBody>
      </p:sp>
      <p:pic>
        <p:nvPicPr>
          <p:cNvPr id="5" name="Picture 4" descr="Screen Shot 2015-04-19 at 9.39.33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99832"/>
            <a:ext cx="4241372" cy="3683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4650" y="1797734"/>
            <a:ext cx="8121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Unglazed </a:t>
            </a:r>
            <a:r>
              <a:rPr lang="en-US" dirty="0"/>
              <a:t>F</a:t>
            </a:r>
            <a:r>
              <a:rPr lang="en-US" dirty="0" smtClean="0"/>
              <a:t>lemish bond façade, fanlight, Palladian window, stone sills and lintels, 6/6 windows, dentil cornice, symmetrical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0" y="5886450"/>
            <a:ext cx="28956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28438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676"/>
            <a:ext cx="8229600" cy="773796"/>
          </a:xfrm>
        </p:spPr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Empire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5833" y="2217738"/>
            <a:ext cx="1464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602-4 Delaware</a:t>
            </a:r>
            <a:endParaRPr lang="en-US" sz="1400" dirty="0"/>
          </a:p>
        </p:txBody>
      </p:sp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9733" y="1938030"/>
            <a:ext cx="6587067" cy="49199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599" y="1463804"/>
            <a:ext cx="7281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Mansard roof, bracketed cornice, 2/2 windows, running bond, [fanlight]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2767" y="5251450"/>
            <a:ext cx="1731433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0426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625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7688" y="3068638"/>
            <a:ext cx="4038600" cy="2778125"/>
          </a:xfrm>
          <a:prstGeom prst="rect">
            <a:avLst/>
          </a:prstGeom>
        </p:spPr>
      </p:pic>
      <p:pic>
        <p:nvPicPr>
          <p:cNvPr id="4" name="Picture 3" descr="DSC0626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62372" y="2943224"/>
            <a:ext cx="4038601" cy="3028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1892" y="571500"/>
            <a:ext cx="443970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Early Georgian (1704?)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26141" y="1276926"/>
            <a:ext cx="7576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String course, water table, dentil cornice, 6/9 windows, </a:t>
            </a:r>
            <a:br>
              <a:rPr lang="en-US" dirty="0" smtClean="0"/>
            </a:br>
            <a:r>
              <a:rPr lang="en-US" dirty="0" smtClean="0"/>
              <a:t>symmetrical, </a:t>
            </a:r>
            <a:r>
              <a:rPr lang="en-US" dirty="0"/>
              <a:t>F</a:t>
            </a:r>
            <a:r>
              <a:rPr lang="en-US" dirty="0" smtClean="0"/>
              <a:t>lemish bond, no fanlight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16749" y="2062201"/>
            <a:ext cx="31674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Rosemont house, 110 Delaware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137398" y="5137150"/>
            <a:ext cx="2006602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06220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 Federal, c1830</a:t>
            </a:r>
            <a:endParaRPr lang="en-US" dirty="0"/>
          </a:p>
        </p:txBody>
      </p:sp>
      <p:pic>
        <p:nvPicPr>
          <p:cNvPr id="3" name="Picture 2" descr="DSC0614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46400"/>
            <a:ext cx="3011586" cy="3911600"/>
          </a:xfrm>
          <a:prstGeom prst="rect">
            <a:avLst/>
          </a:prstGeom>
        </p:spPr>
      </p:pic>
      <p:pic>
        <p:nvPicPr>
          <p:cNvPr id="4" name="Picture 3" descr="DSC0614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500" y="2946399"/>
            <a:ext cx="2921000" cy="3894667"/>
          </a:xfrm>
          <a:prstGeom prst="rect">
            <a:avLst/>
          </a:prstGeom>
        </p:spPr>
      </p:pic>
      <p:pic>
        <p:nvPicPr>
          <p:cNvPr id="5" name="Picture 4" descr="DSC06141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586" y="2946400"/>
            <a:ext cx="3020914" cy="39389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6256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Fanlight, </a:t>
            </a:r>
            <a:r>
              <a:rPr lang="en-US" dirty="0"/>
              <a:t>F</a:t>
            </a:r>
            <a:r>
              <a:rPr lang="en-US" dirty="0" smtClean="0"/>
              <a:t>lemish bond front, 7 course common bond side,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8 </a:t>
            </a:r>
            <a:r>
              <a:rPr lang="en-US" dirty="0" smtClean="0"/>
              <a:t>panel door, 6/6 windows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0200" y="2638623"/>
            <a:ext cx="3467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144 E 4th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39444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777"/>
            <a:ext cx="8229600" cy="1143000"/>
          </a:xfrm>
        </p:spPr>
        <p:txBody>
          <a:bodyPr/>
          <a:lstStyle/>
          <a:p>
            <a:r>
              <a:rPr lang="en-US" dirty="0" smtClean="0"/>
              <a:t>Greek Revival, c1826</a:t>
            </a:r>
            <a:endParaRPr lang="en-US" dirty="0"/>
          </a:p>
        </p:txBody>
      </p:sp>
      <p:pic>
        <p:nvPicPr>
          <p:cNvPr id="3" name="Picture 2" descr="2015-04-15 15.59.2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21000"/>
            <a:ext cx="3936999" cy="3936999"/>
          </a:xfrm>
          <a:prstGeom prst="rect">
            <a:avLst/>
          </a:prstGeom>
        </p:spPr>
      </p:pic>
      <p:pic>
        <p:nvPicPr>
          <p:cNvPr id="4" name="Picture 3" descr="2015-04-15 15.59.45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781"/>
          <a:stretch/>
        </p:blipFill>
        <p:spPr>
          <a:xfrm>
            <a:off x="3738273" y="2984845"/>
            <a:ext cx="3373392" cy="3873156"/>
          </a:xfrm>
          <a:prstGeom prst="rect">
            <a:avLst/>
          </a:prstGeom>
        </p:spPr>
      </p:pic>
      <p:pic>
        <p:nvPicPr>
          <p:cNvPr id="5" name="Picture 4" descr="2015-04-15 16.00.0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800" y="2984845"/>
            <a:ext cx="2159000" cy="39035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1200" y="2677067"/>
            <a:ext cx="2963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9 The Strand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846667" y="1228844"/>
            <a:ext cx="690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Short 3</a:t>
            </a:r>
            <a:r>
              <a:rPr lang="en-US" baseline="30000" dirty="0" smtClean="0"/>
              <a:t>rd</a:t>
            </a:r>
            <a:r>
              <a:rPr lang="en-US" dirty="0" smtClean="0"/>
              <a:t> story, rectangular transom with brackets, 4 panel door, </a:t>
            </a:r>
            <a:br>
              <a:rPr lang="en-US" dirty="0" smtClean="0"/>
            </a:br>
            <a:r>
              <a:rPr lang="en-US" dirty="0" smtClean="0"/>
              <a:t>running bond, pressed brick, narrow mortar joint</a:t>
            </a:r>
          </a:p>
          <a:p>
            <a:endParaRPr lang="en-US" dirty="0"/>
          </a:p>
          <a:p>
            <a:r>
              <a:rPr lang="en-US" dirty="0" smtClean="0"/>
              <a:t>But: fairly steep roof, symmetrical.  Was house in forefront of style or modified later?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08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Gothic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1200" y="2438400"/>
            <a:ext cx="977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39 W 5</a:t>
            </a:r>
            <a:r>
              <a:rPr lang="en-US" baseline="30000" dirty="0" smtClean="0"/>
              <a:t>th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DSC0623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44607" y="2238207"/>
            <a:ext cx="4515186" cy="472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88977" y="1625600"/>
            <a:ext cx="389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Steep roof; cross gables,  1/1 windows?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4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Italianate</a:t>
            </a:r>
            <a:r>
              <a:rPr lang="en-US" dirty="0"/>
              <a:t> (</a:t>
            </a:r>
            <a:r>
              <a:rPr lang="en-US" dirty="0" smtClean="0"/>
              <a:t>1878)</a:t>
            </a:r>
            <a:endParaRPr lang="en-US" dirty="0"/>
          </a:p>
        </p:txBody>
      </p:sp>
      <p:pic>
        <p:nvPicPr>
          <p:cNvPr id="3" name="Picture 2" descr="DSC06266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22311" y="2782703"/>
            <a:ext cx="4371088" cy="3779509"/>
          </a:xfrm>
          <a:prstGeom prst="rect">
            <a:avLst/>
          </a:prstGeom>
        </p:spPr>
      </p:pic>
      <p:pic>
        <p:nvPicPr>
          <p:cNvPr id="4" name="Picture 3" descr="DSC06265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825388" y="2763223"/>
            <a:ext cx="4318227" cy="37338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2101679"/>
            <a:ext cx="1043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15 W 4th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59467" y="1557867"/>
            <a:ext cx="6211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racketed cornice, shallow roof, porch, flat façade, 2/2 windows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242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7342" y="508000"/>
            <a:ext cx="443970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Georgian (1750)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6141" y="1215827"/>
            <a:ext cx="7576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String course, water table, dentil cornice, 6/6 windows, </a:t>
            </a:r>
            <a:br>
              <a:rPr lang="en-US" dirty="0" smtClean="0"/>
            </a:br>
            <a:r>
              <a:rPr lang="en-US" dirty="0" smtClean="0"/>
              <a:t>symmetrical, </a:t>
            </a:r>
            <a:r>
              <a:rPr lang="en-US" dirty="0"/>
              <a:t>F</a:t>
            </a:r>
            <a:r>
              <a:rPr lang="en-US" dirty="0" smtClean="0"/>
              <a:t>lemish bond above water table, English below , no fanlight</a:t>
            </a:r>
          </a:p>
          <a:p>
            <a:r>
              <a:rPr lang="en-US" dirty="0" smtClean="0"/>
              <a:t>Bricks not glazed.</a:t>
            </a:r>
            <a:endParaRPr lang="en-US" dirty="0"/>
          </a:p>
        </p:txBody>
      </p:sp>
      <p:pic>
        <p:nvPicPr>
          <p:cNvPr id="5" name="Picture 4" descr="DSC06209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6200" y="2139157"/>
            <a:ext cx="6483350" cy="440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7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Italianate (c1880)</a:t>
            </a:r>
            <a:endParaRPr lang="en-US" dirty="0"/>
          </a:p>
        </p:txBody>
      </p:sp>
      <p:pic>
        <p:nvPicPr>
          <p:cNvPr id="3" name="Picture 2" descr="2015-04-15 16.16.2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02" y="2489200"/>
            <a:ext cx="3263116" cy="4368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3933" y="21198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 W 3rd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3102" y="1417638"/>
            <a:ext cx="813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Decorative brickwork; pressed tin cornice instead of brackets, running bond, </a:t>
            </a:r>
            <a:r>
              <a:rPr lang="en-US" dirty="0"/>
              <a:t>f</a:t>
            </a:r>
            <a:r>
              <a:rPr lang="en-US" dirty="0" smtClean="0"/>
              <a:t>lat roof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5300" y="5607050"/>
            <a:ext cx="28956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4260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Queen Anne (c1900), Bungalow (c1920)</a:t>
            </a:r>
            <a:endParaRPr lang="en-US" sz="3600" dirty="0"/>
          </a:p>
        </p:txBody>
      </p:sp>
      <p:pic>
        <p:nvPicPr>
          <p:cNvPr id="3" name="Picture 2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336798"/>
            <a:ext cx="5690734" cy="42502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150" y="2000250"/>
            <a:ext cx="267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182,184 E 4th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4050" y="1353919"/>
            <a:ext cx="332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Steep cross gables, projecting bay window and porch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1417638"/>
            <a:ext cx="363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Single story, owner thinks building a kit, but no match in Sears or Aladdin.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791200" y="5581650"/>
            <a:ext cx="28956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865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Colonial Revival, c1980?</a:t>
            </a:r>
            <a:endParaRPr lang="en-US" dirty="0"/>
          </a:p>
        </p:txBody>
      </p:sp>
      <p:pic>
        <p:nvPicPr>
          <p:cNvPr id="3" name="Picture 2" descr="2015-04-15 16.04.0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127746"/>
            <a:ext cx="6333067" cy="4730253"/>
          </a:xfrm>
          <a:prstGeom prst="rect">
            <a:avLst/>
          </a:prstGeom>
        </p:spPr>
      </p:pic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2800" y="4705350"/>
            <a:ext cx="2870199" cy="2152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2100" y="1822450"/>
            <a:ext cx="335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113/115 Delaware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7899" y="1257300"/>
            <a:ext cx="721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Flemish bond, 8/8 windows, 6 panel door, concrete window sills and lintels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3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Georgian (1707, 1712?)</a:t>
            </a:r>
            <a:endParaRPr lang="en-US" dirty="0"/>
          </a:p>
        </p:txBody>
      </p:sp>
      <p:pic>
        <p:nvPicPr>
          <p:cNvPr id="4" name="Picture 3" descr="photo 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2801" y="2328333"/>
            <a:ext cx="3904628" cy="4741332"/>
          </a:xfrm>
          <a:prstGeom prst="rect">
            <a:avLst/>
          </a:prstGeom>
        </p:spPr>
      </p:pic>
      <p:pic>
        <p:nvPicPr>
          <p:cNvPr id="5" name="Picture 4" descr="photo 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2328333"/>
            <a:ext cx="4076700" cy="45296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50934" y="5510311"/>
            <a:ext cx="298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English bond                    Flemish bond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18200" y="6451600"/>
            <a:ext cx="1557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Water table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8067" y="2587823"/>
            <a:ext cx="156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String course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76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Bungalow, Aladdin kit house, 1917</a:t>
            </a:r>
            <a:endParaRPr lang="en-US" sz="4000" dirty="0"/>
          </a:p>
        </p:txBody>
      </p:sp>
      <p:pic>
        <p:nvPicPr>
          <p:cNvPr id="3" name="Picture 2" descr="DSC0624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4050" y="2581275"/>
            <a:ext cx="4749800" cy="3562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79700" y="1618217"/>
            <a:ext cx="1100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story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2372" y="2552700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166 E 3</a:t>
            </a:r>
            <a:r>
              <a:rPr lang="en-US" baseline="30000" dirty="0" smtClean="0"/>
              <a:t>rd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35600" y="5086350"/>
            <a:ext cx="28956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Anne, Colonial Revival, Bungalow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99531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77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Italianate (1876-owner, mid 1800s NHR)</a:t>
            </a:r>
            <a:endParaRPr lang="en-US" sz="3600" dirty="0"/>
          </a:p>
        </p:txBody>
      </p:sp>
      <p:pic>
        <p:nvPicPr>
          <p:cNvPr id="3" name="Picture 2" descr="photo 2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2594" y="2315098"/>
            <a:ext cx="4833210" cy="40239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960967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Bracketed cornice, pressed brick, running bond, 2/2 windows, fanlight, 4 panel door (the latter replacing in 1990’s cheap colonial revival windows and doors from the 70’s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200" y="4756150"/>
            <a:ext cx="2895600" cy="857250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31004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1062"/>
          </a:xfrm>
        </p:spPr>
        <p:txBody>
          <a:bodyPr/>
          <a:lstStyle/>
          <a:p>
            <a:r>
              <a:rPr lang="en-US" dirty="0" smtClean="0"/>
              <a:t>Queen </a:t>
            </a:r>
            <a:r>
              <a:rPr lang="en-US" dirty="0"/>
              <a:t>Anne (</a:t>
            </a:r>
            <a:r>
              <a:rPr lang="en-US" dirty="0" smtClean="0"/>
              <a:t>1899, 1894)</a:t>
            </a:r>
            <a:endParaRPr lang="en-US" dirty="0"/>
          </a:p>
        </p:txBody>
      </p:sp>
      <p:pic>
        <p:nvPicPr>
          <p:cNvPr id="4" name="Picture 3" descr="5thS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34666"/>
            <a:ext cx="6324600" cy="45642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651000"/>
            <a:ext cx="505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80 W 5</a:t>
            </a:r>
            <a:r>
              <a:rPr lang="en-US" baseline="30000" dirty="0" smtClean="0"/>
              <a:t>th</a:t>
            </a:r>
            <a:r>
              <a:rPr lang="en-US" dirty="0" smtClean="0"/>
              <a:t> St. J. T. </a:t>
            </a:r>
            <a:r>
              <a:rPr lang="en-US" dirty="0" err="1" smtClean="0"/>
              <a:t>Eliason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5350" y="1155700"/>
            <a:ext cx="748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Cross gables, bay window, porch, fish scale siding, colorful !</a:t>
            </a:r>
            <a:endParaRPr lang="en-US" dirty="0"/>
          </a:p>
        </p:txBody>
      </p:sp>
      <p:pic>
        <p:nvPicPr>
          <p:cNvPr id="3" name="Picture 2" descr="DSC06226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2" y="2020332"/>
            <a:ext cx="2743200" cy="2057400"/>
          </a:xfrm>
          <a:prstGeom prst="rect">
            <a:avLst/>
          </a:prstGeom>
        </p:spPr>
      </p:pic>
      <p:pic>
        <p:nvPicPr>
          <p:cNvPr id="7" name="Picture 6" descr="DSC06227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6244561" y="4010778"/>
            <a:ext cx="2839780" cy="26796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26200" y="170343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72 W 5</a:t>
            </a:r>
            <a:r>
              <a:rPr lang="en-US" baseline="30000" dirty="0" smtClean="0"/>
              <a:t>th</a:t>
            </a:r>
            <a:r>
              <a:rPr lang="en-US" dirty="0" smtClean="0"/>
              <a:t>,  L. E. </a:t>
            </a:r>
            <a:r>
              <a:rPr lang="en-US" dirty="0" err="1" smtClean="0"/>
              <a:t>Eliason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78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revival (c1850)</a:t>
            </a:r>
            <a:endParaRPr lang="en-US" dirty="0"/>
          </a:p>
        </p:txBody>
      </p:sp>
      <p:pic>
        <p:nvPicPr>
          <p:cNvPr id="3" name="Picture 2" descr="2015-04-15 16.18.0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600" y="2877066"/>
            <a:ext cx="5329846" cy="39809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5333" y="1727200"/>
            <a:ext cx="629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Asymmetrical, rectangular transoms, running bond,</a:t>
            </a:r>
          </a:p>
          <a:p>
            <a:r>
              <a:rPr lang="en-US" dirty="0" smtClean="0"/>
              <a:t> but roof not shallow pitched, no frieze band 3</a:t>
            </a:r>
            <a:r>
              <a:rPr lang="en-US" baseline="30000" dirty="0" smtClean="0"/>
              <a:t>rd</a:t>
            </a:r>
            <a:r>
              <a:rPr lang="en-US" dirty="0" smtClean="0"/>
              <a:t> floor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3600" y="2507734"/>
            <a:ext cx="3234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 W 3rd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93446" y="5416550"/>
            <a:ext cx="2895600" cy="365125"/>
          </a:xfrm>
        </p:spPr>
        <p:txBody>
          <a:bodyPr/>
          <a:lstStyle/>
          <a:p>
            <a:r>
              <a:rPr lang="en-US" sz="1600" dirty="0" smtClean="0"/>
              <a:t>Georgian, Federal, Greek, Gothic, Italianate, 2nd Empire, Queen Anne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4219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9933" y="1803400"/>
            <a:ext cx="6316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 you walk around,</a:t>
            </a:r>
          </a:p>
          <a:p>
            <a:endParaRPr lang="en-US" dirty="0"/>
          </a:p>
          <a:p>
            <a:pPr algn="ctr"/>
            <a:r>
              <a:rPr lang="en-US" dirty="0" smtClean="0"/>
              <a:t>LOOK UP!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75199" y="3725333"/>
            <a:ext cx="4047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David Ames</a:t>
            </a:r>
          </a:p>
          <a:p>
            <a:r>
              <a:rPr lang="en-US" sz="1400" dirty="0" smtClean="0"/>
              <a:t>UD Center for Historic Architecture and Design</a:t>
            </a:r>
            <a:endParaRPr lang="en-US" sz="1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Georgian, Federal, Greek, Gothic, Italianate, 2nd Empire, Queen Anne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263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2309</Words>
  <Application>Microsoft Macintosh PowerPoint</Application>
  <PresentationFormat>On-screen Show (4:3)</PresentationFormat>
  <Paragraphs>310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PowerPoint Presentation</vt:lpstr>
      <vt:lpstr>Is New Castle a Colonial or Historic Town?</vt:lpstr>
      <vt:lpstr>PowerPoint Presentation</vt:lpstr>
      <vt:lpstr>PowerPoint Presentation</vt:lpstr>
      <vt:lpstr>Architectural Features – Early Georgian, 1700-1750 </vt:lpstr>
      <vt:lpstr>Early vs Mid/late Georgian</vt:lpstr>
      <vt:lpstr>Early/Late Federal ~1780-1812/1824-1840</vt:lpstr>
      <vt:lpstr>Greek Revival (I) Temple Style Public Buildings &amp; High Style Residences</vt:lpstr>
      <vt:lpstr>Greek Revival II  (c1825-c1855) Urban houses in New Castle</vt:lpstr>
      <vt:lpstr>Gothic Revival (1840-1901)</vt:lpstr>
      <vt:lpstr>PowerPoint Presentation</vt:lpstr>
      <vt:lpstr>2nd Empire 1860-1890</vt:lpstr>
      <vt:lpstr>Italianate (1850  - 1900)</vt:lpstr>
      <vt:lpstr> Queen Anne (1870-1900)</vt:lpstr>
      <vt:lpstr>Colonial revival  (1880-1950)</vt:lpstr>
      <vt:lpstr>PowerPoint Presentation</vt:lpstr>
      <vt:lpstr>Bungalow  (1890-1930)</vt:lpstr>
      <vt:lpstr>How old is MY (or THAT) house?</vt:lpstr>
      <vt:lpstr>PowerPoint Presentation</vt:lpstr>
      <vt:lpstr>PowerPoint Presentation</vt:lpstr>
      <vt:lpstr>Late Federal, c1836</vt:lpstr>
      <vt:lpstr>Gothic, 1855</vt:lpstr>
      <vt:lpstr>2nd Empire (1880) / Queen Anne (1895)</vt:lpstr>
      <vt:lpstr>Early Georgian  (early 1700’s) (heavily modified several times)</vt:lpstr>
      <vt:lpstr>Italianate (c1881)</vt:lpstr>
      <vt:lpstr>Late Georgian (1800)/Early Federal</vt:lpstr>
      <vt:lpstr>2nd Empire</vt:lpstr>
      <vt:lpstr>PowerPoint Presentation</vt:lpstr>
      <vt:lpstr>Late Federal, c1830</vt:lpstr>
      <vt:lpstr>Greek Revival, c1826</vt:lpstr>
      <vt:lpstr>Gothic </vt:lpstr>
      <vt:lpstr>Italianate (1878)</vt:lpstr>
      <vt:lpstr>PowerPoint Presentation</vt:lpstr>
      <vt:lpstr>Italianate (c1880)</vt:lpstr>
      <vt:lpstr>Queen Anne (c1900), Bungalow (c1920)</vt:lpstr>
      <vt:lpstr>Colonial Revival, c1980?</vt:lpstr>
      <vt:lpstr>Georgian (1707, 1712?)</vt:lpstr>
      <vt:lpstr>Bungalow, Aladdin kit house, 1917</vt:lpstr>
      <vt:lpstr>Italianate (1876-owner, mid 1800s NHR)</vt:lpstr>
      <vt:lpstr>Queen Anne (1899, 1894)</vt:lpstr>
      <vt:lpstr>Greek revival (c1850)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Architectural Features – Early Georgian, 1700-1750 </dc:title>
  <dc:creator>James Meek</dc:creator>
  <cp:lastModifiedBy>James Meek</cp:lastModifiedBy>
  <cp:revision>35</cp:revision>
  <dcterms:created xsi:type="dcterms:W3CDTF">2018-11-01T22:48:45Z</dcterms:created>
  <dcterms:modified xsi:type="dcterms:W3CDTF">2018-11-25T23:26:59Z</dcterms:modified>
</cp:coreProperties>
</file>