
<file path=[Content_Types].xml><?xml version="1.0" encoding="utf-8"?>
<Types xmlns="http://schemas.openxmlformats.org/package/2006/content-types">
  <Default Extension="xml" ContentType="application/xml"/>
  <Default Extension="jpeg" ContentType="image/jpeg"/>
  <Default Extension="jpg" ContentType="image/jpeg"/>
  <Default Extension="emf" ContentType="image/x-emf"/>
  <Default Extension="rels" ContentType="application/vnd.openxmlformats-package.relationships+xml"/>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40" r:id="rId1"/>
  </p:sldMasterIdLst>
  <p:notesMasterIdLst>
    <p:notesMasterId r:id="rId52"/>
  </p:notesMasterIdLst>
  <p:sldIdLst>
    <p:sldId id="256" r:id="rId2"/>
    <p:sldId id="344" r:id="rId3"/>
    <p:sldId id="343" r:id="rId4"/>
    <p:sldId id="282" r:id="rId5"/>
    <p:sldId id="268" r:id="rId6"/>
    <p:sldId id="363" r:id="rId7"/>
    <p:sldId id="325" r:id="rId8"/>
    <p:sldId id="324" r:id="rId9"/>
    <p:sldId id="345" r:id="rId10"/>
    <p:sldId id="267" r:id="rId11"/>
    <p:sldId id="315" r:id="rId12"/>
    <p:sldId id="260" r:id="rId13"/>
    <p:sldId id="304" r:id="rId14"/>
    <p:sldId id="346" r:id="rId15"/>
    <p:sldId id="350" r:id="rId16"/>
    <p:sldId id="362" r:id="rId17"/>
    <p:sldId id="322" r:id="rId18"/>
    <p:sldId id="348" r:id="rId19"/>
    <p:sldId id="359" r:id="rId20"/>
    <p:sldId id="323" r:id="rId21"/>
    <p:sldId id="272" r:id="rId22"/>
    <p:sldId id="274" r:id="rId23"/>
    <p:sldId id="341" r:id="rId24"/>
    <p:sldId id="342" r:id="rId25"/>
    <p:sldId id="361" r:id="rId26"/>
    <p:sldId id="349" r:id="rId27"/>
    <p:sldId id="351" r:id="rId28"/>
    <p:sldId id="347" r:id="rId29"/>
    <p:sldId id="352" r:id="rId30"/>
    <p:sldId id="258" r:id="rId31"/>
    <p:sldId id="332" r:id="rId32"/>
    <p:sldId id="326" r:id="rId33"/>
    <p:sldId id="327" r:id="rId34"/>
    <p:sldId id="329" r:id="rId35"/>
    <p:sldId id="328" r:id="rId36"/>
    <p:sldId id="330" r:id="rId37"/>
    <p:sldId id="331" r:id="rId38"/>
    <p:sldId id="333" r:id="rId39"/>
    <p:sldId id="360" r:id="rId40"/>
    <p:sldId id="334" r:id="rId41"/>
    <p:sldId id="335" r:id="rId42"/>
    <p:sldId id="336" r:id="rId43"/>
    <p:sldId id="337" r:id="rId44"/>
    <p:sldId id="338" r:id="rId45"/>
    <p:sldId id="339" r:id="rId46"/>
    <p:sldId id="340" r:id="rId47"/>
    <p:sldId id="355" r:id="rId48"/>
    <p:sldId id="290" r:id="rId49"/>
    <p:sldId id="279" r:id="rId50"/>
    <p:sldId id="313" r:id="rId5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ames Meek" initials="JM" lastIdx="1" clrIdx="0">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379" autoAdjust="0"/>
    <p:restoredTop sz="91216" autoAdjust="0"/>
  </p:normalViewPr>
  <p:slideViewPr>
    <p:cSldViewPr snapToGrid="0">
      <p:cViewPr>
        <p:scale>
          <a:sx n="90" d="100"/>
          <a:sy n="90" d="100"/>
        </p:scale>
        <p:origin x="-1744" y="-1640"/>
      </p:cViewPr>
      <p:guideLst>
        <p:guide orient="horz" pos="2160"/>
        <p:guide pos="3840"/>
      </p:guideLst>
    </p:cSldViewPr>
  </p:slideViewPr>
  <p:notesTextViewPr>
    <p:cViewPr>
      <p:scale>
        <a:sx n="3" d="2"/>
        <a:sy n="3" d="2"/>
      </p:scale>
      <p:origin x="0" y="0"/>
    </p:cViewPr>
  </p:notesTextViewPr>
  <p:sorterViewPr>
    <p:cViewPr>
      <p:scale>
        <a:sx n="188" d="100"/>
        <a:sy n="188" d="100"/>
      </p:scale>
      <p:origin x="0" y="4096"/>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notesMaster" Target="notesMasters/notesMaster1.xml"/><Relationship Id="rId53" Type="http://schemas.openxmlformats.org/officeDocument/2006/relationships/printerSettings" Target="printerSettings/printerSettings1.bin"/><Relationship Id="rId54" Type="http://schemas.openxmlformats.org/officeDocument/2006/relationships/commentAuthors" Target="commentAuthors.xml"/><Relationship Id="rId55" Type="http://schemas.openxmlformats.org/officeDocument/2006/relationships/presProps" Target="presProps.xml"/><Relationship Id="rId56" Type="http://schemas.openxmlformats.org/officeDocument/2006/relationships/viewProps" Target="viewProps.xml"/><Relationship Id="rId57" Type="http://schemas.openxmlformats.org/officeDocument/2006/relationships/theme" Target="theme/theme1.xml"/><Relationship Id="rId58" Type="http://schemas.openxmlformats.org/officeDocument/2006/relationships/tableStyles" Target="tableStyles.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0DF03C8-83F4-40F2-91EA-3118C1E8E40E}" type="datetimeFigureOut">
              <a:rPr lang="en-US" smtClean="0"/>
              <a:t>9/8/18</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A0B301E-F8BF-486B-8666-32ADEEA8BF55}" type="slidenum">
              <a:rPr lang="en-US" smtClean="0"/>
              <a:t>‹#›</a:t>
            </a:fld>
            <a:endParaRPr lang="en-US" dirty="0"/>
          </a:p>
        </p:txBody>
      </p:sp>
    </p:spTree>
    <p:extLst>
      <p:ext uri="{BB962C8B-B14F-4D97-AF65-F5344CB8AC3E}">
        <p14:creationId xmlns:p14="http://schemas.microsoft.com/office/powerpoint/2010/main" val="16361487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History, archaeology, nc-chap.org is source, highlight buildings lost  1650</a:t>
            </a:r>
            <a:r>
              <a:rPr lang="en-US" baseline="0" dirty="0" smtClean="0"/>
              <a:t> 1950</a:t>
            </a:r>
            <a:endParaRPr lang="en-US" dirty="0"/>
          </a:p>
        </p:txBody>
      </p:sp>
      <p:sp>
        <p:nvSpPr>
          <p:cNvPr id="4" name="Slide Number Placeholder 3"/>
          <p:cNvSpPr>
            <a:spLocks noGrp="1"/>
          </p:cNvSpPr>
          <p:nvPr>
            <p:ph type="sldNum" sz="quarter" idx="10"/>
          </p:nvPr>
        </p:nvSpPr>
        <p:spPr/>
        <p:txBody>
          <a:bodyPr/>
          <a:lstStyle/>
          <a:p>
            <a:fld id="{7A0B301E-F8BF-486B-8666-32ADEEA8BF55}" type="slidenum">
              <a:rPr lang="en-US" smtClean="0"/>
              <a:t>1</a:t>
            </a:fld>
            <a:endParaRPr lang="en-US" dirty="0"/>
          </a:p>
        </p:txBody>
      </p:sp>
    </p:spTree>
    <p:extLst>
      <p:ext uri="{BB962C8B-B14F-4D97-AF65-F5344CB8AC3E}">
        <p14:creationId xmlns:p14="http://schemas.microsoft.com/office/powerpoint/2010/main" val="41770583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Aug</a:t>
            </a:r>
            <a:r>
              <a:rPr lang="en-US" baseline="0" dirty="0" smtClean="0"/>
              <a:t> 30k visit, 13k distinct sites, 1400 visits/day</a:t>
            </a:r>
          </a:p>
          <a:p>
            <a:r>
              <a:rPr lang="en-US" baseline="0" dirty="0" err="1" smtClean="0"/>
              <a:t>Prespyterian</a:t>
            </a:r>
            <a:r>
              <a:rPr lang="en-US" baseline="0" dirty="0" smtClean="0"/>
              <a:t>, portraits, </a:t>
            </a:r>
            <a:r>
              <a:rPr lang="en-US" baseline="0" dirty="0" err="1" smtClean="0"/>
              <a:t>cranehook</a:t>
            </a:r>
            <a:r>
              <a:rPr lang="en-US" baseline="0" dirty="0" smtClean="0"/>
              <a:t>, </a:t>
            </a:r>
            <a:r>
              <a:rPr lang="en-US" baseline="0" dirty="0" err="1" smtClean="0"/>
              <a:t>castello</a:t>
            </a:r>
            <a:r>
              <a:rPr lang="en-US" baseline="0" dirty="0" smtClean="0"/>
              <a:t>, </a:t>
            </a:r>
            <a:r>
              <a:rPr lang="en-US" baseline="0" dirty="0" err="1" smtClean="0"/>
              <a:t>quaker</a:t>
            </a:r>
            <a:r>
              <a:rPr lang="en-US" baseline="0" dirty="0" smtClean="0"/>
              <a:t>, </a:t>
            </a:r>
            <a:r>
              <a:rPr lang="en-US" baseline="0" dirty="0" err="1" smtClean="0"/>
              <a:t>natinal</a:t>
            </a:r>
            <a:r>
              <a:rPr lang="en-US" baseline="0" dirty="0" smtClean="0"/>
              <a:t> register, </a:t>
            </a:r>
          </a:p>
          <a:p>
            <a:r>
              <a:rPr lang="en-US" baseline="0" dirty="0" smtClean="0"/>
              <a:t>6000 total </a:t>
            </a:r>
            <a:r>
              <a:rPr lang="en-US" baseline="0" dirty="0" err="1" smtClean="0"/>
              <a:t>urls</a:t>
            </a:r>
            <a:endParaRPr lang="en-US" dirty="0"/>
          </a:p>
        </p:txBody>
      </p:sp>
      <p:sp>
        <p:nvSpPr>
          <p:cNvPr id="4" name="Slide Number Placeholder 3"/>
          <p:cNvSpPr>
            <a:spLocks noGrp="1"/>
          </p:cNvSpPr>
          <p:nvPr>
            <p:ph type="sldNum" sz="quarter" idx="10"/>
          </p:nvPr>
        </p:nvSpPr>
        <p:spPr/>
        <p:txBody>
          <a:bodyPr/>
          <a:lstStyle/>
          <a:p>
            <a:fld id="{7A0B301E-F8BF-486B-8666-32ADEEA8BF55}" type="slidenum">
              <a:rPr lang="en-US" smtClean="0"/>
              <a:t>3</a:t>
            </a:fld>
            <a:endParaRPr lang="en-US" dirty="0"/>
          </a:p>
        </p:txBody>
      </p:sp>
    </p:spTree>
    <p:extLst>
      <p:ext uri="{BB962C8B-B14F-4D97-AF65-F5344CB8AC3E}">
        <p14:creationId xmlns:p14="http://schemas.microsoft.com/office/powerpoint/2010/main" val="16221610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Ask questions.   May have images and data and will defer, might</a:t>
            </a:r>
            <a:r>
              <a:rPr lang="en-US" baseline="0" dirty="0" smtClean="0"/>
              <a:t> talk about it now.</a:t>
            </a:r>
          </a:p>
          <a:p>
            <a:r>
              <a:rPr lang="en-US" baseline="0" dirty="0" smtClean="0"/>
              <a:t>This lecture complicated;  only one with lots of date  need it to </a:t>
            </a:r>
            <a:r>
              <a:rPr lang="en-US" baseline="0" dirty="0" err="1" smtClean="0"/>
              <a:t>establsh</a:t>
            </a:r>
            <a:r>
              <a:rPr lang="en-US" baseline="0" dirty="0" smtClean="0"/>
              <a:t> background and context</a:t>
            </a:r>
          </a:p>
          <a:p>
            <a:r>
              <a:rPr lang="en-US" baseline="0" dirty="0" smtClean="0"/>
              <a:t>Cooper  10% of his 45 chapter history </a:t>
            </a:r>
            <a:endParaRPr lang="en-US" dirty="0"/>
          </a:p>
        </p:txBody>
      </p:sp>
      <p:sp>
        <p:nvSpPr>
          <p:cNvPr id="4" name="Slide Number Placeholder 3"/>
          <p:cNvSpPr>
            <a:spLocks noGrp="1"/>
          </p:cNvSpPr>
          <p:nvPr>
            <p:ph type="sldNum" sz="quarter" idx="10"/>
          </p:nvPr>
        </p:nvSpPr>
        <p:spPr/>
        <p:txBody>
          <a:bodyPr/>
          <a:lstStyle/>
          <a:p>
            <a:fld id="{7A0B301E-F8BF-486B-8666-32ADEEA8BF55}" type="slidenum">
              <a:rPr lang="en-US" smtClean="0"/>
              <a:t>4</a:t>
            </a:fld>
            <a:endParaRPr lang="en-US" dirty="0"/>
          </a:p>
        </p:txBody>
      </p:sp>
    </p:spTree>
    <p:extLst>
      <p:ext uri="{BB962C8B-B14F-4D97-AF65-F5344CB8AC3E}">
        <p14:creationId xmlns:p14="http://schemas.microsoft.com/office/powerpoint/2010/main" val="10939453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Sound of Music   slightly expanded;</a:t>
            </a:r>
            <a:r>
              <a:rPr lang="en-US" baseline="0" dirty="0" smtClean="0"/>
              <a:t> colored to show players  peter </a:t>
            </a:r>
            <a:r>
              <a:rPr lang="en-US" baseline="0" dirty="0" err="1" smtClean="0"/>
              <a:t>minuit</a:t>
            </a:r>
            <a:r>
              <a:rPr lang="en-US" baseline="0" dirty="0" smtClean="0"/>
              <a:t> was a director of the WIC; he led the founding on </a:t>
            </a:r>
            <a:r>
              <a:rPr lang="en-US" baseline="0" dirty="0" err="1" smtClean="0"/>
              <a:t>kalmar</a:t>
            </a:r>
            <a:r>
              <a:rPr lang="en-US" baseline="0" dirty="0" smtClean="0"/>
              <a:t> </a:t>
            </a:r>
            <a:r>
              <a:rPr lang="en-US" baseline="0" dirty="0" err="1" smtClean="0"/>
              <a:t>nyckel</a:t>
            </a:r>
            <a:endParaRPr lang="en-US" dirty="0" smtClean="0"/>
          </a:p>
          <a:p>
            <a:r>
              <a:rPr lang="en-US" dirty="0" smtClean="0"/>
              <a:t>North river, south river</a:t>
            </a:r>
            <a:br>
              <a:rPr lang="en-US" dirty="0" smtClean="0"/>
            </a:br>
            <a:r>
              <a:rPr lang="en-US" dirty="0" smtClean="0"/>
              <a:t>Why did </a:t>
            </a:r>
            <a:r>
              <a:rPr lang="en-US" dirty="0" err="1" smtClean="0"/>
              <a:t>hudson</a:t>
            </a:r>
            <a:r>
              <a:rPr lang="en-US" dirty="0" smtClean="0"/>
              <a:t> come ??</a:t>
            </a:r>
            <a:r>
              <a:rPr lang="en-US" baseline="0" dirty="0" smtClean="0"/>
              <a:t> Indies</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7A0B301E-F8BF-486B-8666-32ADEEA8BF55}" type="slidenum">
              <a:rPr lang="en-US" smtClean="0"/>
              <a:t>5</a:t>
            </a:fld>
            <a:endParaRPr lang="en-US" dirty="0"/>
          </a:p>
        </p:txBody>
      </p:sp>
    </p:spTree>
    <p:extLst>
      <p:ext uri="{BB962C8B-B14F-4D97-AF65-F5344CB8AC3E}">
        <p14:creationId xmlns:p14="http://schemas.microsoft.com/office/powerpoint/2010/main" val="31318887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First three gave</a:t>
            </a:r>
            <a:r>
              <a:rPr lang="en-US" baseline="0" dirty="0" smtClean="0"/>
              <a:t> me a different perspective on why we are here, why the west </a:t>
            </a:r>
            <a:r>
              <a:rPr lang="en-US" baseline="0" dirty="0" err="1" smtClean="0"/>
              <a:t>india</a:t>
            </a:r>
            <a:r>
              <a:rPr lang="en-US" baseline="0" dirty="0" smtClean="0"/>
              <a:t> company founded this </a:t>
            </a:r>
            <a:r>
              <a:rPr lang="en-US" baseline="0" dirty="0" err="1" smtClean="0"/>
              <a:t>place.</a:t>
            </a:r>
            <a:r>
              <a:rPr lang="en-US" dirty="0" err="1" smtClean="0"/>
              <a:t>Benson</a:t>
            </a:r>
            <a:r>
              <a:rPr lang="en-US" dirty="0" smtClean="0"/>
              <a:t> and </a:t>
            </a:r>
            <a:r>
              <a:rPr lang="en-US" dirty="0" err="1" smtClean="0"/>
              <a:t>hoffecker</a:t>
            </a:r>
            <a:r>
              <a:rPr lang="en-US" dirty="0" smtClean="0"/>
              <a:t>  sold here</a:t>
            </a:r>
            <a:endParaRPr lang="en-US" dirty="0"/>
          </a:p>
        </p:txBody>
      </p:sp>
      <p:sp>
        <p:nvSpPr>
          <p:cNvPr id="4" name="Slide Number Placeholder 3"/>
          <p:cNvSpPr>
            <a:spLocks noGrp="1"/>
          </p:cNvSpPr>
          <p:nvPr>
            <p:ph type="sldNum" sz="quarter" idx="10"/>
          </p:nvPr>
        </p:nvSpPr>
        <p:spPr/>
        <p:txBody>
          <a:bodyPr/>
          <a:lstStyle/>
          <a:p>
            <a:fld id="{7A0B301E-F8BF-486B-8666-32ADEEA8BF55}" type="slidenum">
              <a:rPr lang="en-US" smtClean="0"/>
              <a:t>7</a:t>
            </a:fld>
            <a:endParaRPr lang="en-US" dirty="0"/>
          </a:p>
        </p:txBody>
      </p:sp>
    </p:spTree>
    <p:extLst>
      <p:ext uri="{BB962C8B-B14F-4D97-AF65-F5344CB8AC3E}">
        <p14:creationId xmlns:p14="http://schemas.microsoft.com/office/powerpoint/2010/main" val="25543083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Addition to books, travel gives me perspectives</a:t>
            </a:r>
            <a:r>
              <a:rPr lang="en-US" baseline="0" dirty="0" smtClean="0"/>
              <a:t>   What kind of </a:t>
            </a:r>
            <a:r>
              <a:rPr lang="en-US" baseline="0" dirty="0" err="1" smtClean="0"/>
              <a:t>cmpany</a:t>
            </a:r>
            <a:r>
              <a:rPr lang="en-US" baseline="0" dirty="0" smtClean="0"/>
              <a:t> is the WIC</a:t>
            </a:r>
          </a:p>
          <a:p>
            <a:r>
              <a:rPr lang="en-US" baseline="0" dirty="0" smtClean="0"/>
              <a:t>So who founded New Castle?  Who was Mr. Casimir?</a:t>
            </a:r>
          </a:p>
          <a:p>
            <a:r>
              <a:rPr lang="en-US" baseline="0" dirty="0" smtClean="0"/>
              <a:t>So what has the West India company got to do with it</a:t>
            </a:r>
            <a:endParaRPr lang="en-US" dirty="0"/>
          </a:p>
        </p:txBody>
      </p:sp>
      <p:sp>
        <p:nvSpPr>
          <p:cNvPr id="4" name="Slide Number Placeholder 3"/>
          <p:cNvSpPr>
            <a:spLocks noGrp="1"/>
          </p:cNvSpPr>
          <p:nvPr>
            <p:ph type="sldNum" sz="quarter" idx="10"/>
          </p:nvPr>
        </p:nvSpPr>
        <p:spPr/>
        <p:txBody>
          <a:bodyPr/>
          <a:lstStyle/>
          <a:p>
            <a:fld id="{7A0B301E-F8BF-486B-8666-32ADEEA8BF55}" type="slidenum">
              <a:rPr lang="en-US" smtClean="0"/>
              <a:t>8</a:t>
            </a:fld>
            <a:endParaRPr lang="en-US" dirty="0"/>
          </a:p>
        </p:txBody>
      </p:sp>
    </p:spTree>
    <p:extLst>
      <p:ext uri="{BB962C8B-B14F-4D97-AF65-F5344CB8AC3E}">
        <p14:creationId xmlns:p14="http://schemas.microsoft.com/office/powerpoint/2010/main" val="37063046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A0B301E-F8BF-486B-8666-32ADEEA8BF55}" type="slidenum">
              <a:rPr lang="en-US" smtClean="0"/>
              <a:t>9</a:t>
            </a:fld>
            <a:endParaRPr lang="en-US" dirty="0"/>
          </a:p>
        </p:txBody>
      </p:sp>
    </p:spTree>
    <p:extLst>
      <p:ext uri="{BB962C8B-B14F-4D97-AF65-F5344CB8AC3E}">
        <p14:creationId xmlns:p14="http://schemas.microsoft.com/office/powerpoint/2010/main" val="33164152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Dutch wanted to come immediately after the first expedition in 1609 and 3 or 4 in next 5 years  Why did they come  TRADE</a:t>
            </a:r>
          </a:p>
          <a:p>
            <a:r>
              <a:rPr lang="en-US" baseline="0" dirty="0" smtClean="0"/>
              <a:t>First shipment of goods from New Netherland (</a:t>
            </a:r>
            <a:r>
              <a:rPr lang="en-US" baseline="0" dirty="0" err="1" smtClean="0"/>
              <a:t>manhattan</a:t>
            </a:r>
            <a:r>
              <a:rPr lang="en-US" baseline="0" dirty="0" smtClean="0"/>
              <a:t>) was grain and beaver 1625</a:t>
            </a:r>
          </a:p>
          <a:p>
            <a:r>
              <a:rPr lang="en-US" baseline="0" dirty="0" smtClean="0"/>
              <a:t>Given a monopoly for all the north </a:t>
            </a:r>
            <a:r>
              <a:rPr lang="en-US" baseline="0" dirty="0" err="1" smtClean="0"/>
              <a:t>atlantic</a:t>
            </a:r>
            <a:r>
              <a:rPr lang="en-US" baseline="0" dirty="0" smtClean="0"/>
              <a:t> coasts including western </a:t>
            </a:r>
            <a:r>
              <a:rPr lang="en-US" baseline="0" dirty="0" err="1" smtClean="0"/>
              <a:t>africa</a:t>
            </a:r>
            <a:r>
              <a:rPr lang="en-US" baseline="0" dirty="0" smtClean="0"/>
              <a:t> (SLAVES), and South </a:t>
            </a:r>
            <a:r>
              <a:rPr lang="en-US" baseline="0" dirty="0" err="1" smtClean="0"/>
              <a:t>Amrerica</a:t>
            </a:r>
            <a:r>
              <a:rPr lang="en-US" baseline="0" dirty="0" smtClean="0"/>
              <a:t> SUGAR PLANTATIONS </a:t>
            </a:r>
            <a:endParaRPr lang="en-US" dirty="0"/>
          </a:p>
        </p:txBody>
      </p:sp>
      <p:sp>
        <p:nvSpPr>
          <p:cNvPr id="4" name="Slide Number Placeholder 3"/>
          <p:cNvSpPr>
            <a:spLocks noGrp="1"/>
          </p:cNvSpPr>
          <p:nvPr>
            <p:ph type="sldNum" sz="quarter" idx="10"/>
          </p:nvPr>
        </p:nvSpPr>
        <p:spPr/>
        <p:txBody>
          <a:bodyPr/>
          <a:lstStyle/>
          <a:p>
            <a:fld id="{7A0B301E-F8BF-486B-8666-32ADEEA8BF55}" type="slidenum">
              <a:rPr lang="en-US" smtClean="0"/>
              <a:t>10</a:t>
            </a:fld>
            <a:endParaRPr lang="en-US" dirty="0"/>
          </a:p>
        </p:txBody>
      </p:sp>
    </p:spTree>
    <p:extLst>
      <p:ext uri="{BB962C8B-B14F-4D97-AF65-F5344CB8AC3E}">
        <p14:creationId xmlns:p14="http://schemas.microsoft.com/office/powerpoint/2010/main" val="30057948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Context attacked the </a:t>
            </a:r>
            <a:r>
              <a:rPr lang="en-US" dirty="0" err="1" smtClean="0"/>
              <a:t>spanish</a:t>
            </a:r>
            <a:r>
              <a:rPr lang="en-US" dirty="0" smtClean="0"/>
              <a:t>.  Holland was at</a:t>
            </a:r>
            <a:r>
              <a:rPr lang="en-US" baseline="0" dirty="0" smtClean="0"/>
              <a:t> war with </a:t>
            </a:r>
            <a:r>
              <a:rPr lang="en-US" baseline="0" dirty="0" err="1" smtClean="0"/>
              <a:t>spain</a:t>
            </a:r>
            <a:r>
              <a:rPr lang="en-US" baseline="0" dirty="0" smtClean="0"/>
              <a:t> until 1648, 30 years war.</a:t>
            </a:r>
            <a:r>
              <a:rPr lang="en-US" dirty="0" smtClean="0"/>
              <a:t> The WIC was privateers it</a:t>
            </a:r>
            <a:r>
              <a:rPr lang="en-US" baseline="0" dirty="0" smtClean="0"/>
              <a:t> had hundreds of ships, </a:t>
            </a:r>
            <a:r>
              <a:rPr lang="en-US" baseline="0" dirty="0" err="1" smtClean="0"/>
              <a:t>hudreds</a:t>
            </a:r>
            <a:r>
              <a:rPr lang="en-US" baseline="0" dirty="0" smtClean="0"/>
              <a:t> </a:t>
            </a:r>
            <a:r>
              <a:rPr lang="en-US" baseline="0" dirty="0" err="1" smtClean="0"/>
              <a:t>fo</a:t>
            </a:r>
            <a:r>
              <a:rPr lang="en-US" baseline="0" dirty="0" smtClean="0"/>
              <a:t> thousands of pounds of gunpowder. </a:t>
            </a:r>
            <a:r>
              <a:rPr lang="en-US" dirty="0" smtClean="0"/>
              <a:t>he sign said "The Dutch Attack of 1625. On the ground in front of you hundreds of Dutch and Spanish soldiers died... In a month-long attack and siege, Dutch forces tried to take San Juan, and they nearly did...As they left, the attackers looted and burned the city." That was in 1625, the same year the WIC bought Manhattan for "$25" in trinkets. The WIC captured St. Maarten/St. Martin in 1634 with 6 ships and 225 men. It was later captured by the Spanish. Stuyvesant lost his leg to a cannon ball in 1644 when trying to retake the island with 12 ships and 1,000 men. The WIC was a trading company with a government granted monopoly, but a military orientation towards its operations and subjects. Stuyvesant said "We derive our authority from God and the West India Company, not from the pleasure of a few ignorant subjects." </a:t>
            </a:r>
          </a:p>
          <a:p>
            <a:endParaRPr lang="en-US" dirty="0"/>
          </a:p>
        </p:txBody>
      </p:sp>
      <p:sp>
        <p:nvSpPr>
          <p:cNvPr id="4" name="Slide Number Placeholder 3"/>
          <p:cNvSpPr>
            <a:spLocks noGrp="1"/>
          </p:cNvSpPr>
          <p:nvPr>
            <p:ph type="sldNum" sz="quarter" idx="10"/>
          </p:nvPr>
        </p:nvSpPr>
        <p:spPr/>
        <p:txBody>
          <a:bodyPr/>
          <a:lstStyle/>
          <a:p>
            <a:fld id="{7A0B301E-F8BF-486B-8666-32ADEEA8BF55}" type="slidenum">
              <a:rPr lang="en-US" smtClean="0"/>
              <a:t>11</a:t>
            </a:fld>
            <a:endParaRPr lang="en-US" dirty="0"/>
          </a:p>
        </p:txBody>
      </p:sp>
    </p:spTree>
    <p:extLst>
      <p:ext uri="{BB962C8B-B14F-4D97-AF65-F5344CB8AC3E}">
        <p14:creationId xmlns:p14="http://schemas.microsoft.com/office/powerpoint/2010/main" val="16302784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Max of 500 Swedes between</a:t>
            </a:r>
            <a:r>
              <a:rPr lang="en-US" baseline="0" dirty="0" smtClean="0"/>
              <a:t> the Atlantic and Trenton – miles between settlements  A couple of villages – Christina, </a:t>
            </a:r>
            <a:r>
              <a:rPr lang="en-US" baseline="0" dirty="0" err="1" smtClean="0"/>
              <a:t>Wicaco</a:t>
            </a:r>
            <a:r>
              <a:rPr lang="en-US" baseline="0" dirty="0" smtClean="0"/>
              <a:t>, </a:t>
            </a:r>
            <a:r>
              <a:rPr lang="en-US" baseline="0" dirty="0" err="1" smtClean="0"/>
              <a:t>Printzhof</a:t>
            </a:r>
            <a:r>
              <a:rPr lang="en-US" baseline="0" dirty="0" smtClean="0"/>
              <a:t> </a:t>
            </a:r>
            <a:r>
              <a:rPr lang="en-US" baseline="0" dirty="0" err="1" smtClean="0"/>
              <a:t>Casimir</a:t>
            </a:r>
            <a:endParaRPr lang="en-US" baseline="0" dirty="0" smtClean="0"/>
          </a:p>
          <a:p>
            <a:r>
              <a:rPr lang="en-US" baseline="0" dirty="0" smtClean="0"/>
              <a:t>Not just Ft. Christina.  </a:t>
            </a:r>
            <a:endParaRPr lang="en-US" dirty="0"/>
          </a:p>
        </p:txBody>
      </p:sp>
      <p:sp>
        <p:nvSpPr>
          <p:cNvPr id="4" name="Slide Number Placeholder 3"/>
          <p:cNvSpPr>
            <a:spLocks noGrp="1"/>
          </p:cNvSpPr>
          <p:nvPr>
            <p:ph type="sldNum" sz="quarter" idx="10"/>
          </p:nvPr>
        </p:nvSpPr>
        <p:spPr/>
        <p:txBody>
          <a:bodyPr/>
          <a:lstStyle/>
          <a:p>
            <a:fld id="{7A0B301E-F8BF-486B-8666-32ADEEA8BF55}" type="slidenum">
              <a:rPr lang="en-US" smtClean="0"/>
              <a:t>12</a:t>
            </a:fld>
            <a:endParaRPr lang="en-US" dirty="0"/>
          </a:p>
        </p:txBody>
      </p:sp>
    </p:spTree>
    <p:extLst>
      <p:ext uri="{BB962C8B-B14F-4D97-AF65-F5344CB8AC3E}">
        <p14:creationId xmlns:p14="http://schemas.microsoft.com/office/powerpoint/2010/main" val="37432481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VERY BEGINNNIING!!</a:t>
            </a:r>
            <a:endParaRPr lang="en-US" dirty="0"/>
          </a:p>
        </p:txBody>
      </p:sp>
      <p:sp>
        <p:nvSpPr>
          <p:cNvPr id="4" name="Slide Number Placeholder 3"/>
          <p:cNvSpPr>
            <a:spLocks noGrp="1"/>
          </p:cNvSpPr>
          <p:nvPr>
            <p:ph type="sldNum" sz="quarter" idx="10"/>
          </p:nvPr>
        </p:nvSpPr>
        <p:spPr/>
        <p:txBody>
          <a:bodyPr/>
          <a:lstStyle/>
          <a:p>
            <a:fld id="{7A0B301E-F8BF-486B-8666-32ADEEA8BF55}" type="slidenum">
              <a:rPr lang="en-US" smtClean="0"/>
              <a:t>13</a:t>
            </a:fld>
            <a:endParaRPr lang="en-US" dirty="0"/>
          </a:p>
        </p:txBody>
      </p:sp>
    </p:spTree>
    <p:extLst>
      <p:ext uri="{BB962C8B-B14F-4D97-AF65-F5344CB8AC3E}">
        <p14:creationId xmlns:p14="http://schemas.microsoft.com/office/powerpoint/2010/main" val="27692152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HBC</a:t>
            </a:r>
            <a:r>
              <a:rPr lang="en-US" baseline="0" dirty="0" smtClean="0"/>
              <a:t> very thin model:  400 employees for hundreds of forts of half of Canada</a:t>
            </a:r>
          </a:p>
          <a:p>
            <a:r>
              <a:rPr lang="en-US" dirty="0" smtClean="0"/>
              <a:t>https://</a:t>
            </a:r>
            <a:r>
              <a:rPr lang="en-US" dirty="0" err="1" smtClean="0"/>
              <a:t>en.wikipedia.org</a:t>
            </a:r>
            <a:r>
              <a:rPr lang="en-US" dirty="0" smtClean="0"/>
              <a:t>/wiki/</a:t>
            </a:r>
            <a:r>
              <a:rPr lang="en-US" dirty="0" err="1" smtClean="0"/>
              <a:t>Fortifications_of_New_Netherland</a:t>
            </a:r>
            <a:endParaRPr lang="en-US" dirty="0" smtClean="0"/>
          </a:p>
        </p:txBody>
      </p:sp>
      <p:sp>
        <p:nvSpPr>
          <p:cNvPr id="4" name="Slide Number Placeholder 3"/>
          <p:cNvSpPr>
            <a:spLocks noGrp="1"/>
          </p:cNvSpPr>
          <p:nvPr>
            <p:ph type="sldNum" sz="quarter" idx="10"/>
          </p:nvPr>
        </p:nvSpPr>
        <p:spPr/>
        <p:txBody>
          <a:bodyPr/>
          <a:lstStyle/>
          <a:p>
            <a:fld id="{7A0B301E-F8BF-486B-8666-32ADEEA8BF55}" type="slidenum">
              <a:rPr lang="en-US" smtClean="0"/>
              <a:t>14</a:t>
            </a:fld>
            <a:endParaRPr lang="en-US" dirty="0"/>
          </a:p>
        </p:txBody>
      </p:sp>
    </p:spTree>
    <p:extLst>
      <p:ext uri="{BB962C8B-B14F-4D97-AF65-F5344CB8AC3E}">
        <p14:creationId xmlns:p14="http://schemas.microsoft.com/office/powerpoint/2010/main" val="236939351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Riverfront scene of uncle tom’s cabin like escape to freedom over ice floes</a:t>
            </a:r>
          </a:p>
          <a:p>
            <a:r>
              <a:rPr lang="en-US" dirty="0" smtClean="0"/>
              <a:t>Scooter $10 for an hour, 5 mile</a:t>
            </a:r>
            <a:r>
              <a:rPr lang="en-US" baseline="0" dirty="0" smtClean="0"/>
              <a:t> ride; 8$ for bandages.</a:t>
            </a:r>
            <a:endParaRPr lang="en-US" dirty="0"/>
          </a:p>
        </p:txBody>
      </p:sp>
      <p:sp>
        <p:nvSpPr>
          <p:cNvPr id="4" name="Slide Number Placeholder 3"/>
          <p:cNvSpPr>
            <a:spLocks noGrp="1"/>
          </p:cNvSpPr>
          <p:nvPr>
            <p:ph type="sldNum" sz="quarter" idx="10"/>
          </p:nvPr>
        </p:nvSpPr>
        <p:spPr/>
        <p:txBody>
          <a:bodyPr/>
          <a:lstStyle/>
          <a:p>
            <a:fld id="{7A0B301E-F8BF-486B-8666-32ADEEA8BF55}" type="slidenum">
              <a:rPr lang="en-US" smtClean="0"/>
              <a:t>16</a:t>
            </a:fld>
            <a:endParaRPr lang="en-US" dirty="0"/>
          </a:p>
        </p:txBody>
      </p:sp>
    </p:spTree>
    <p:extLst>
      <p:ext uri="{BB962C8B-B14F-4D97-AF65-F5344CB8AC3E}">
        <p14:creationId xmlns:p14="http://schemas.microsoft.com/office/powerpoint/2010/main" val="111472806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Usual beginning of NC history</a:t>
            </a:r>
            <a:endParaRPr lang="en-US" dirty="0"/>
          </a:p>
        </p:txBody>
      </p:sp>
      <p:sp>
        <p:nvSpPr>
          <p:cNvPr id="4" name="Slide Number Placeholder 3"/>
          <p:cNvSpPr>
            <a:spLocks noGrp="1"/>
          </p:cNvSpPr>
          <p:nvPr>
            <p:ph type="sldNum" sz="quarter" idx="10"/>
          </p:nvPr>
        </p:nvSpPr>
        <p:spPr/>
        <p:txBody>
          <a:bodyPr/>
          <a:lstStyle/>
          <a:p>
            <a:fld id="{7A0B301E-F8BF-486B-8666-32ADEEA8BF55}" type="slidenum">
              <a:rPr lang="en-US" smtClean="0"/>
              <a:t>17</a:t>
            </a:fld>
            <a:endParaRPr lang="en-US" dirty="0"/>
          </a:p>
        </p:txBody>
      </p:sp>
    </p:spTree>
    <p:extLst>
      <p:ext uri="{BB962C8B-B14F-4D97-AF65-F5344CB8AC3E}">
        <p14:creationId xmlns:p14="http://schemas.microsoft.com/office/powerpoint/2010/main" val="293557250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A0B301E-F8BF-486B-8666-32ADEEA8BF55}" type="slidenum">
              <a:rPr lang="en-US" smtClean="0"/>
              <a:t>18</a:t>
            </a:fld>
            <a:endParaRPr lang="en-US" dirty="0"/>
          </a:p>
        </p:txBody>
      </p:sp>
    </p:spTree>
    <p:extLst>
      <p:ext uri="{BB962C8B-B14F-4D97-AF65-F5344CB8AC3E}">
        <p14:creationId xmlns:p14="http://schemas.microsoft.com/office/powerpoint/2010/main" val="50948681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Breakfast 	Bread Butter Beer </a:t>
            </a:r>
            <a:r>
              <a:rPr lang="en-US" dirty="0" err="1" smtClean="0"/>
              <a:t>CHeese</a:t>
            </a:r>
            <a:endParaRPr lang="en-US" dirty="0" smtClean="0"/>
          </a:p>
          <a:p>
            <a:r>
              <a:rPr lang="en-US" dirty="0" smtClean="0"/>
              <a:t>Lunch	Bread Beer </a:t>
            </a:r>
            <a:r>
              <a:rPr lang="en-US" dirty="0" err="1" smtClean="0"/>
              <a:t>Hutspot</a:t>
            </a:r>
            <a:r>
              <a:rPr lang="en-US" dirty="0" smtClean="0"/>
              <a:t> (hodgepodge vegetables and meat or fish Pancakes</a:t>
            </a:r>
          </a:p>
          <a:p>
            <a:r>
              <a:rPr lang="en-US" dirty="0" smtClean="0"/>
              <a:t>Dinner	Bread Beer porridge wheat/milk </a:t>
            </a:r>
            <a:r>
              <a:rPr lang="en-US" dirty="0" err="1" smtClean="0"/>
              <a:t>pacakes</a:t>
            </a:r>
            <a:r>
              <a:rPr lang="en-US" dirty="0" smtClean="0"/>
              <a:t>/</a:t>
            </a:r>
            <a:r>
              <a:rPr lang="en-US" dirty="0" err="1" smtClean="0"/>
              <a:t>lefovers</a:t>
            </a:r>
            <a:endParaRPr lang="en-US" dirty="0"/>
          </a:p>
        </p:txBody>
      </p:sp>
      <p:sp>
        <p:nvSpPr>
          <p:cNvPr id="4" name="Slide Number Placeholder 3"/>
          <p:cNvSpPr>
            <a:spLocks noGrp="1"/>
          </p:cNvSpPr>
          <p:nvPr>
            <p:ph type="sldNum" sz="quarter" idx="10"/>
          </p:nvPr>
        </p:nvSpPr>
        <p:spPr/>
        <p:txBody>
          <a:bodyPr/>
          <a:lstStyle/>
          <a:p>
            <a:fld id="{7A0B301E-F8BF-486B-8666-32ADEEA8BF55}" type="slidenum">
              <a:rPr lang="en-US" smtClean="0"/>
              <a:t>23</a:t>
            </a:fld>
            <a:endParaRPr lang="en-US" dirty="0"/>
          </a:p>
        </p:txBody>
      </p:sp>
    </p:spTree>
    <p:extLst>
      <p:ext uri="{BB962C8B-B14F-4D97-AF65-F5344CB8AC3E}">
        <p14:creationId xmlns:p14="http://schemas.microsoft.com/office/powerpoint/2010/main" val="397123496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Potshards survive when   </a:t>
            </a:r>
            <a:r>
              <a:rPr lang="en-US" dirty="0" err="1" smtClean="0"/>
              <a:t>roemer</a:t>
            </a:r>
            <a:r>
              <a:rPr lang="en-US" dirty="0" smtClean="0"/>
              <a:t> </a:t>
            </a:r>
            <a:r>
              <a:rPr lang="en-US" dirty="0" err="1" smtClean="0"/>
              <a:t>originall</a:t>
            </a:r>
            <a:r>
              <a:rPr lang="en-US" dirty="0" smtClean="0"/>
              <a:t> roman  here it’s a wine glass</a:t>
            </a:r>
            <a:endParaRPr lang="en-US" dirty="0"/>
          </a:p>
        </p:txBody>
      </p:sp>
      <p:sp>
        <p:nvSpPr>
          <p:cNvPr id="4" name="Slide Number Placeholder 3"/>
          <p:cNvSpPr>
            <a:spLocks noGrp="1"/>
          </p:cNvSpPr>
          <p:nvPr>
            <p:ph type="sldNum" sz="quarter" idx="10"/>
          </p:nvPr>
        </p:nvSpPr>
        <p:spPr/>
        <p:txBody>
          <a:bodyPr/>
          <a:lstStyle/>
          <a:p>
            <a:fld id="{BDD72F6E-D833-F547-AD16-EFA1B75D9B17}" type="slidenum">
              <a:rPr lang="en-US" smtClean="0"/>
              <a:t>24</a:t>
            </a:fld>
            <a:endParaRPr lang="en-US"/>
          </a:p>
        </p:txBody>
      </p:sp>
    </p:spTree>
    <p:extLst>
      <p:ext uri="{BB962C8B-B14F-4D97-AF65-F5344CB8AC3E}">
        <p14:creationId xmlns:p14="http://schemas.microsoft.com/office/powerpoint/2010/main" val="323408668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visited in 2017 400 years </a:t>
            </a:r>
            <a:r>
              <a:rPr lang="en-US" smtClean="0"/>
              <a:t>after built</a:t>
            </a:r>
            <a:endParaRPr lang="en-US"/>
          </a:p>
        </p:txBody>
      </p:sp>
      <p:sp>
        <p:nvSpPr>
          <p:cNvPr id="4" name="Slide Number Placeholder 3"/>
          <p:cNvSpPr>
            <a:spLocks noGrp="1"/>
          </p:cNvSpPr>
          <p:nvPr>
            <p:ph type="sldNum" sz="quarter" idx="10"/>
          </p:nvPr>
        </p:nvSpPr>
        <p:spPr/>
        <p:txBody>
          <a:bodyPr/>
          <a:lstStyle/>
          <a:p>
            <a:fld id="{7A0B301E-F8BF-486B-8666-32ADEEA8BF55}" type="slidenum">
              <a:rPr lang="en-US" smtClean="0"/>
              <a:t>27</a:t>
            </a:fld>
            <a:endParaRPr lang="en-US" dirty="0"/>
          </a:p>
        </p:txBody>
      </p:sp>
    </p:spTree>
    <p:extLst>
      <p:ext uri="{BB962C8B-B14F-4D97-AF65-F5344CB8AC3E}">
        <p14:creationId xmlns:p14="http://schemas.microsoft.com/office/powerpoint/2010/main" val="378903843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According</a:t>
            </a:r>
            <a:r>
              <a:rPr lang="en-US" baseline="0" dirty="0" smtClean="0"/>
              <a:t> to the Amsterdam Canal Guide, the step gable was the most common building type until 1625</a:t>
            </a:r>
            <a:endParaRPr lang="en-US" dirty="0"/>
          </a:p>
        </p:txBody>
      </p:sp>
      <p:sp>
        <p:nvSpPr>
          <p:cNvPr id="4" name="Slide Number Placeholder 3"/>
          <p:cNvSpPr>
            <a:spLocks noGrp="1"/>
          </p:cNvSpPr>
          <p:nvPr>
            <p:ph type="sldNum" sz="quarter" idx="10"/>
          </p:nvPr>
        </p:nvSpPr>
        <p:spPr/>
        <p:txBody>
          <a:bodyPr/>
          <a:lstStyle/>
          <a:p>
            <a:fld id="{7A0B301E-F8BF-486B-8666-32ADEEA8BF55}" type="slidenum">
              <a:rPr lang="en-US" smtClean="0"/>
              <a:t>30</a:t>
            </a:fld>
            <a:endParaRPr lang="en-US" dirty="0"/>
          </a:p>
        </p:txBody>
      </p:sp>
    </p:spTree>
    <p:extLst>
      <p:ext uri="{BB962C8B-B14F-4D97-AF65-F5344CB8AC3E}">
        <p14:creationId xmlns:p14="http://schemas.microsoft.com/office/powerpoint/2010/main" val="277102529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a:p>
            <a:r>
              <a:rPr lang="en-US"/>
              <a:t>----- Meeting Notes (9/14/15 21:33) -----</a:t>
            </a:r>
          </a:p>
          <a:p>
            <a:r>
              <a:rPr lang="en-US"/>
              <a:t>relations good in ft asimir</a:t>
            </a:r>
          </a:p>
          <a:p>
            <a:r>
              <a:rPr lang="en-US"/>
              <a:t>as opposed towhat happend near gov dtizilliams</a:t>
            </a:r>
          </a:p>
        </p:txBody>
      </p:sp>
      <p:sp>
        <p:nvSpPr>
          <p:cNvPr id="4" name="Slide Number Placeholder 3"/>
          <p:cNvSpPr>
            <a:spLocks noGrp="1"/>
          </p:cNvSpPr>
          <p:nvPr>
            <p:ph type="sldNum" sz="quarter" idx="10"/>
          </p:nvPr>
        </p:nvSpPr>
        <p:spPr/>
        <p:txBody>
          <a:bodyPr/>
          <a:lstStyle/>
          <a:p>
            <a:fld id="{BDD72F6E-D833-F547-AD16-EFA1B75D9B17}" type="slidenum">
              <a:rPr lang="en-US" smtClean="0"/>
              <a:t>31</a:t>
            </a:fld>
            <a:endParaRPr lang="en-US"/>
          </a:p>
        </p:txBody>
      </p:sp>
    </p:spTree>
    <p:extLst>
      <p:ext uri="{BB962C8B-B14F-4D97-AF65-F5344CB8AC3E}">
        <p14:creationId xmlns:p14="http://schemas.microsoft.com/office/powerpoint/2010/main" val="323983533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Breakfast 	Bread Butter Beer </a:t>
            </a:r>
            <a:r>
              <a:rPr lang="en-US" dirty="0" err="1" smtClean="0"/>
              <a:t>CHeese</a:t>
            </a:r>
            <a:endParaRPr lang="en-US" dirty="0" smtClean="0"/>
          </a:p>
          <a:p>
            <a:r>
              <a:rPr lang="en-US" dirty="0" smtClean="0"/>
              <a:t>Lunch	Bread Beer </a:t>
            </a:r>
            <a:r>
              <a:rPr lang="en-US" dirty="0" err="1" smtClean="0"/>
              <a:t>Hutspot</a:t>
            </a:r>
            <a:r>
              <a:rPr lang="en-US" dirty="0" smtClean="0"/>
              <a:t> (hodgepodge vegetables and meat or fish Pancakes</a:t>
            </a:r>
          </a:p>
          <a:p>
            <a:r>
              <a:rPr lang="en-US" dirty="0" smtClean="0"/>
              <a:t>Dinner	Bread Beer porridge wheat/milk </a:t>
            </a:r>
            <a:r>
              <a:rPr lang="en-US" dirty="0" err="1" smtClean="0"/>
              <a:t>pacakes</a:t>
            </a:r>
            <a:r>
              <a:rPr lang="en-US" dirty="0" smtClean="0"/>
              <a:t>/</a:t>
            </a:r>
            <a:r>
              <a:rPr lang="en-US" dirty="0" err="1" smtClean="0"/>
              <a:t>lefovers</a:t>
            </a:r>
            <a:endParaRPr lang="en-US" dirty="0"/>
          </a:p>
        </p:txBody>
      </p:sp>
      <p:sp>
        <p:nvSpPr>
          <p:cNvPr id="4" name="Slide Number Placeholder 3"/>
          <p:cNvSpPr>
            <a:spLocks noGrp="1"/>
          </p:cNvSpPr>
          <p:nvPr>
            <p:ph type="sldNum" sz="quarter" idx="10"/>
          </p:nvPr>
        </p:nvSpPr>
        <p:spPr/>
        <p:txBody>
          <a:bodyPr/>
          <a:lstStyle/>
          <a:p>
            <a:fld id="{7A0B301E-F8BF-486B-8666-32ADEEA8BF55}" type="slidenum">
              <a:rPr lang="en-US" smtClean="0"/>
              <a:t>32</a:t>
            </a:fld>
            <a:endParaRPr lang="en-US" dirty="0"/>
          </a:p>
        </p:txBody>
      </p:sp>
    </p:spTree>
    <p:extLst>
      <p:ext uri="{BB962C8B-B14F-4D97-AF65-F5344CB8AC3E}">
        <p14:creationId xmlns:p14="http://schemas.microsoft.com/office/powerpoint/2010/main" val="397123496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FUN to read original</a:t>
            </a:r>
            <a:endParaRPr lang="en-US" dirty="0"/>
          </a:p>
        </p:txBody>
      </p:sp>
      <p:sp>
        <p:nvSpPr>
          <p:cNvPr id="4" name="Slide Number Placeholder 3"/>
          <p:cNvSpPr>
            <a:spLocks noGrp="1"/>
          </p:cNvSpPr>
          <p:nvPr>
            <p:ph type="sldNum" sz="quarter" idx="10"/>
          </p:nvPr>
        </p:nvSpPr>
        <p:spPr/>
        <p:txBody>
          <a:bodyPr/>
          <a:lstStyle/>
          <a:p>
            <a:fld id="{BDD72F6E-D833-F547-AD16-EFA1B75D9B17}" type="slidenum">
              <a:rPr lang="en-US" smtClean="0"/>
              <a:t>34</a:t>
            </a:fld>
            <a:endParaRPr lang="en-US"/>
          </a:p>
        </p:txBody>
      </p:sp>
    </p:spTree>
    <p:extLst>
      <p:ext uri="{BB962C8B-B14F-4D97-AF65-F5344CB8AC3E}">
        <p14:creationId xmlns:p14="http://schemas.microsoft.com/office/powerpoint/2010/main" val="130182736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a:p>
            <a:r>
              <a:rPr lang="en-US"/>
              <a:t>----- Meeting Notes (9/14/15 21:33) -----</a:t>
            </a:r>
          </a:p>
          <a:p>
            <a:r>
              <a:rPr lang="en-US"/>
              <a:t>There were many days of fasting and worship declared to </a:t>
            </a:r>
          </a:p>
        </p:txBody>
      </p:sp>
      <p:sp>
        <p:nvSpPr>
          <p:cNvPr id="4" name="Slide Number Placeholder 3"/>
          <p:cNvSpPr>
            <a:spLocks noGrp="1"/>
          </p:cNvSpPr>
          <p:nvPr>
            <p:ph type="sldNum" sz="quarter" idx="10"/>
          </p:nvPr>
        </p:nvSpPr>
        <p:spPr/>
        <p:txBody>
          <a:bodyPr/>
          <a:lstStyle/>
          <a:p>
            <a:fld id="{BDD72F6E-D833-F547-AD16-EFA1B75D9B17}" type="slidenum">
              <a:rPr lang="en-US" smtClean="0"/>
              <a:t>40</a:t>
            </a:fld>
            <a:endParaRPr lang="en-US"/>
          </a:p>
        </p:txBody>
      </p:sp>
    </p:spTree>
    <p:extLst>
      <p:ext uri="{BB962C8B-B14F-4D97-AF65-F5344CB8AC3E}">
        <p14:creationId xmlns:p14="http://schemas.microsoft.com/office/powerpoint/2010/main" val="293120851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What I’ve told you</a:t>
            </a:r>
            <a:endParaRPr lang="en-US" dirty="0"/>
          </a:p>
        </p:txBody>
      </p:sp>
      <p:sp>
        <p:nvSpPr>
          <p:cNvPr id="4" name="Slide Number Placeholder 3"/>
          <p:cNvSpPr>
            <a:spLocks noGrp="1"/>
          </p:cNvSpPr>
          <p:nvPr>
            <p:ph type="sldNum" sz="quarter" idx="10"/>
          </p:nvPr>
        </p:nvSpPr>
        <p:spPr/>
        <p:txBody>
          <a:bodyPr/>
          <a:lstStyle/>
          <a:p>
            <a:fld id="{7A0B301E-F8BF-486B-8666-32ADEEA8BF55}" type="slidenum">
              <a:rPr lang="en-US" smtClean="0"/>
              <a:t>47</a:t>
            </a:fld>
            <a:endParaRPr lang="en-US" dirty="0"/>
          </a:p>
        </p:txBody>
      </p:sp>
    </p:spTree>
    <p:extLst>
      <p:ext uri="{BB962C8B-B14F-4D97-AF65-F5344CB8AC3E}">
        <p14:creationId xmlns:p14="http://schemas.microsoft.com/office/powerpoint/2010/main" val="340410019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a:buChar char="•"/>
            </a:pPr>
            <a:r>
              <a:rPr lang="en-US" dirty="0" smtClean="0"/>
              <a:t>How many over 55, under 100?</a:t>
            </a:r>
            <a:endParaRPr lang="en-US" dirty="0"/>
          </a:p>
        </p:txBody>
      </p:sp>
      <p:sp>
        <p:nvSpPr>
          <p:cNvPr id="4" name="Slide Number Placeholder 3"/>
          <p:cNvSpPr>
            <a:spLocks noGrp="1"/>
          </p:cNvSpPr>
          <p:nvPr>
            <p:ph type="sldNum" sz="quarter" idx="10"/>
          </p:nvPr>
        </p:nvSpPr>
        <p:spPr/>
        <p:txBody>
          <a:bodyPr/>
          <a:lstStyle/>
          <a:p>
            <a:fld id="{7A0B301E-F8BF-486B-8666-32ADEEA8BF55}" type="slidenum">
              <a:rPr lang="en-US" smtClean="0"/>
              <a:t>50</a:t>
            </a:fld>
            <a:endParaRPr lang="en-US" dirty="0"/>
          </a:p>
        </p:txBody>
      </p:sp>
    </p:spTree>
    <p:extLst>
      <p:ext uri="{BB962C8B-B14F-4D97-AF65-F5344CB8AC3E}">
        <p14:creationId xmlns:p14="http://schemas.microsoft.com/office/powerpoint/2010/main" val="19525118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4530"/>
            <a:ext cx="9144000" cy="2387600"/>
          </a:xfrm>
        </p:spPr>
        <p:txBody>
          <a:bodyPr anchor="b">
            <a:normAutofit/>
          </a:bodyPr>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normAutofit/>
          </a:bodyPr>
          <a:lstStyle>
            <a:lvl1pPr marL="0" indent="0" algn="ctr">
              <a:buNone/>
              <a:defRPr sz="2400">
                <a:solidFill>
                  <a:schemeClr val="tx1">
                    <a:lumMod val="75000"/>
                    <a:lumOff val="25000"/>
                  </a:schemeClr>
                </a:solidFill>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A8224893-DBDA-4BFA-9CE1-4BFE7CD0F8CF}" type="datetime1">
              <a:rPr lang="en-US" smtClean="0"/>
              <a:t>9/8/18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29423619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B2D3E9E-A95C-48F2-B4BF-A71542E0BE9A}" type="datetime1">
              <a:rPr lang="en-US" smtClean="0"/>
              <a:t>9/8/18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4050823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12423"/>
            <a:ext cx="10515600" cy="2851208"/>
          </a:xfrm>
        </p:spPr>
        <p:txBody>
          <a:bodyPr anchor="b">
            <a:normAutofit/>
          </a:bodyPr>
          <a:lstStyle>
            <a:lvl1pPr>
              <a:defRPr sz="6000" b="0"/>
            </a:lvl1pPr>
          </a:lstStyle>
          <a:p>
            <a:r>
              <a:rPr lang="en-US" smtClean="0"/>
              <a:t>Click to edit Master title style</a:t>
            </a:r>
            <a:endParaRPr lang="en-US" dirty="0"/>
          </a:p>
        </p:txBody>
      </p:sp>
      <p:sp>
        <p:nvSpPr>
          <p:cNvPr id="3" name="Text Placeholder 2"/>
          <p:cNvSpPr>
            <a:spLocks noGrp="1"/>
          </p:cNvSpPr>
          <p:nvPr>
            <p:ph type="body" idx="1"/>
          </p:nvPr>
        </p:nvSpPr>
        <p:spPr>
          <a:xfrm>
            <a:off x="831850" y="4552633"/>
            <a:ext cx="10515600" cy="1500187"/>
          </a:xfrm>
        </p:spPr>
        <p:txBody>
          <a:bodyPr anchor="t">
            <a:normAutofit/>
          </a:bodyPr>
          <a:lstStyle>
            <a:lvl1pPr marL="0" indent="0">
              <a:buNone/>
              <a:defRPr sz="24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50F84E2-2D7A-43CF-AC90-352A289A783A}" type="datetime1">
              <a:rPr lang="en-US" smtClean="0"/>
              <a:t>9/8/18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0435599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845127" y="1828800"/>
            <a:ext cx="5181600" cy="435133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72200" y="1828800"/>
            <a:ext cx="5181600" cy="435133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F12952B5-7A2F-4CC8-B7CE-9234E21C2837}" type="datetime1">
              <a:rPr lang="en-US" smtClean="0"/>
              <a:t>9/8/18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45127" y="1681850"/>
            <a:ext cx="5156200" cy="825699"/>
          </a:xfrm>
        </p:spPr>
        <p:txBody>
          <a:bodyPr anchor="b">
            <a:normAutofit/>
          </a:bodyP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45127" y="2507550"/>
            <a:ext cx="5156200" cy="36805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72200" y="1681851"/>
            <a:ext cx="5181601" cy="825698"/>
          </a:xfrm>
        </p:spPr>
        <p:txBody>
          <a:bodyPr anchor="b"/>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7550"/>
            <a:ext cx="5181601" cy="36805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E1DA07A-9201-4B4B-BAF2-015AFA30F520}" type="datetime1">
              <a:rPr lang="en-US" smtClean="0"/>
              <a:t>9/8/18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t>‹#›</a:t>
            </a:fld>
            <a:endParaRPr lang="en-US" dirty="0"/>
          </a:p>
        </p:txBody>
      </p:sp>
      <p:sp>
        <p:nvSpPr>
          <p:cNvPr id="10" name="Title 9"/>
          <p:cNvSpPr>
            <a:spLocks noGrp="1"/>
          </p:cNvSpPr>
          <p:nvPr>
            <p:ph type="title"/>
          </p:nvPr>
        </p:nvSpPr>
        <p:spPr/>
        <p:txBody>
          <a:bodyPr/>
          <a:lstStyle/>
          <a:p>
            <a:r>
              <a:rPr lang="en-US" smtClean="0"/>
              <a:t>Click to edit Master title style</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73D7E00A-486F-4252-8B1D-E32645521F49}" type="datetime1">
              <a:rPr lang="en-US" smtClean="0"/>
              <a:t>9/8/18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t>‹#›</a:t>
            </a:fld>
            <a:endParaRPr lang="en-US" dirty="0"/>
          </a:p>
        </p:txBody>
      </p:sp>
      <p:sp>
        <p:nvSpPr>
          <p:cNvPr id="6" name="Title 5"/>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36818866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DDF5F92-E675-4B36-9A60-69A962A68675}" type="datetime1">
              <a:rPr lang="en-US" smtClean="0"/>
              <a:t>9/8/18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4922624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1248" y="457200"/>
            <a:ext cx="3931920" cy="1600197"/>
          </a:xfrm>
        </p:spPr>
        <p:txBody>
          <a:bodyPr anchor="b">
            <a:normAutofit/>
          </a:bodyPr>
          <a:lstStyle>
            <a:lvl1pPr>
              <a:defRPr sz="3200" b="0"/>
            </a:lvl1pPr>
          </a:lstStyle>
          <a:p>
            <a:r>
              <a:rPr lang="en-US" smtClean="0"/>
              <a:t>Click to edit Master title style</a:t>
            </a:r>
            <a:endParaRPr lang="en-US" dirty="0"/>
          </a:p>
        </p:txBody>
      </p:sp>
      <p:sp>
        <p:nvSpPr>
          <p:cNvPr id="3" name="Content Placeholder 2"/>
          <p:cNvSpPr>
            <a:spLocks noGrp="1"/>
          </p:cNvSpPr>
          <p:nvPr>
            <p:ph idx="1"/>
          </p:nvPr>
        </p:nvSpPr>
        <p:spPr>
          <a:xfrm>
            <a:off x="5181600" y="990600"/>
            <a:ext cx="6172200" cy="48768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41248" y="2057399"/>
            <a:ext cx="3931920" cy="3810001"/>
          </a:xfrm>
        </p:spPr>
        <p:txBody>
          <a:bodyPr>
            <a:normAutofit/>
          </a:bodyPr>
          <a:lstStyle>
            <a:lvl1pPr marL="0" indent="0">
              <a:lnSpc>
                <a:spcPct val="90000"/>
              </a:lnSpc>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F6E2C9B-5FA2-460D-9BE7-B0812FC2A6FF}" type="datetime1">
              <a:rPr lang="en-US" smtClean="0"/>
              <a:t>9/8/18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4838976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1248" y="457200"/>
            <a:ext cx="3931920" cy="1600200"/>
          </a:xfrm>
        </p:spPr>
        <p:txBody>
          <a:bodyPr anchor="b">
            <a:normAutofit/>
          </a:bodyPr>
          <a:lstStyle>
            <a:lvl1pPr>
              <a:defRPr sz="3200" b="0"/>
            </a:lvl1pPr>
          </a:lstStyle>
          <a:p>
            <a:r>
              <a:rPr lang="en-US" smtClean="0"/>
              <a:t>Click to edit Master title style</a:t>
            </a:r>
            <a:endParaRPr lang="en-US" dirty="0"/>
          </a:p>
        </p:txBody>
      </p:sp>
      <p:sp>
        <p:nvSpPr>
          <p:cNvPr id="3" name="Picture Placeholder 2"/>
          <p:cNvSpPr>
            <a:spLocks noGrp="1"/>
          </p:cNvSpPr>
          <p:nvPr>
            <p:ph type="pic" idx="1"/>
          </p:nvPr>
        </p:nvSpPr>
        <p:spPr>
          <a:xfrm>
            <a:off x="5181600" y="990600"/>
            <a:ext cx="6172200" cy="4876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4" name="Text Placeholder 3"/>
          <p:cNvSpPr>
            <a:spLocks noGrp="1"/>
          </p:cNvSpPr>
          <p:nvPr>
            <p:ph type="body" sz="half" idx="2"/>
          </p:nvPr>
        </p:nvSpPr>
        <p:spPr>
          <a:xfrm>
            <a:off x="841248" y="2057400"/>
            <a:ext cx="3931920" cy="3810000"/>
          </a:xfrm>
        </p:spPr>
        <p:txBody>
          <a:bodyPr>
            <a:normAutofit/>
          </a:bodyPr>
          <a:lstStyle>
            <a:lvl1pPr marL="0" indent="0">
              <a:lnSpc>
                <a:spcPct val="90000"/>
              </a:lnSpc>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374940-A916-4C8B-9648-02A2D3898F9E}" type="datetime1">
              <a:rPr lang="en-US" smtClean="0"/>
              <a:t>9/8/18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42166151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F4E5243-F52A-4D37-9694-EB26C6C31910}" type="datetime1">
              <a:rPr lang="en-US" smtClean="0"/>
              <a:t>9/8/18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5362568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0362"/>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0362"/>
            <a:ext cx="7734300" cy="581183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A77B6E1-634A-48DC-9E8B-D894023267EF}" type="datetime1">
              <a:rPr lang="en-US" smtClean="0"/>
              <a:t>9/8/18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358651680"/>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45127" y="365760"/>
            <a:ext cx="10515600" cy="1325562"/>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845127" y="1828800"/>
            <a:ext cx="10515600" cy="435133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100">
                <a:solidFill>
                  <a:schemeClr val="tx1">
                    <a:lumMod val="65000"/>
                    <a:lumOff val="35000"/>
                  </a:schemeClr>
                </a:solidFill>
              </a:defRPr>
            </a:lvl1pPr>
          </a:lstStyle>
          <a:p>
            <a:fld id="{5586B75A-687E-405C-8A0B-8D00578BA2C3}" type="datetime1">
              <a:rPr lang="en-US" smtClean="0"/>
              <a:t>9/8/18</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100">
                <a:solidFill>
                  <a:schemeClr val="tx1">
                    <a:lumMod val="65000"/>
                    <a:lumOff val="35000"/>
                  </a:schemeClr>
                </a:solidFill>
              </a:defRPr>
            </a:lvl1pPr>
          </a:lstStyle>
          <a:p>
            <a:endParaRPr lang="en-US" dirty="0"/>
          </a:p>
        </p:txBody>
      </p:sp>
      <p:sp>
        <p:nvSpPr>
          <p:cNvPr id="6" name="Slide Number Placeholder 5"/>
          <p:cNvSpPr>
            <a:spLocks noGrp="1"/>
          </p:cNvSpPr>
          <p:nvPr>
            <p:ph type="sldNum" sz="quarter" idx="4"/>
          </p:nvPr>
        </p:nvSpPr>
        <p:spPr>
          <a:xfrm>
            <a:off x="8617527" y="6356350"/>
            <a:ext cx="2743200" cy="365125"/>
          </a:xfrm>
          <a:prstGeom prst="rect">
            <a:avLst/>
          </a:prstGeom>
        </p:spPr>
        <p:txBody>
          <a:bodyPr vert="horz" lIns="91440" tIns="45720" rIns="91440" bIns="45720" rtlCol="0" anchor="ctr"/>
          <a:lstStyle>
            <a:lvl1pPr algn="r">
              <a:defRPr sz="1100">
                <a:solidFill>
                  <a:schemeClr val="tx1">
                    <a:tint val="75000"/>
                  </a:schemeClr>
                </a:solidFill>
              </a:defRPr>
            </a:lvl1pPr>
          </a:lstStyle>
          <a:p>
            <a:fld id="{4FAB73BC-B049-4115-A692-8D63A059BFB8}" type="slidenum">
              <a:rPr lang="en-US" smtClean="0"/>
              <a:t>‹#›</a:t>
            </a:fld>
            <a:endParaRPr lang="en-US" dirty="0"/>
          </a:p>
        </p:txBody>
      </p:sp>
    </p:spTree>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Wingdings 2" pitchFamily="18" charset="2"/>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Wingdings 2" pitchFamily="18" charset="2"/>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Wingdings 2" pitchFamily="18" charset="2"/>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Wingdings 2" pitchFamily="18" charset="2"/>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Wingdings 2" pitchFamily="18" charset="2"/>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Wingdings 2" pitchFamily="18" charset="2"/>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Wingdings 2" pitchFamily="18" charset="2"/>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Wingdings 2" pitchFamily="18" charset="2"/>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Wingdings 2" pitchFamily="18" charset="2"/>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xml"/><Relationship Id="rId3"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4.png"/><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5.jpg"/><Relationship Id="rId4" Type="http://schemas.openxmlformats.org/officeDocument/2006/relationships/image" Target="../media/image6.jpg"/><Relationship Id="rId5" Type="http://schemas.openxmlformats.org/officeDocument/2006/relationships/image" Target="../media/image7.jpg"/><Relationship Id="rId6" Type="http://schemas.openxmlformats.org/officeDocument/2006/relationships/image" Target="../media/image8.png"/><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 Id="rId3" Type="http://schemas.openxmlformats.org/officeDocument/2006/relationships/image" Target="../media/image9.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 Id="rId3" Type="http://schemas.openxmlformats.org/officeDocument/2006/relationships/image" Target="../media/image10.jpg"/></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4" Type="http://schemas.openxmlformats.org/officeDocument/2006/relationships/image" Target="../media/image12.png"/><Relationship Id="rId5" Type="http://schemas.openxmlformats.org/officeDocument/2006/relationships/image" Target="../media/image13.png"/><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 Id="rId3" Type="http://schemas.openxmlformats.org/officeDocument/2006/relationships/image" Target="../media/image1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 Id="rId3" Type="http://schemas.openxmlformats.org/officeDocument/2006/relationships/image" Target="../media/image1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6.png"/></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4" Type="http://schemas.openxmlformats.org/officeDocument/2006/relationships/image" Target="../media/image18.png"/><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4" Type="http://schemas.openxmlformats.org/officeDocument/2006/relationships/image" Target="../media/image21.jpg"/><Relationship Id="rId1" Type="http://schemas.openxmlformats.org/officeDocument/2006/relationships/slideLayout" Target="../slideLayouts/slideLayout7.xml"/><Relationship Id="rId2" Type="http://schemas.openxmlformats.org/officeDocument/2006/relationships/image" Target="../media/image19.png"/></Relationships>
</file>

<file path=ppt/slides/_rels/slide16.xml.rels><?xml version="1.0" encoding="UTF-8" standalone="yes"?>
<Relationships xmlns="http://schemas.openxmlformats.org/package/2006/relationships"><Relationship Id="rId3" Type="http://schemas.openxmlformats.org/officeDocument/2006/relationships/image" Target="../media/image22.jpeg"/><Relationship Id="rId4" Type="http://schemas.openxmlformats.org/officeDocument/2006/relationships/image" Target="../media/image23.png"/><Relationship Id="rId5" Type="http://schemas.openxmlformats.org/officeDocument/2006/relationships/image" Target="../media/image24.jpeg"/><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7.xml.rels><?xml version="1.0" encoding="UTF-8" standalone="yes"?>
<Relationships xmlns="http://schemas.openxmlformats.org/package/2006/relationships"><Relationship Id="rId3" Type="http://schemas.openxmlformats.org/officeDocument/2006/relationships/image" Target="../media/image25.png"/><Relationship Id="rId4" Type="http://schemas.openxmlformats.org/officeDocument/2006/relationships/image" Target="../media/image4.png"/><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8.xml.rels><?xml version="1.0" encoding="UTF-8" standalone="yes"?>
<Relationships xmlns="http://schemas.openxmlformats.org/package/2006/relationships"><Relationship Id="rId3" Type="http://schemas.openxmlformats.org/officeDocument/2006/relationships/image" Target="../media/image26.emf"/><Relationship Id="rId4" Type="http://schemas.openxmlformats.org/officeDocument/2006/relationships/image" Target="../media/image27.png"/><Relationship Id="rId5" Type="http://schemas.openxmlformats.org/officeDocument/2006/relationships/image" Target="../media/image28.png"/><Relationship Id="rId6" Type="http://schemas.openxmlformats.org/officeDocument/2006/relationships/image" Target="../media/image29.png"/><Relationship Id="rId1" Type="http://schemas.openxmlformats.org/officeDocument/2006/relationships/slideLayout" Target="../slideLayouts/slideLayout6.xml"/><Relationship Id="rId2" Type="http://schemas.openxmlformats.org/officeDocument/2006/relationships/notesSlide" Target="../notesSlides/notesSlide1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0.png"/><Relationship Id="rId3" Type="http://schemas.openxmlformats.org/officeDocument/2006/relationships/image" Target="../media/image31.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32.png"/><Relationship Id="rId3" Type="http://schemas.openxmlformats.org/officeDocument/2006/relationships/image" Target="../media/image33.jpeg"/></Relationships>
</file>

<file path=ppt/slides/_rels/slide23.xml.rels><?xml version="1.0" encoding="UTF-8" standalone="yes"?>
<Relationships xmlns="http://schemas.openxmlformats.org/package/2006/relationships"><Relationship Id="rId3" Type="http://schemas.openxmlformats.org/officeDocument/2006/relationships/image" Target="../media/image34.png"/><Relationship Id="rId4" Type="http://schemas.openxmlformats.org/officeDocument/2006/relationships/image" Target="../media/image35.png"/><Relationship Id="rId5" Type="http://schemas.openxmlformats.org/officeDocument/2006/relationships/image" Target="../media/image36.png"/><Relationship Id="rId6" Type="http://schemas.openxmlformats.org/officeDocument/2006/relationships/image" Target="../media/image37.png"/><Relationship Id="rId7" Type="http://schemas.openxmlformats.org/officeDocument/2006/relationships/image" Target="../media/image38.png"/><Relationship Id="rId8" Type="http://schemas.openxmlformats.org/officeDocument/2006/relationships/image" Target="../media/image39.png"/><Relationship Id="rId9" Type="http://schemas.openxmlformats.org/officeDocument/2006/relationships/image" Target="../media/image40.png"/><Relationship Id="rId10" Type="http://schemas.openxmlformats.org/officeDocument/2006/relationships/image" Target="../media/image41.png"/><Relationship Id="rId11" Type="http://schemas.openxmlformats.org/officeDocument/2006/relationships/image" Target="../media/image42.png"/><Relationship Id="rId1" Type="http://schemas.openxmlformats.org/officeDocument/2006/relationships/slideLayout" Target="../slideLayouts/slideLayout6.xml"/><Relationship Id="rId2" Type="http://schemas.openxmlformats.org/officeDocument/2006/relationships/notesSlide" Target="../notesSlides/notesSlide16.xml"/></Relationships>
</file>

<file path=ppt/slides/_rels/slide24.xml.rels><?xml version="1.0" encoding="UTF-8" standalone="yes"?>
<Relationships xmlns="http://schemas.openxmlformats.org/package/2006/relationships"><Relationship Id="rId11" Type="http://schemas.openxmlformats.org/officeDocument/2006/relationships/image" Target="../media/image51.png"/><Relationship Id="rId12" Type="http://schemas.openxmlformats.org/officeDocument/2006/relationships/image" Target="../media/image52.png"/><Relationship Id="rId1" Type="http://schemas.openxmlformats.org/officeDocument/2006/relationships/slideLayout" Target="../slideLayouts/slideLayout6.xml"/><Relationship Id="rId2" Type="http://schemas.openxmlformats.org/officeDocument/2006/relationships/notesSlide" Target="../notesSlides/notesSlide17.xml"/><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image" Target="../media/image45.png"/><Relationship Id="rId6" Type="http://schemas.openxmlformats.org/officeDocument/2006/relationships/image" Target="../media/image46.png"/><Relationship Id="rId7" Type="http://schemas.openxmlformats.org/officeDocument/2006/relationships/image" Target="../media/image47.png"/><Relationship Id="rId8" Type="http://schemas.openxmlformats.org/officeDocument/2006/relationships/image" Target="../media/image48.png"/><Relationship Id="rId9" Type="http://schemas.openxmlformats.org/officeDocument/2006/relationships/image" Target="../media/image49.png"/><Relationship Id="rId10" Type="http://schemas.openxmlformats.org/officeDocument/2006/relationships/image" Target="../media/image50.png"/></Relationships>
</file>

<file path=ppt/slides/_rels/slide25.xml.rels><?xml version="1.0" encoding="UTF-8" standalone="yes"?>
<Relationships xmlns="http://schemas.openxmlformats.org/package/2006/relationships"><Relationship Id="rId3" Type="http://schemas.openxmlformats.org/officeDocument/2006/relationships/image" Target="../media/image54.png"/><Relationship Id="rId4" Type="http://schemas.openxmlformats.org/officeDocument/2006/relationships/image" Target="../media/image55.png"/><Relationship Id="rId1" Type="http://schemas.openxmlformats.org/officeDocument/2006/relationships/slideLayout" Target="../slideLayouts/slideLayout7.xml"/><Relationship Id="rId2" Type="http://schemas.openxmlformats.org/officeDocument/2006/relationships/image" Target="../media/image53.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6.png"/></Relationships>
</file>

<file path=ppt/slides/_rels/slide27.xml.rels><?xml version="1.0" encoding="UTF-8" standalone="yes"?>
<Relationships xmlns="http://schemas.openxmlformats.org/package/2006/relationships"><Relationship Id="rId3" Type="http://schemas.openxmlformats.org/officeDocument/2006/relationships/image" Target="../media/image57.png"/><Relationship Id="rId4" Type="http://schemas.openxmlformats.org/officeDocument/2006/relationships/hyperlink" Target="https://en.wikipedia.org/wiki/Dutch_West_India_Company" TargetMode="External"/><Relationship Id="rId1" Type="http://schemas.openxmlformats.org/officeDocument/2006/relationships/slideLayout" Target="../slideLayouts/slideLayout6.xml"/><Relationship Id="rId2" Type="http://schemas.openxmlformats.org/officeDocument/2006/relationships/notesSlide" Target="../notesSlides/notesSlide18.xml"/></Relationships>
</file>

<file path=ppt/slides/_rels/slide28.xml.rels><?xml version="1.0" encoding="UTF-8" standalone="yes"?>
<Relationships xmlns="http://schemas.openxmlformats.org/package/2006/relationships"><Relationship Id="rId3" Type="http://schemas.openxmlformats.org/officeDocument/2006/relationships/image" Target="../media/image59.png"/><Relationship Id="rId4" Type="http://schemas.openxmlformats.org/officeDocument/2006/relationships/image" Target="../media/image60.png"/><Relationship Id="rId1" Type="http://schemas.openxmlformats.org/officeDocument/2006/relationships/slideLayout" Target="../slideLayouts/slideLayout6.xml"/><Relationship Id="rId2" Type="http://schemas.openxmlformats.org/officeDocument/2006/relationships/image" Target="../media/image58.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1.png"/></Relationships>
</file>

<file path=ppt/slides/_rels/slide30.xml.rels><?xml version="1.0" encoding="UTF-8" standalone="yes"?>
<Relationships xmlns="http://schemas.openxmlformats.org/package/2006/relationships"><Relationship Id="rId3" Type="http://schemas.openxmlformats.org/officeDocument/2006/relationships/image" Target="../media/image62.jpeg"/><Relationship Id="rId4" Type="http://schemas.openxmlformats.org/officeDocument/2006/relationships/image" Target="../media/image63.jpeg"/><Relationship Id="rId5" Type="http://schemas.openxmlformats.org/officeDocument/2006/relationships/image" Target="../media/image64.jpeg"/><Relationship Id="rId6" Type="http://schemas.openxmlformats.org/officeDocument/2006/relationships/image" Target="../media/image65.jpeg"/><Relationship Id="rId7" Type="http://schemas.openxmlformats.org/officeDocument/2006/relationships/image" Target="../media/image66.jpeg"/><Relationship Id="rId8" Type="http://schemas.openxmlformats.org/officeDocument/2006/relationships/image" Target="../media/image67.jpeg"/><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0.xml"/><Relationship Id="rId3" Type="http://schemas.openxmlformats.org/officeDocument/2006/relationships/image" Target="../media/image68.png"/></Relationships>
</file>

<file path=ppt/slides/_rels/slide32.xml.rels><?xml version="1.0" encoding="UTF-8" standalone="yes"?>
<Relationships xmlns="http://schemas.openxmlformats.org/package/2006/relationships"><Relationship Id="rId3" Type="http://schemas.openxmlformats.org/officeDocument/2006/relationships/image" Target="../media/image34.png"/><Relationship Id="rId4" Type="http://schemas.openxmlformats.org/officeDocument/2006/relationships/image" Target="../media/image35.png"/><Relationship Id="rId5" Type="http://schemas.openxmlformats.org/officeDocument/2006/relationships/image" Target="../media/image36.png"/><Relationship Id="rId6" Type="http://schemas.openxmlformats.org/officeDocument/2006/relationships/image" Target="../media/image37.png"/><Relationship Id="rId7" Type="http://schemas.openxmlformats.org/officeDocument/2006/relationships/image" Target="../media/image38.png"/><Relationship Id="rId8" Type="http://schemas.openxmlformats.org/officeDocument/2006/relationships/image" Target="../media/image39.png"/><Relationship Id="rId9" Type="http://schemas.openxmlformats.org/officeDocument/2006/relationships/image" Target="../media/image40.png"/><Relationship Id="rId10" Type="http://schemas.openxmlformats.org/officeDocument/2006/relationships/image" Target="../media/image41.png"/><Relationship Id="rId11" Type="http://schemas.openxmlformats.org/officeDocument/2006/relationships/image" Target="../media/image42.png"/><Relationship Id="rId1" Type="http://schemas.openxmlformats.org/officeDocument/2006/relationships/slideLayout" Target="../slideLayouts/slideLayout6.xml"/><Relationship Id="rId2" Type="http://schemas.openxmlformats.org/officeDocument/2006/relationships/notesSlide" Target="../notesSlides/notesSlide2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69.png"/><Relationship Id="rId3" Type="http://schemas.openxmlformats.org/officeDocument/2006/relationships/image" Target="../media/image70.png"/></Relationships>
</file>

<file path=ppt/slides/_rels/slide34.xml.rels><?xml version="1.0" encoding="UTF-8" standalone="yes"?>
<Relationships xmlns="http://schemas.openxmlformats.org/package/2006/relationships"><Relationship Id="rId3" Type="http://schemas.openxmlformats.org/officeDocument/2006/relationships/image" Target="../media/image71.png"/><Relationship Id="rId4" Type="http://schemas.openxmlformats.org/officeDocument/2006/relationships/hyperlink" Target="https://archive.org/details/documentsrelativ12brod" TargetMode="External"/><Relationship Id="rId1" Type="http://schemas.openxmlformats.org/officeDocument/2006/relationships/slideLayout" Target="../slideLayouts/slideLayout7.xml"/><Relationship Id="rId2" Type="http://schemas.openxmlformats.org/officeDocument/2006/relationships/notesSlide" Target="../notesSlides/notesSlide2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2.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73.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74.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75.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76.jpeg"/><Relationship Id="rId3" Type="http://schemas.openxmlformats.org/officeDocument/2006/relationships/image" Target="../media/image77.jpe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42719" y="2245360"/>
            <a:ext cx="9144000" cy="1012770"/>
          </a:xfrm>
        </p:spPr>
        <p:txBody>
          <a:bodyPr>
            <a:normAutofit/>
          </a:bodyPr>
          <a:lstStyle/>
          <a:p>
            <a:r>
              <a:rPr lang="en-US" sz="4800" dirty="0" smtClean="0"/>
              <a:t>New Castle History</a:t>
            </a:r>
            <a:endParaRPr lang="en-US" sz="4800" dirty="0"/>
          </a:p>
        </p:txBody>
      </p:sp>
      <p:sp>
        <p:nvSpPr>
          <p:cNvPr id="3" name="Subtitle 2"/>
          <p:cNvSpPr>
            <a:spLocks noGrp="1"/>
          </p:cNvSpPr>
          <p:nvPr>
            <p:ph type="subTitle" idx="1"/>
          </p:nvPr>
        </p:nvSpPr>
        <p:spPr>
          <a:xfrm>
            <a:off x="1442718" y="3822432"/>
            <a:ext cx="9144000" cy="2835222"/>
          </a:xfrm>
        </p:spPr>
        <p:txBody>
          <a:bodyPr>
            <a:normAutofit/>
          </a:bodyPr>
          <a:lstStyle/>
          <a:p>
            <a:r>
              <a:rPr lang="en-US" sz="3000" dirty="0"/>
              <a:t>Jim </a:t>
            </a:r>
            <a:r>
              <a:rPr lang="en-US" sz="3000" dirty="0" smtClean="0"/>
              <a:t>Meek</a:t>
            </a:r>
          </a:p>
          <a:p>
            <a:endParaRPr lang="en-US" sz="2900" dirty="0"/>
          </a:p>
          <a:p>
            <a:r>
              <a:rPr lang="en-US" dirty="0" smtClean="0"/>
              <a:t>Fall 2018</a:t>
            </a:r>
          </a:p>
          <a:p>
            <a:endParaRPr lang="en-US" dirty="0"/>
          </a:p>
          <a:p>
            <a:r>
              <a:rPr lang="en-US" dirty="0" err="1" smtClean="0">
                <a:solidFill>
                  <a:srgbClr val="0070C0"/>
                </a:solidFill>
              </a:rPr>
              <a:t>james.l.meek@gmail.com</a:t>
            </a:r>
            <a:endParaRPr lang="en-US" dirty="0" smtClean="0">
              <a:solidFill>
                <a:srgbClr val="0070C0"/>
              </a:solidFill>
            </a:endParaRPr>
          </a:p>
          <a:p>
            <a:endParaRPr lang="en-US" dirty="0"/>
          </a:p>
          <a:p>
            <a:endParaRPr lang="en-US" dirty="0"/>
          </a:p>
        </p:txBody>
      </p:sp>
      <p:pic>
        <p:nvPicPr>
          <p:cNvPr id="4" name="Picture 3"/>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88900" y="673167"/>
            <a:ext cx="13060931" cy="1607446"/>
          </a:xfrm>
          <a:prstGeom prst="rect">
            <a:avLst/>
          </a:prstGeom>
        </p:spPr>
      </p:pic>
      <p:sp>
        <p:nvSpPr>
          <p:cNvPr id="5" name="TextBox 4"/>
          <p:cNvSpPr txBox="1"/>
          <p:nvPr/>
        </p:nvSpPr>
        <p:spPr>
          <a:xfrm>
            <a:off x="2814694" y="265997"/>
            <a:ext cx="8152314" cy="276999"/>
          </a:xfrm>
          <a:prstGeom prst="rect">
            <a:avLst/>
          </a:prstGeom>
          <a:noFill/>
        </p:spPr>
        <p:txBody>
          <a:bodyPr wrap="square" rtlCol="0">
            <a:spAutoFit/>
          </a:bodyPr>
          <a:lstStyle/>
          <a:p>
            <a:r>
              <a:rPr lang="en-US" sz="1200" dirty="0"/>
              <a:t>A View of The Town of New Castle From The River Delaware, -- Taken the 4th July 1797 -- By Ives le Blanc</a:t>
            </a:r>
          </a:p>
        </p:txBody>
      </p:sp>
    </p:spTree>
    <p:extLst>
      <p:ext uri="{BB962C8B-B14F-4D97-AF65-F5344CB8AC3E}">
        <p14:creationId xmlns:p14="http://schemas.microsoft.com/office/powerpoint/2010/main" val="62195735"/>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Who am I?</a:t>
            </a:r>
            <a:br>
              <a:rPr lang="en-US" dirty="0" smtClean="0"/>
            </a:br>
            <a:endParaRPr lang="en-US" dirty="0"/>
          </a:p>
        </p:txBody>
      </p:sp>
      <p:sp>
        <p:nvSpPr>
          <p:cNvPr id="3" name="Content Placeholder 2"/>
          <p:cNvSpPr>
            <a:spLocks noGrp="1"/>
          </p:cNvSpPr>
          <p:nvPr>
            <p:ph idx="1"/>
          </p:nvPr>
        </p:nvSpPr>
        <p:spPr>
          <a:xfrm>
            <a:off x="680027" y="1435100"/>
            <a:ext cx="10515600" cy="4351337"/>
          </a:xfrm>
        </p:spPr>
        <p:txBody>
          <a:bodyPr>
            <a:normAutofit/>
          </a:bodyPr>
          <a:lstStyle/>
          <a:p>
            <a:r>
              <a:rPr lang="en-US" sz="2000" dirty="0" smtClean="0"/>
              <a:t>Not a historian</a:t>
            </a:r>
            <a:r>
              <a:rPr lang="en-US" sz="2000" dirty="0"/>
              <a:t>! </a:t>
            </a:r>
            <a:endParaRPr lang="en-US" sz="2000" dirty="0" smtClean="0"/>
          </a:p>
          <a:p>
            <a:r>
              <a:rPr lang="en-US" sz="2000" dirty="0" smtClean="0"/>
              <a:t>College </a:t>
            </a:r>
            <a:r>
              <a:rPr lang="en-US" sz="2000" dirty="0"/>
              <a:t>at William and Mary in Williamsburg and got to love colonial revival</a:t>
            </a:r>
            <a:r>
              <a:rPr lang="en-US" sz="2000" dirty="0" smtClean="0"/>
              <a:t>!</a:t>
            </a:r>
          </a:p>
          <a:p>
            <a:r>
              <a:rPr lang="en-US" sz="2000" dirty="0"/>
              <a:t>My career was in research:</a:t>
            </a:r>
          </a:p>
          <a:p>
            <a:pPr lvl="1"/>
            <a:r>
              <a:rPr lang="en-US" sz="1600" dirty="0"/>
              <a:t>Ph. D in biochemistry, post doc </a:t>
            </a:r>
            <a:r>
              <a:rPr lang="en-US" sz="1600" dirty="0" smtClean="0"/>
              <a:t>with </a:t>
            </a:r>
            <a:r>
              <a:rPr lang="en-US" sz="1600" dirty="0" err="1" smtClean="0"/>
              <a:t>Arvid</a:t>
            </a:r>
            <a:r>
              <a:rPr lang="en-US" sz="1600" dirty="0" smtClean="0"/>
              <a:t> </a:t>
            </a:r>
            <a:r>
              <a:rPr lang="en-US" sz="1600" dirty="0" err="1"/>
              <a:t>Carlsson</a:t>
            </a:r>
            <a:r>
              <a:rPr lang="en-US" sz="1600" dirty="0"/>
              <a:t> </a:t>
            </a:r>
            <a:r>
              <a:rPr lang="en-US" sz="1600" dirty="0" smtClean="0"/>
              <a:t>in Sweden (Nobel </a:t>
            </a:r>
            <a:r>
              <a:rPr lang="en-US" sz="1600" dirty="0"/>
              <a:t>Prize, 2000)</a:t>
            </a:r>
          </a:p>
          <a:p>
            <a:pPr lvl="1"/>
            <a:r>
              <a:rPr lang="en-US" sz="1600" dirty="0"/>
              <a:t>14 years in research at NIMH, Washington (lived in </a:t>
            </a:r>
            <a:r>
              <a:rPr lang="en-US" sz="1600" dirty="0" err="1"/>
              <a:t>victorian</a:t>
            </a:r>
            <a:r>
              <a:rPr lang="en-US" sz="1600" dirty="0"/>
              <a:t> house) on Capitol Hill</a:t>
            </a:r>
          </a:p>
          <a:p>
            <a:pPr lvl="1"/>
            <a:r>
              <a:rPr lang="en-US" sz="1600" dirty="0"/>
              <a:t>17 years in research at </a:t>
            </a:r>
            <a:r>
              <a:rPr lang="en-US" sz="1600" dirty="0" err="1"/>
              <a:t>Dupont</a:t>
            </a:r>
            <a:r>
              <a:rPr lang="en-US" sz="1600" dirty="0"/>
              <a:t> Exp. Sta. (research, creating in</a:t>
            </a:r>
            <a:r>
              <a:rPr lang="en-US" sz="1600" dirty="0" smtClean="0"/>
              <a:t>-company </a:t>
            </a:r>
            <a:r>
              <a:rPr lang="en-US" sz="1600" dirty="0"/>
              <a:t>web sites)</a:t>
            </a:r>
          </a:p>
          <a:p>
            <a:pPr lvl="1"/>
            <a:r>
              <a:rPr lang="en-US" sz="1600" dirty="0"/>
              <a:t>2 years at Astra Zeneca</a:t>
            </a:r>
          </a:p>
          <a:p>
            <a:pPr lvl="1"/>
            <a:r>
              <a:rPr lang="en-US" sz="1600" dirty="0"/>
              <a:t>3 years at the News Journal in the newsroom doing </a:t>
            </a:r>
            <a:r>
              <a:rPr lang="en-US" sz="1600" dirty="0" smtClean="0"/>
              <a:t>web maps </a:t>
            </a:r>
            <a:r>
              <a:rPr lang="en-US" sz="1600" dirty="0"/>
              <a:t>and database </a:t>
            </a:r>
            <a:r>
              <a:rPr lang="en-US" sz="1600" dirty="0" smtClean="0"/>
              <a:t>work</a:t>
            </a:r>
            <a:endParaRPr lang="en-US" sz="2000" dirty="0" smtClean="0"/>
          </a:p>
          <a:p>
            <a:r>
              <a:rPr lang="en-US" sz="2000" dirty="0" smtClean="0"/>
              <a:t>We bought </a:t>
            </a:r>
            <a:r>
              <a:rPr lang="en-US" sz="2000" dirty="0"/>
              <a:t>30 The </a:t>
            </a:r>
            <a:r>
              <a:rPr lang="en-US" sz="2000" dirty="0" smtClean="0"/>
              <a:t>Strand, N.C.  </a:t>
            </a:r>
            <a:r>
              <a:rPr lang="en-US" sz="2000" dirty="0"/>
              <a:t>in 2003, started researching our house, the street, the </a:t>
            </a:r>
            <a:r>
              <a:rPr lang="en-US" sz="2000" dirty="0" smtClean="0"/>
              <a:t>town</a:t>
            </a:r>
          </a:p>
          <a:p>
            <a:r>
              <a:rPr lang="en-US" sz="2000" dirty="0" smtClean="0"/>
              <a:t>Together with people from U.D., Courthouse and Delaware Historical Society I formed NC-CHAP – New Castle Community History and Archaeology Program</a:t>
            </a:r>
            <a:endParaRPr lang="en-US" sz="2000" dirty="0"/>
          </a:p>
          <a:p>
            <a:r>
              <a:rPr lang="en-US" sz="2000" dirty="0" smtClean="0"/>
              <a:t>I started putting </a:t>
            </a:r>
            <a:r>
              <a:rPr lang="en-US" sz="2000" dirty="0"/>
              <a:t>the information up on </a:t>
            </a:r>
            <a:r>
              <a:rPr lang="en-US" sz="2000" dirty="0" err="1"/>
              <a:t>nc-chap.org</a:t>
            </a:r>
            <a:r>
              <a:rPr lang="en-US" sz="2000" dirty="0"/>
              <a:t> </a:t>
            </a:r>
            <a:r>
              <a:rPr lang="en-US" sz="2000" dirty="0" smtClean="0"/>
              <a:t>and have never stopped</a:t>
            </a:r>
            <a:endParaRPr lang="en-US" sz="2000" dirty="0"/>
          </a:p>
          <a:p>
            <a:pPr marL="0" indent="0">
              <a:buNone/>
            </a:pPr>
            <a:endParaRPr lang="en-US" sz="2000" dirty="0" smtClean="0"/>
          </a:p>
          <a:p>
            <a:endParaRPr lang="en-US" dirty="0"/>
          </a:p>
        </p:txBody>
      </p:sp>
    </p:spTree>
    <p:extLst>
      <p:ext uri="{BB962C8B-B14F-4D97-AF65-F5344CB8AC3E}">
        <p14:creationId xmlns:p14="http://schemas.microsoft.com/office/powerpoint/2010/main" val="2935312287"/>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http://</a:t>
            </a:r>
            <a:r>
              <a:rPr lang="en-US" dirty="0" err="1" smtClean="0"/>
              <a:t>nc-chap.org</a:t>
            </a:r>
            <a:endParaRPr lang="en-US" dirty="0"/>
          </a:p>
        </p:txBody>
      </p:sp>
      <p:sp>
        <p:nvSpPr>
          <p:cNvPr id="4" name="TextBox 3"/>
          <p:cNvSpPr txBox="1"/>
          <p:nvPr/>
        </p:nvSpPr>
        <p:spPr>
          <a:xfrm>
            <a:off x="924803" y="1566333"/>
            <a:ext cx="6116641" cy="4524316"/>
          </a:xfrm>
          <a:prstGeom prst="rect">
            <a:avLst/>
          </a:prstGeom>
          <a:noFill/>
        </p:spPr>
        <p:txBody>
          <a:bodyPr wrap="square" rtlCol="0">
            <a:spAutoFit/>
          </a:bodyPr>
          <a:lstStyle/>
          <a:p>
            <a:r>
              <a:rPr lang="en-US" dirty="0"/>
              <a:t>Currently &gt; 6,000 pages, files and </a:t>
            </a:r>
            <a:r>
              <a:rPr lang="en-US" dirty="0" smtClean="0"/>
              <a:t>images according to Google!</a:t>
            </a:r>
          </a:p>
          <a:p>
            <a:endParaRPr lang="en-US" dirty="0"/>
          </a:p>
          <a:p>
            <a:r>
              <a:rPr lang="en-US" dirty="0" smtClean="0"/>
              <a:t>Search bar to find stuff on this VERY large site</a:t>
            </a:r>
          </a:p>
          <a:p>
            <a:r>
              <a:rPr lang="en-US" dirty="0" smtClean="0"/>
              <a:t>New </a:t>
            </a:r>
            <a:r>
              <a:rPr lang="en-US" dirty="0"/>
              <a:t>information used in today’s </a:t>
            </a:r>
            <a:r>
              <a:rPr lang="en-US" dirty="0" smtClean="0"/>
              <a:t>lecture</a:t>
            </a:r>
            <a:endParaRPr lang="en-US" dirty="0"/>
          </a:p>
          <a:p>
            <a:r>
              <a:rPr lang="en-US" dirty="0" smtClean="0"/>
              <a:t>Lectures from 2015</a:t>
            </a:r>
          </a:p>
          <a:p>
            <a:r>
              <a:rPr lang="en-US" dirty="0" smtClean="0"/>
              <a:t>Resources:</a:t>
            </a:r>
            <a:r>
              <a:rPr lang="en-US" dirty="0"/>
              <a:t> </a:t>
            </a:r>
            <a:r>
              <a:rPr lang="en-US" dirty="0" smtClean="0"/>
              <a:t>Histories, guidebooks, </a:t>
            </a:r>
            <a:r>
              <a:rPr lang="en-US" dirty="0"/>
              <a:t>c</a:t>
            </a:r>
            <a:r>
              <a:rPr lang="en-US" dirty="0" smtClean="0"/>
              <a:t>ensus and tax records</a:t>
            </a:r>
          </a:p>
          <a:p>
            <a:r>
              <a:rPr lang="en-US" dirty="0"/>
              <a:t>A</a:t>
            </a:r>
            <a:r>
              <a:rPr lang="en-US" dirty="0" smtClean="0"/>
              <a:t>rchaeology</a:t>
            </a:r>
            <a:r>
              <a:rPr lang="en-US" dirty="0"/>
              <a:t>, maps, aerial photos, </a:t>
            </a:r>
            <a:r>
              <a:rPr lang="en-US" dirty="0" smtClean="0"/>
              <a:t>Portrait, railroad and railroad engine  manufacture …</a:t>
            </a:r>
          </a:p>
          <a:p>
            <a:r>
              <a:rPr lang="en-US" dirty="0" smtClean="0"/>
              <a:t>Churches: Lutheran, </a:t>
            </a:r>
            <a:r>
              <a:rPr lang="en-US" dirty="0" err="1" smtClean="0"/>
              <a:t>Presbyt</a:t>
            </a:r>
            <a:r>
              <a:rPr lang="en-US" dirty="0" smtClean="0"/>
              <a:t>. Episcopal, Quaker, Methodist </a:t>
            </a:r>
          </a:p>
          <a:p>
            <a:r>
              <a:rPr lang="en-US" dirty="0" smtClean="0"/>
              <a:t>Women in Ft. </a:t>
            </a:r>
            <a:r>
              <a:rPr lang="en-US" dirty="0" err="1" smtClean="0"/>
              <a:t>Casimir</a:t>
            </a:r>
            <a:endParaRPr lang="en-US" dirty="0" smtClean="0"/>
          </a:p>
          <a:p>
            <a:r>
              <a:rPr lang="en-US" dirty="0" smtClean="0"/>
              <a:t>Virtual tours</a:t>
            </a:r>
          </a:p>
          <a:p>
            <a:r>
              <a:rPr lang="en-US" dirty="0" smtClean="0"/>
              <a:t>Oral History, Post cards</a:t>
            </a:r>
          </a:p>
          <a:p>
            <a:r>
              <a:rPr lang="en-US" dirty="0" smtClean="0"/>
              <a:t>Day in Old New Castle</a:t>
            </a:r>
          </a:p>
          <a:p>
            <a:r>
              <a:rPr lang="en-US" dirty="0" smtClean="0"/>
              <a:t>“Williamsburg on the Delaware”</a:t>
            </a:r>
          </a:p>
          <a:p>
            <a:r>
              <a:rPr lang="en-US" dirty="0" smtClean="0"/>
              <a:t>Crime &amp; punishment: hanging, scarlet letters, whipping</a:t>
            </a:r>
            <a:r>
              <a:rPr lang="is-IS" dirty="0" smtClean="0"/>
              <a:t>…</a:t>
            </a:r>
          </a:p>
          <a:p>
            <a:r>
              <a:rPr lang="is-IS" dirty="0" smtClean="0"/>
              <a:t>...</a:t>
            </a:r>
            <a:endParaRPr lang="en-US" dirty="0" smtClean="0"/>
          </a:p>
        </p:txBody>
      </p:sp>
      <p:pic>
        <p:nvPicPr>
          <p:cNvPr id="5" name="Picture 4" descr="ncChaphomepage.p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7602125" y="0"/>
            <a:ext cx="4302950" cy="6858000"/>
          </a:xfrm>
          <a:prstGeom prst="rect">
            <a:avLst/>
          </a:prstGeom>
        </p:spPr>
      </p:pic>
      <p:cxnSp>
        <p:nvCxnSpPr>
          <p:cNvPr id="7" name="Straight Arrow Connector 6"/>
          <p:cNvCxnSpPr/>
          <p:nvPr/>
        </p:nvCxnSpPr>
        <p:spPr>
          <a:xfrm flipV="1">
            <a:off x="4838700" y="2298700"/>
            <a:ext cx="3162300" cy="292100"/>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8" name="Straight Arrow Connector 7"/>
          <p:cNvCxnSpPr/>
          <p:nvPr/>
        </p:nvCxnSpPr>
        <p:spPr>
          <a:xfrm>
            <a:off x="2984500" y="2844800"/>
            <a:ext cx="4991100" cy="317500"/>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11" name="Straight Arrow Connector 10"/>
          <p:cNvCxnSpPr/>
          <p:nvPr/>
        </p:nvCxnSpPr>
        <p:spPr>
          <a:xfrm>
            <a:off x="6337300" y="3403600"/>
            <a:ext cx="1612900" cy="3022600"/>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16" name="Straight Arrow Connector 15"/>
          <p:cNvCxnSpPr/>
          <p:nvPr/>
        </p:nvCxnSpPr>
        <p:spPr>
          <a:xfrm flipV="1">
            <a:off x="5295900" y="177800"/>
            <a:ext cx="2616200" cy="2159000"/>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11397453"/>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78994" y="69427"/>
            <a:ext cx="10720340" cy="6492240"/>
          </a:xfrm>
        </p:spPr>
        <p:txBody>
          <a:bodyPr>
            <a:normAutofit/>
          </a:bodyPr>
          <a:lstStyle/>
          <a:p>
            <a:r>
              <a:rPr lang="en-US" dirty="0" smtClean="0"/>
              <a:t>Course Plan</a:t>
            </a:r>
            <a:r>
              <a:rPr lang="en-US" dirty="0"/>
              <a:t/>
            </a:r>
            <a:br>
              <a:rPr lang="en-US" dirty="0"/>
            </a:br>
            <a:r>
              <a:rPr lang="en-US" dirty="0"/>
              <a:t/>
            </a:r>
            <a:br>
              <a:rPr lang="en-US" dirty="0"/>
            </a:br>
            <a:r>
              <a:rPr lang="en-US" sz="2800" dirty="0" smtClean="0"/>
              <a:t>First half of the course: </a:t>
            </a:r>
            <a:br>
              <a:rPr lang="en-US" sz="2800" dirty="0" smtClean="0"/>
            </a:br>
            <a:r>
              <a:rPr lang="en-US" sz="2800" dirty="0" smtClean="0"/>
              <a:t>	-dates</a:t>
            </a:r>
            <a:r>
              <a:rPr lang="en-US" sz="2800" dirty="0"/>
              <a:t>, wars, people etc.	</a:t>
            </a:r>
            <a:r>
              <a:rPr lang="en-US" sz="2800" dirty="0" smtClean="0"/>
              <a:t>the usual history </a:t>
            </a:r>
            <a:br>
              <a:rPr lang="en-US" sz="2800" dirty="0" smtClean="0"/>
            </a:br>
            <a:r>
              <a:rPr lang="en-US" sz="2800" dirty="0"/>
              <a:t>	</a:t>
            </a:r>
            <a:r>
              <a:rPr lang="en-US" sz="2800" dirty="0" smtClean="0"/>
              <a:t>-the not-usual history – why it happened</a:t>
            </a:r>
            <a:br>
              <a:rPr lang="en-US" sz="2800" dirty="0" smtClean="0"/>
            </a:br>
            <a:r>
              <a:rPr lang="en-US" sz="2800" dirty="0"/>
              <a:t>	</a:t>
            </a:r>
            <a:br>
              <a:rPr lang="en-US" sz="2800" dirty="0"/>
            </a:br>
            <a:r>
              <a:rPr lang="en-US" sz="2800" dirty="0" smtClean="0"/>
              <a:t>Second half of course</a:t>
            </a:r>
            <a:br>
              <a:rPr lang="en-US" sz="2800" dirty="0" smtClean="0"/>
            </a:br>
            <a:r>
              <a:rPr lang="en-US" sz="2800" dirty="0" smtClean="0"/>
              <a:t> </a:t>
            </a:r>
            <a:r>
              <a:rPr lang="en-US" sz="2800" dirty="0"/>
              <a:t>	</a:t>
            </a:r>
            <a:r>
              <a:rPr lang="en-US" sz="2800" dirty="0" smtClean="0"/>
              <a:t>-virtual tours, clothing, transportation, architecture</a:t>
            </a:r>
            <a:br>
              <a:rPr lang="en-US" sz="2800" dirty="0" smtClean="0"/>
            </a:br>
            <a:r>
              <a:rPr lang="en-US" sz="2800" dirty="0" smtClean="0"/>
              <a:t/>
            </a:r>
            <a:br>
              <a:rPr lang="en-US" sz="2800" dirty="0" smtClean="0"/>
            </a:br>
            <a:r>
              <a:rPr lang="en-US" sz="2800" dirty="0"/>
              <a:t/>
            </a:r>
            <a:br>
              <a:rPr lang="en-US" sz="2800" dirty="0"/>
            </a:br>
            <a:r>
              <a:rPr lang="en-US" sz="2800" dirty="0">
                <a:solidFill>
                  <a:srgbClr val="FF0000"/>
                </a:solidFill>
              </a:rPr>
              <a:t/>
            </a:r>
            <a:br>
              <a:rPr lang="en-US" sz="2800" dirty="0">
                <a:solidFill>
                  <a:srgbClr val="FF0000"/>
                </a:solidFill>
              </a:rPr>
            </a:br>
            <a:r>
              <a:rPr lang="en-US" sz="2000" dirty="0" smtClean="0"/>
              <a:t>(maybe a few words: </a:t>
            </a:r>
            <a:r>
              <a:rPr lang="en-US" sz="2000" dirty="0"/>
              <a:t>beer, </a:t>
            </a:r>
            <a:r>
              <a:rPr lang="en-US" sz="2000" dirty="0" smtClean="0"/>
              <a:t>punishment, scarlet </a:t>
            </a:r>
            <a:r>
              <a:rPr lang="en-US" sz="2000" dirty="0"/>
              <a:t>letters</a:t>
            </a:r>
            <a:r>
              <a:rPr lang="en-US" sz="2000" dirty="0" smtClean="0"/>
              <a:t>, organized religion, prostitution)</a:t>
            </a:r>
            <a:r>
              <a:rPr lang="en-US" sz="2000" dirty="0"/>
              <a:t>	</a:t>
            </a:r>
            <a:endParaRPr lang="en-US" sz="2000" dirty="0">
              <a:solidFill>
                <a:srgbClr val="FF0000"/>
              </a:solidFill>
            </a:endParaRPr>
          </a:p>
        </p:txBody>
      </p:sp>
    </p:spTree>
    <p:extLst>
      <p:ext uri="{BB962C8B-B14F-4D97-AF65-F5344CB8AC3E}">
        <p14:creationId xmlns:p14="http://schemas.microsoft.com/office/powerpoint/2010/main" val="407439036"/>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3953163" y="0"/>
            <a:ext cx="8140059" cy="6858000"/>
          </a:xfrm>
          <a:prstGeom prst="rect">
            <a:avLst/>
          </a:prstGeom>
        </p:spPr>
      </p:pic>
      <p:sp>
        <p:nvSpPr>
          <p:cNvPr id="3" name="TextBox 2"/>
          <p:cNvSpPr txBox="1"/>
          <p:nvPr/>
        </p:nvSpPr>
        <p:spPr>
          <a:xfrm>
            <a:off x="375920" y="751840"/>
            <a:ext cx="3815017" cy="954107"/>
          </a:xfrm>
          <a:prstGeom prst="rect">
            <a:avLst/>
          </a:prstGeom>
          <a:noFill/>
        </p:spPr>
        <p:txBody>
          <a:bodyPr wrap="none" rtlCol="0">
            <a:spAutoFit/>
          </a:bodyPr>
          <a:lstStyle/>
          <a:p>
            <a:r>
              <a:rPr lang="en-US" sz="2800" dirty="0" smtClean="0"/>
              <a:t>The </a:t>
            </a:r>
            <a:r>
              <a:rPr lang="en-US" sz="2800" b="1" i="1" u="sng" dirty="0" smtClean="0"/>
              <a:t>Usua</a:t>
            </a:r>
            <a:r>
              <a:rPr lang="en-US" sz="2800" dirty="0" smtClean="0"/>
              <a:t>l Beginning, not </a:t>
            </a:r>
          </a:p>
          <a:p>
            <a:r>
              <a:rPr lang="en-US" sz="2800" dirty="0" smtClean="0"/>
              <a:t>The </a:t>
            </a:r>
            <a:r>
              <a:rPr lang="en-US" sz="2800" b="1" i="1" u="sng" dirty="0" smtClean="0"/>
              <a:t>Very</a:t>
            </a:r>
            <a:r>
              <a:rPr lang="en-US" sz="2800" dirty="0" smtClean="0"/>
              <a:t> Beginning</a:t>
            </a:r>
            <a:endParaRPr lang="en-US" sz="2800" dirty="0"/>
          </a:p>
        </p:txBody>
      </p:sp>
      <p:sp>
        <p:nvSpPr>
          <p:cNvPr id="4" name="TextBox 3"/>
          <p:cNvSpPr txBox="1"/>
          <p:nvPr/>
        </p:nvSpPr>
        <p:spPr>
          <a:xfrm>
            <a:off x="211667" y="2529840"/>
            <a:ext cx="3767665" cy="2585323"/>
          </a:xfrm>
          <a:prstGeom prst="rect">
            <a:avLst/>
          </a:prstGeom>
          <a:noFill/>
        </p:spPr>
        <p:txBody>
          <a:bodyPr wrap="square" rtlCol="0">
            <a:spAutoFit/>
          </a:bodyPr>
          <a:lstStyle/>
          <a:p>
            <a:pPr marL="342900" indent="-342900">
              <a:buAutoNum type="arabicPlain" startAt="1609"/>
            </a:pPr>
            <a:r>
              <a:rPr lang="en-US" dirty="0" smtClean="0"/>
              <a:t>    H. Hudson-S, N, Fresh Rivers</a:t>
            </a:r>
          </a:p>
          <a:p>
            <a:pPr marL="342900" indent="-342900">
              <a:buAutoNum type="arabicPlain" startAt="1625"/>
            </a:pPr>
            <a:r>
              <a:rPr lang="en-US" dirty="0" smtClean="0"/>
              <a:t>    Peter Minuit &amp; WIC buys 	Manhattan for $24 </a:t>
            </a:r>
          </a:p>
          <a:p>
            <a:r>
              <a:rPr lang="en-US" dirty="0" smtClean="0"/>
              <a:t>1638    Minuit, Swedes, Kalmar </a:t>
            </a:r>
            <a:r>
              <a:rPr lang="en-US" dirty="0" err="1" smtClean="0"/>
              <a:t>Nyckel</a:t>
            </a:r>
            <a:endParaRPr lang="en-US" dirty="0" smtClean="0"/>
          </a:p>
          <a:p>
            <a:pPr marL="342900" indent="-342900">
              <a:buAutoNum type="arabicPlain" startAt="1651"/>
            </a:pPr>
            <a:r>
              <a:rPr lang="en-US" dirty="0" smtClean="0"/>
              <a:t>    Stuyvesant/Ft. Casimir</a:t>
            </a:r>
          </a:p>
          <a:p>
            <a:r>
              <a:rPr lang="en-US" dirty="0" smtClean="0"/>
              <a:t>1655    Swedes/Ft. Trinity</a:t>
            </a:r>
          </a:p>
          <a:p>
            <a:pPr marL="342900" indent="-342900">
              <a:buAutoNum type="arabicPlain" startAt="1655"/>
            </a:pPr>
            <a:r>
              <a:rPr lang="en-US" dirty="0" smtClean="0"/>
              <a:t>    Amsterdam/New Amstel</a:t>
            </a:r>
          </a:p>
          <a:p>
            <a:pPr marL="342900" indent="-342900">
              <a:buAutoNum type="arabicPlain" startAt="1664"/>
            </a:pPr>
            <a:r>
              <a:rPr lang="en-US" dirty="0" smtClean="0"/>
              <a:t>    Duke of York/New Castle</a:t>
            </a:r>
          </a:p>
          <a:p>
            <a:r>
              <a:rPr lang="en-US" dirty="0" smtClean="0"/>
              <a:t>1682    Grant to Wm. Penn</a:t>
            </a:r>
            <a:endParaRPr lang="en-US" dirty="0"/>
          </a:p>
        </p:txBody>
      </p:sp>
      <p:pic>
        <p:nvPicPr>
          <p:cNvPr id="5" name="Picture 4"/>
          <p:cNvPicPr>
            <a:picLocks noChangeAspect="1"/>
          </p:cNvPicPr>
          <p:nvPr/>
        </p:nvPicPr>
        <p:blipFill>
          <a:blip r:embed="rId4"/>
          <a:stretch>
            <a:fillRect/>
          </a:stretch>
        </p:blipFill>
        <p:spPr>
          <a:xfrm>
            <a:off x="1437640" y="5232400"/>
            <a:ext cx="1337212" cy="883920"/>
          </a:xfrm>
          <a:prstGeom prst="rect">
            <a:avLst/>
          </a:prstGeom>
        </p:spPr>
      </p:pic>
      <p:sp>
        <p:nvSpPr>
          <p:cNvPr id="6" name="TextBox 5"/>
          <p:cNvSpPr txBox="1"/>
          <p:nvPr/>
        </p:nvSpPr>
        <p:spPr>
          <a:xfrm>
            <a:off x="1951566" y="6429022"/>
            <a:ext cx="2819400" cy="307777"/>
          </a:xfrm>
          <a:prstGeom prst="rect">
            <a:avLst/>
          </a:prstGeom>
          <a:noFill/>
        </p:spPr>
        <p:txBody>
          <a:bodyPr wrap="square" rtlCol="0">
            <a:spAutoFit/>
          </a:bodyPr>
          <a:lstStyle/>
          <a:p>
            <a:r>
              <a:rPr lang="en-US" sz="1400" dirty="0" err="1" smtClean="0"/>
              <a:t>Visscher</a:t>
            </a:r>
            <a:r>
              <a:rPr lang="en-US" sz="1400" dirty="0" smtClean="0"/>
              <a:t> map (1650/1685) </a:t>
            </a:r>
            <a:endParaRPr lang="en-US" sz="1400" dirty="0"/>
          </a:p>
        </p:txBody>
      </p:sp>
      <p:cxnSp>
        <p:nvCxnSpPr>
          <p:cNvPr id="8" name="Straight Arrow Connector 7"/>
          <p:cNvCxnSpPr/>
          <p:nvPr/>
        </p:nvCxnSpPr>
        <p:spPr>
          <a:xfrm>
            <a:off x="3824111" y="2808111"/>
            <a:ext cx="3429000" cy="1114778"/>
          </a:xfrm>
          <a:prstGeom prst="straightConnector1">
            <a:avLst/>
          </a:prstGeom>
          <a:ln w="38100" cmpd="sng">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11" name="Straight Arrow Connector 10"/>
          <p:cNvCxnSpPr/>
          <p:nvPr/>
        </p:nvCxnSpPr>
        <p:spPr>
          <a:xfrm>
            <a:off x="3795889" y="2779889"/>
            <a:ext cx="4614333" cy="592667"/>
          </a:xfrm>
          <a:prstGeom prst="straightConnector1">
            <a:avLst/>
          </a:prstGeom>
          <a:ln w="38100" cmpd="sng">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14" name="Straight Arrow Connector 13"/>
          <p:cNvCxnSpPr/>
          <p:nvPr/>
        </p:nvCxnSpPr>
        <p:spPr>
          <a:xfrm>
            <a:off x="3767667" y="2836334"/>
            <a:ext cx="2511777" cy="2328333"/>
          </a:xfrm>
          <a:prstGeom prst="straightConnector1">
            <a:avLst/>
          </a:prstGeom>
          <a:ln w="38100" cmpd="sng">
            <a:solidFill>
              <a:srgbClr val="FF0000"/>
            </a:solidFill>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74872625"/>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300111" y="1058333"/>
            <a:ext cx="7309555" cy="584776"/>
          </a:xfrm>
          <a:prstGeom prst="rect">
            <a:avLst/>
          </a:prstGeom>
          <a:noFill/>
        </p:spPr>
        <p:txBody>
          <a:bodyPr wrap="square" rtlCol="0">
            <a:spAutoFit/>
          </a:bodyPr>
          <a:lstStyle/>
          <a:p>
            <a:r>
              <a:rPr lang="en-US" sz="3200" dirty="0" smtClean="0"/>
              <a:t>What the usual beginning doesn’t answer</a:t>
            </a:r>
            <a:endParaRPr lang="en-US" sz="3200" dirty="0"/>
          </a:p>
        </p:txBody>
      </p:sp>
      <p:sp>
        <p:nvSpPr>
          <p:cNvPr id="4" name="TextBox 3"/>
          <p:cNvSpPr txBox="1"/>
          <p:nvPr/>
        </p:nvSpPr>
        <p:spPr>
          <a:xfrm>
            <a:off x="1509889" y="2441222"/>
            <a:ext cx="6660444" cy="2031325"/>
          </a:xfrm>
          <a:prstGeom prst="rect">
            <a:avLst/>
          </a:prstGeom>
          <a:noFill/>
        </p:spPr>
        <p:txBody>
          <a:bodyPr wrap="square" rtlCol="0">
            <a:spAutoFit/>
          </a:bodyPr>
          <a:lstStyle/>
          <a:p>
            <a:pPr marL="285750" indent="-285750">
              <a:buFont typeface="Arial"/>
              <a:buChar char="•"/>
            </a:pPr>
            <a:r>
              <a:rPr lang="en-US" dirty="0" smtClean="0"/>
              <a:t>What kind of a trading company was the WIC  -- like Macy’s?</a:t>
            </a:r>
          </a:p>
          <a:p>
            <a:pPr marL="285750" indent="-285750">
              <a:buFont typeface="Arial"/>
              <a:buChar char="•"/>
            </a:pPr>
            <a:r>
              <a:rPr lang="en-US" dirty="0" smtClean="0"/>
              <a:t>What were it’s major trade products, here and </a:t>
            </a:r>
            <a:r>
              <a:rPr lang="en-US" dirty="0" err="1" smtClean="0"/>
              <a:t>elswhere</a:t>
            </a:r>
            <a:r>
              <a:rPr lang="en-US" dirty="0" smtClean="0"/>
              <a:t>?</a:t>
            </a:r>
          </a:p>
          <a:p>
            <a:pPr marL="285750" indent="-285750">
              <a:buFont typeface="Arial"/>
              <a:buChar char="•"/>
            </a:pPr>
            <a:r>
              <a:rPr lang="en-US" dirty="0" smtClean="0"/>
              <a:t>Why did it wait from 1625 to 1651 to build Ft. Casimir?</a:t>
            </a:r>
          </a:p>
          <a:p>
            <a:pPr marL="285750" indent="-285750">
              <a:buFont typeface="Arial"/>
              <a:buChar char="•"/>
            </a:pPr>
            <a:r>
              <a:rPr lang="en-US" dirty="0" smtClean="0"/>
              <a:t>Who was Ft. Casimir named for?</a:t>
            </a:r>
          </a:p>
          <a:p>
            <a:pPr marL="285750" indent="-285750">
              <a:buFont typeface="Arial"/>
              <a:buChar char="•"/>
            </a:pPr>
            <a:r>
              <a:rPr lang="en-US" dirty="0" smtClean="0"/>
              <a:t>What was life like here?</a:t>
            </a:r>
          </a:p>
          <a:p>
            <a:pPr marL="285750" indent="-285750">
              <a:buFont typeface="Arial"/>
              <a:buChar char="•"/>
            </a:pPr>
            <a:r>
              <a:rPr lang="en-US" dirty="0" smtClean="0"/>
              <a:t>What were the relations like between the Dutch &amp; Swedes?</a:t>
            </a:r>
          </a:p>
          <a:p>
            <a:pPr marL="285750" indent="-285750">
              <a:buFont typeface="Arial"/>
              <a:buChar char="•"/>
            </a:pPr>
            <a:r>
              <a:rPr lang="en-US" dirty="0" smtClean="0"/>
              <a:t>When/why did it become New Amstel</a:t>
            </a:r>
            <a:endParaRPr lang="en-US" dirty="0"/>
          </a:p>
        </p:txBody>
      </p:sp>
      <p:sp>
        <p:nvSpPr>
          <p:cNvPr id="5" name="TextBox 4"/>
          <p:cNvSpPr txBox="1"/>
          <p:nvPr/>
        </p:nvSpPr>
        <p:spPr>
          <a:xfrm>
            <a:off x="1650998" y="1721555"/>
            <a:ext cx="7605889" cy="646331"/>
          </a:xfrm>
          <a:prstGeom prst="rect">
            <a:avLst/>
          </a:prstGeom>
          <a:noFill/>
        </p:spPr>
        <p:txBody>
          <a:bodyPr wrap="square" rtlCol="0">
            <a:spAutoFit/>
          </a:bodyPr>
          <a:lstStyle/>
          <a:p>
            <a:r>
              <a:rPr lang="en-US" dirty="0" smtClean="0"/>
              <a:t>The ‘usual beginning’ is available from histories from </a:t>
            </a:r>
            <a:r>
              <a:rPr lang="en-US" dirty="0" err="1" smtClean="0"/>
              <a:t>Scharf</a:t>
            </a:r>
            <a:r>
              <a:rPr lang="en-US" dirty="0"/>
              <a:t> </a:t>
            </a:r>
            <a:r>
              <a:rPr lang="en-US" dirty="0" smtClean="0"/>
              <a:t>(1888) to Federal Writers program in the 30’s </a:t>
            </a:r>
            <a:endParaRPr lang="en-US" dirty="0"/>
          </a:p>
        </p:txBody>
      </p:sp>
      <p:sp>
        <p:nvSpPr>
          <p:cNvPr id="6" name="TextBox 5"/>
          <p:cNvSpPr txBox="1"/>
          <p:nvPr/>
        </p:nvSpPr>
        <p:spPr>
          <a:xfrm>
            <a:off x="1622778" y="4938889"/>
            <a:ext cx="6378222" cy="646331"/>
          </a:xfrm>
          <a:prstGeom prst="rect">
            <a:avLst/>
          </a:prstGeom>
          <a:noFill/>
        </p:spPr>
        <p:txBody>
          <a:bodyPr wrap="square" rtlCol="0">
            <a:spAutoFit/>
          </a:bodyPr>
          <a:lstStyle/>
          <a:p>
            <a:r>
              <a:rPr lang="en-US" dirty="0" smtClean="0"/>
              <a:t>I got answers to most of these questions from a few books, and serendipitous occasions on vacations!</a:t>
            </a:r>
            <a:endParaRPr lang="en-US" dirty="0"/>
          </a:p>
        </p:txBody>
      </p:sp>
    </p:spTree>
    <p:extLst>
      <p:ext uri="{BB962C8B-B14F-4D97-AF65-F5344CB8AC3E}">
        <p14:creationId xmlns:p14="http://schemas.microsoft.com/office/powerpoint/2010/main" val="28064435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49500" y="170180"/>
            <a:ext cx="10662227" cy="713740"/>
          </a:xfrm>
        </p:spPr>
        <p:txBody>
          <a:bodyPr/>
          <a:lstStyle/>
          <a:p>
            <a:r>
              <a:rPr lang="en-US" dirty="0" smtClean="0"/>
              <a:t>Recommended books</a:t>
            </a:r>
            <a:endParaRPr lang="en-US" dirty="0"/>
          </a:p>
        </p:txBody>
      </p:sp>
      <p:pic>
        <p:nvPicPr>
          <p:cNvPr id="3" name="Picture 2" descr="island.jp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520700" y="947420"/>
            <a:ext cx="1829105" cy="2870200"/>
          </a:xfrm>
          <a:prstGeom prst="rect">
            <a:avLst/>
          </a:prstGeom>
        </p:spPr>
      </p:pic>
      <p:pic>
        <p:nvPicPr>
          <p:cNvPr id="4" name="Picture 3" descr="merchantKings.jpg"/>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3016212" y="922021"/>
            <a:ext cx="1924088" cy="2857500"/>
          </a:xfrm>
          <a:prstGeom prst="rect">
            <a:avLst/>
          </a:prstGeom>
        </p:spPr>
      </p:pic>
      <p:pic>
        <p:nvPicPr>
          <p:cNvPr id="5" name="Picture 4" descr="nathaniels.jpg"/>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5515490" y="919528"/>
            <a:ext cx="1787010" cy="2821892"/>
          </a:xfrm>
          <a:prstGeom prst="rect">
            <a:avLst/>
          </a:prstGeom>
        </p:spPr>
      </p:pic>
      <p:sp>
        <p:nvSpPr>
          <p:cNvPr id="6" name="Rectangle 5"/>
          <p:cNvSpPr/>
          <p:nvPr/>
        </p:nvSpPr>
        <p:spPr>
          <a:xfrm>
            <a:off x="444500" y="3997603"/>
            <a:ext cx="11125200" cy="2554546"/>
          </a:xfrm>
          <a:prstGeom prst="rect">
            <a:avLst/>
          </a:prstGeom>
        </p:spPr>
        <p:txBody>
          <a:bodyPr wrap="square">
            <a:spAutoFit/>
          </a:bodyPr>
          <a:lstStyle/>
          <a:p>
            <a:r>
              <a:rPr lang="en-US" dirty="0">
                <a:solidFill>
                  <a:srgbClr val="FF0000"/>
                </a:solidFill>
              </a:rPr>
              <a:t>Island at the Center of the World (</a:t>
            </a:r>
            <a:r>
              <a:rPr lang="en-US" dirty="0" err="1">
                <a:solidFill>
                  <a:srgbClr val="FF0000"/>
                </a:solidFill>
              </a:rPr>
              <a:t>Russel</a:t>
            </a:r>
            <a:r>
              <a:rPr lang="en-US" dirty="0">
                <a:solidFill>
                  <a:srgbClr val="FF0000"/>
                </a:solidFill>
              </a:rPr>
              <a:t> </a:t>
            </a:r>
            <a:r>
              <a:rPr lang="en-US" dirty="0" err="1">
                <a:solidFill>
                  <a:srgbClr val="FF0000"/>
                </a:solidFill>
              </a:rPr>
              <a:t>Shorto</a:t>
            </a:r>
            <a:r>
              <a:rPr lang="en-US" dirty="0">
                <a:solidFill>
                  <a:srgbClr val="FF0000"/>
                </a:solidFill>
              </a:rPr>
              <a:t>) </a:t>
            </a:r>
            <a:r>
              <a:rPr lang="en-US" dirty="0"/>
              <a:t>-</a:t>
            </a:r>
            <a:r>
              <a:rPr lang="en-US" sz="1400" dirty="0"/>
              <a:t>- Hudson, WIC, New </a:t>
            </a:r>
            <a:r>
              <a:rPr lang="en-US" sz="1400" dirty="0" smtClean="0"/>
              <a:t>Amsterdam (New York), </a:t>
            </a:r>
            <a:r>
              <a:rPr lang="en-US" sz="1400" dirty="0" err="1"/>
              <a:t>Stuyvesant.</a:t>
            </a:r>
            <a:r>
              <a:rPr lang="en-US" dirty="0" err="1" smtClean="0"/>
              <a:t>.</a:t>
            </a:r>
            <a:r>
              <a:rPr lang="en-US" sz="1400" dirty="0" err="1" smtClean="0"/>
              <a:t>Not</a:t>
            </a:r>
            <a:r>
              <a:rPr lang="en-US" sz="1400" dirty="0" smtClean="0"/>
              <a:t> much </a:t>
            </a:r>
            <a:r>
              <a:rPr lang="en-US" sz="1400" dirty="0"/>
              <a:t>about New Castle. Available in Delaware libraries both in print and audio form. Great to listen to in the car!</a:t>
            </a:r>
          </a:p>
          <a:p>
            <a:r>
              <a:rPr lang="en-US" dirty="0">
                <a:solidFill>
                  <a:srgbClr val="FF0000"/>
                </a:solidFill>
              </a:rPr>
              <a:t>Merchant </a:t>
            </a:r>
            <a:r>
              <a:rPr lang="en-US" dirty="0" smtClean="0">
                <a:solidFill>
                  <a:srgbClr val="FF0000"/>
                </a:solidFill>
              </a:rPr>
              <a:t>Kings</a:t>
            </a:r>
            <a:r>
              <a:rPr lang="en-US" dirty="0">
                <a:solidFill>
                  <a:srgbClr val="FF0000"/>
                </a:solidFill>
              </a:rPr>
              <a:t>: When Companies Ruled the World, 1600-1900. </a:t>
            </a:r>
            <a:r>
              <a:rPr lang="en-US" dirty="0"/>
              <a:t>(Stephen </a:t>
            </a:r>
            <a:r>
              <a:rPr lang="en-US" dirty="0" err="1"/>
              <a:t>Bown</a:t>
            </a:r>
            <a:r>
              <a:rPr lang="en-US" dirty="0"/>
              <a:t>) -</a:t>
            </a:r>
            <a:r>
              <a:rPr lang="en-US" sz="1400" dirty="0"/>
              <a:t>- Chapters on the Dutch EAST India Company, Stuyvesant and the WIC, and the Hudson's Bay Company. Perspective on the way people given power to rule a colony behave so unlike the behavior of the countrymen at home</a:t>
            </a:r>
            <a:r>
              <a:rPr lang="en-US" sz="1400" dirty="0" smtClean="0"/>
              <a:t>. Blunt:  Stuyvesant:  “</a:t>
            </a:r>
            <a:r>
              <a:rPr lang="en-US" sz="1400" b="1" dirty="0" smtClean="0"/>
              <a:t>We derive our authority from God and the WIC, not from the pleasure of a few ignorant subjects.”</a:t>
            </a:r>
            <a:endParaRPr lang="en-US" sz="1400" b="1" dirty="0"/>
          </a:p>
          <a:p>
            <a:r>
              <a:rPr lang="en-US" dirty="0">
                <a:solidFill>
                  <a:srgbClr val="FF0000"/>
                </a:solidFill>
              </a:rPr>
              <a:t>Nathaniel's Nutmeg: Or the True and Incredible Adventures of the Spice Trader Who Changed the Course of </a:t>
            </a:r>
            <a:r>
              <a:rPr lang="en-US" dirty="0" smtClean="0">
                <a:solidFill>
                  <a:srgbClr val="FF0000"/>
                </a:solidFill>
              </a:rPr>
              <a:t>History </a:t>
            </a:r>
            <a:r>
              <a:rPr lang="en-US" sz="1400" dirty="0" smtClean="0"/>
              <a:t>(</a:t>
            </a:r>
            <a:r>
              <a:rPr lang="en-US" sz="1400" dirty="0"/>
              <a:t>Giles Milton</a:t>
            </a:r>
            <a:r>
              <a:rPr lang="en-US" dirty="0"/>
              <a:t>) -- </a:t>
            </a:r>
            <a:r>
              <a:rPr lang="en-US" sz="1400" dirty="0"/>
              <a:t>Details on the Spice Race -- the race for the incredibly lucrative spice trade between the English and Dutch, and why at the end of the Anglo Dutch wars, England chose to take New Netherland including New York, despite it's relatively puny trade income, and the Dutch chose the East Indies with their fabled spices</a:t>
            </a:r>
            <a:r>
              <a:rPr lang="en-US" sz="1400" dirty="0" smtClean="0"/>
              <a:t>.</a:t>
            </a:r>
          </a:p>
          <a:p>
            <a:r>
              <a:rPr lang="en-US" dirty="0" smtClean="0">
                <a:solidFill>
                  <a:srgbClr val="FF0000"/>
                </a:solidFill>
              </a:rPr>
              <a:t>New Castle Delaware,: A Walk Through Time, Benson &amp; </a:t>
            </a:r>
            <a:r>
              <a:rPr lang="en-US" dirty="0" err="1" smtClean="0">
                <a:solidFill>
                  <a:srgbClr val="FF0000"/>
                </a:solidFill>
              </a:rPr>
              <a:t>Hoffecker</a:t>
            </a:r>
            <a:r>
              <a:rPr lang="en-US" sz="1400" dirty="0"/>
              <a:t> </a:t>
            </a:r>
            <a:r>
              <a:rPr lang="en-US" dirty="0" smtClean="0">
                <a:solidFill>
                  <a:srgbClr val="FF0000"/>
                </a:solidFill>
              </a:rPr>
              <a:t> </a:t>
            </a:r>
            <a:r>
              <a:rPr lang="en-US" sz="1400" dirty="0"/>
              <a:t>Best book I know of on New Castle.</a:t>
            </a:r>
          </a:p>
        </p:txBody>
      </p:sp>
      <p:pic>
        <p:nvPicPr>
          <p:cNvPr id="9" name="Picture 8"/>
          <p:cNvPicPr>
            <a:picLocks noChangeAspect="1"/>
          </p:cNvPicPr>
          <p:nvPr/>
        </p:nvPicPr>
        <p:blipFill>
          <a:blip r:embed="rId6"/>
          <a:stretch>
            <a:fillRect/>
          </a:stretch>
        </p:blipFill>
        <p:spPr>
          <a:xfrm>
            <a:off x="8153401" y="985520"/>
            <a:ext cx="1905000" cy="2731595"/>
          </a:xfrm>
          <a:prstGeom prst="rect">
            <a:avLst/>
          </a:prstGeom>
        </p:spPr>
      </p:pic>
    </p:spTree>
    <p:extLst>
      <p:ext uri="{BB962C8B-B14F-4D97-AF65-F5344CB8AC3E}">
        <p14:creationId xmlns:p14="http://schemas.microsoft.com/office/powerpoint/2010/main" val="3170425280"/>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51727" y="365760"/>
            <a:ext cx="6939973" cy="1325562"/>
          </a:xfrm>
        </p:spPr>
        <p:txBody>
          <a:bodyPr>
            <a:normAutofit/>
          </a:bodyPr>
          <a:lstStyle/>
          <a:p>
            <a:r>
              <a:rPr lang="en-US" sz="2800" dirty="0" smtClean="0"/>
              <a:t>What’s new: new perspectives from trips </a:t>
            </a:r>
            <a:br>
              <a:rPr lang="en-US" sz="2800" dirty="0" smtClean="0"/>
            </a:br>
            <a:r>
              <a:rPr lang="en-US" sz="2800" dirty="0" smtClean="0"/>
              <a:t>on the history of Fort Casimir and New Amstel</a:t>
            </a:r>
            <a:endParaRPr lang="en-US" sz="2800" dirty="0"/>
          </a:p>
        </p:txBody>
      </p:sp>
      <p:pic>
        <p:nvPicPr>
          <p:cNvPr id="5" name="Picture 4"/>
          <p:cNvPicPr>
            <a:picLocks noChangeAspect="1"/>
          </p:cNvPicPr>
          <p:nvPr/>
        </p:nvPicPr>
        <p:blipFill>
          <a:blip r:embed="rId3"/>
          <a:stretch>
            <a:fillRect/>
          </a:stretch>
        </p:blipFill>
        <p:spPr>
          <a:xfrm>
            <a:off x="2311400" y="1759656"/>
            <a:ext cx="6515100" cy="3619500"/>
          </a:xfrm>
          <a:prstGeom prst="rect">
            <a:avLst/>
          </a:prstGeom>
        </p:spPr>
      </p:pic>
      <p:sp>
        <p:nvSpPr>
          <p:cNvPr id="6" name="Rectangle 5"/>
          <p:cNvSpPr/>
          <p:nvPr/>
        </p:nvSpPr>
        <p:spPr>
          <a:xfrm>
            <a:off x="2191980" y="6000234"/>
            <a:ext cx="7635424" cy="400110"/>
          </a:xfrm>
          <a:prstGeom prst="rect">
            <a:avLst/>
          </a:prstGeom>
        </p:spPr>
        <p:txBody>
          <a:bodyPr wrap="none">
            <a:spAutoFit/>
          </a:bodyPr>
          <a:lstStyle/>
          <a:p>
            <a:r>
              <a:rPr lang="en-US" sz="2000" dirty="0" smtClean="0"/>
              <a:t>Details on </a:t>
            </a:r>
            <a:r>
              <a:rPr lang="en-US" sz="2000" dirty="0" err="1" smtClean="0"/>
              <a:t>nc-chap.org</a:t>
            </a:r>
            <a:r>
              <a:rPr lang="en-US" sz="2000" dirty="0" smtClean="0"/>
              <a:t>  -- the first link   (http</a:t>
            </a:r>
            <a:r>
              <a:rPr lang="en-US" sz="2000" dirty="0"/>
              <a:t>://</a:t>
            </a:r>
            <a:r>
              <a:rPr lang="en-US" sz="2000" dirty="0" err="1"/>
              <a:t>nc-chap.org</a:t>
            </a:r>
            <a:r>
              <a:rPr lang="en-US" sz="2000" dirty="0"/>
              <a:t>/</a:t>
            </a:r>
            <a:r>
              <a:rPr lang="en-US" sz="2000" dirty="0" err="1"/>
              <a:t>newAmstel</a:t>
            </a:r>
            <a:r>
              <a:rPr lang="en-US" dirty="0"/>
              <a:t>/</a:t>
            </a:r>
          </a:p>
        </p:txBody>
      </p:sp>
      <p:cxnSp>
        <p:nvCxnSpPr>
          <p:cNvPr id="10" name="Straight Arrow Connector 9"/>
          <p:cNvCxnSpPr/>
          <p:nvPr/>
        </p:nvCxnSpPr>
        <p:spPr>
          <a:xfrm flipH="1" flipV="1">
            <a:off x="7505700" y="2120900"/>
            <a:ext cx="2070100" cy="88900"/>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11" name="Straight Arrow Connector 10"/>
          <p:cNvCxnSpPr/>
          <p:nvPr/>
        </p:nvCxnSpPr>
        <p:spPr>
          <a:xfrm flipH="1">
            <a:off x="7683500" y="2235200"/>
            <a:ext cx="1803400" cy="787400"/>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14" name="Straight Arrow Connector 13"/>
          <p:cNvCxnSpPr/>
          <p:nvPr/>
        </p:nvCxnSpPr>
        <p:spPr>
          <a:xfrm flipH="1">
            <a:off x="8394700" y="3937000"/>
            <a:ext cx="1130300" cy="749300"/>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16" name="Straight Arrow Connector 15"/>
          <p:cNvCxnSpPr/>
          <p:nvPr/>
        </p:nvCxnSpPr>
        <p:spPr>
          <a:xfrm flipV="1">
            <a:off x="2019300" y="3086100"/>
            <a:ext cx="596900" cy="76200"/>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19" name="Straight Arrow Connector 18"/>
          <p:cNvCxnSpPr/>
          <p:nvPr/>
        </p:nvCxnSpPr>
        <p:spPr>
          <a:xfrm>
            <a:off x="1752600" y="1866900"/>
            <a:ext cx="2743200" cy="393700"/>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22" name="Straight Arrow Connector 21"/>
          <p:cNvCxnSpPr/>
          <p:nvPr/>
        </p:nvCxnSpPr>
        <p:spPr>
          <a:xfrm>
            <a:off x="1765300" y="4521200"/>
            <a:ext cx="876300" cy="25400"/>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24" name="Straight Arrow Connector 23"/>
          <p:cNvCxnSpPr/>
          <p:nvPr/>
        </p:nvCxnSpPr>
        <p:spPr>
          <a:xfrm flipV="1">
            <a:off x="1943100" y="5257800"/>
            <a:ext cx="4483100" cy="381000"/>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27" name="TextBox 26"/>
          <p:cNvSpPr txBox="1"/>
          <p:nvPr/>
        </p:nvSpPr>
        <p:spPr>
          <a:xfrm>
            <a:off x="9410700" y="1981200"/>
            <a:ext cx="2603500" cy="830997"/>
          </a:xfrm>
          <a:prstGeom prst="rect">
            <a:avLst/>
          </a:prstGeom>
          <a:noFill/>
        </p:spPr>
        <p:txBody>
          <a:bodyPr wrap="square" rtlCol="0">
            <a:spAutoFit/>
          </a:bodyPr>
          <a:lstStyle/>
          <a:p>
            <a:r>
              <a:rPr lang="en-US" sz="1600" dirty="0" smtClean="0"/>
              <a:t>Hudson’s Bay Company, Banff, Canada.  Another monopoly trading company</a:t>
            </a:r>
            <a:endParaRPr lang="en-US" sz="1600" dirty="0"/>
          </a:p>
        </p:txBody>
      </p:sp>
      <p:sp>
        <p:nvSpPr>
          <p:cNvPr id="28" name="TextBox 27"/>
          <p:cNvSpPr txBox="1"/>
          <p:nvPr/>
        </p:nvSpPr>
        <p:spPr>
          <a:xfrm>
            <a:off x="9448800" y="3924300"/>
            <a:ext cx="2120900" cy="1077218"/>
          </a:xfrm>
          <a:prstGeom prst="rect">
            <a:avLst/>
          </a:prstGeom>
          <a:noFill/>
        </p:spPr>
        <p:txBody>
          <a:bodyPr wrap="square" rtlCol="0">
            <a:spAutoFit/>
          </a:bodyPr>
          <a:lstStyle/>
          <a:p>
            <a:r>
              <a:rPr lang="en-US" sz="1600" dirty="0" smtClean="0"/>
              <a:t>Rijksmuseum, Amsterdam.  Clothes (with bullet holes) worn by Mr. Casimir</a:t>
            </a:r>
            <a:endParaRPr lang="en-US" sz="1600" dirty="0"/>
          </a:p>
        </p:txBody>
      </p:sp>
      <p:sp>
        <p:nvSpPr>
          <p:cNvPr id="30" name="TextBox 29"/>
          <p:cNvSpPr txBox="1"/>
          <p:nvPr/>
        </p:nvSpPr>
        <p:spPr>
          <a:xfrm>
            <a:off x="215900" y="4978400"/>
            <a:ext cx="2120900" cy="830997"/>
          </a:xfrm>
          <a:prstGeom prst="rect">
            <a:avLst/>
          </a:prstGeom>
          <a:noFill/>
        </p:spPr>
        <p:txBody>
          <a:bodyPr wrap="square" rtlCol="0">
            <a:spAutoFit/>
          </a:bodyPr>
          <a:lstStyle/>
          <a:p>
            <a:r>
              <a:rPr lang="en-US" sz="1600" dirty="0" smtClean="0"/>
              <a:t>San Juan, PR where the WIC besieged, then burned the town</a:t>
            </a:r>
            <a:endParaRPr lang="en-US" sz="1600" dirty="0"/>
          </a:p>
        </p:txBody>
      </p:sp>
      <p:sp>
        <p:nvSpPr>
          <p:cNvPr id="32" name="TextBox 31"/>
          <p:cNvSpPr txBox="1"/>
          <p:nvPr/>
        </p:nvSpPr>
        <p:spPr>
          <a:xfrm>
            <a:off x="266700" y="4114800"/>
            <a:ext cx="1955800" cy="830997"/>
          </a:xfrm>
          <a:prstGeom prst="rect">
            <a:avLst/>
          </a:prstGeom>
          <a:noFill/>
        </p:spPr>
        <p:txBody>
          <a:bodyPr wrap="square" rtlCol="0">
            <a:spAutoFit/>
          </a:bodyPr>
          <a:lstStyle/>
          <a:p>
            <a:r>
              <a:rPr lang="en-US" sz="1600" dirty="0" smtClean="0"/>
              <a:t>Curacao.  WIC center for trade in salt and slaves</a:t>
            </a:r>
            <a:endParaRPr lang="en-US" sz="1600" dirty="0"/>
          </a:p>
        </p:txBody>
      </p:sp>
      <p:sp>
        <p:nvSpPr>
          <p:cNvPr id="36" name="TextBox 35"/>
          <p:cNvSpPr txBox="1"/>
          <p:nvPr/>
        </p:nvSpPr>
        <p:spPr>
          <a:xfrm>
            <a:off x="177800" y="2857500"/>
            <a:ext cx="2095500" cy="1077218"/>
          </a:xfrm>
          <a:prstGeom prst="rect">
            <a:avLst/>
          </a:prstGeom>
          <a:noFill/>
        </p:spPr>
        <p:txBody>
          <a:bodyPr wrap="square" rtlCol="0">
            <a:spAutoFit/>
          </a:bodyPr>
          <a:lstStyle/>
          <a:p>
            <a:r>
              <a:rPr lang="en-US" sz="1600" dirty="0" smtClean="0"/>
              <a:t>Amsterdam, original documents for purchase of land from WIC for New Amstel</a:t>
            </a:r>
            <a:endParaRPr lang="en-US" sz="1600" dirty="0"/>
          </a:p>
        </p:txBody>
      </p:sp>
      <p:sp>
        <p:nvSpPr>
          <p:cNvPr id="37" name="TextBox 36"/>
          <p:cNvSpPr txBox="1"/>
          <p:nvPr/>
        </p:nvSpPr>
        <p:spPr>
          <a:xfrm>
            <a:off x="190500" y="1651000"/>
            <a:ext cx="2070100" cy="1077218"/>
          </a:xfrm>
          <a:prstGeom prst="rect">
            <a:avLst/>
          </a:prstGeom>
          <a:noFill/>
        </p:spPr>
        <p:txBody>
          <a:bodyPr wrap="square" rtlCol="0">
            <a:spAutoFit/>
          </a:bodyPr>
          <a:lstStyle/>
          <a:p>
            <a:r>
              <a:rPr lang="en-US" sz="1600" dirty="0" smtClean="0"/>
              <a:t>Amsterdam, headquarters of the West India Company (WIC)</a:t>
            </a:r>
            <a:endParaRPr lang="en-US" sz="1600" dirty="0"/>
          </a:p>
        </p:txBody>
      </p:sp>
    </p:spTree>
    <p:extLst>
      <p:ext uri="{BB962C8B-B14F-4D97-AF65-F5344CB8AC3E}">
        <p14:creationId xmlns:p14="http://schemas.microsoft.com/office/powerpoint/2010/main" val="4167502229"/>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NewAmstelCertificate.jp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749299" y="-19572"/>
            <a:ext cx="5116243" cy="6877572"/>
          </a:xfrm>
          <a:prstGeom prst="rect">
            <a:avLst/>
          </a:prstGeom>
        </p:spPr>
      </p:pic>
      <p:sp>
        <p:nvSpPr>
          <p:cNvPr id="3" name="TextBox 2"/>
          <p:cNvSpPr txBox="1"/>
          <p:nvPr/>
        </p:nvSpPr>
        <p:spPr>
          <a:xfrm>
            <a:off x="6388100" y="431800"/>
            <a:ext cx="5528927" cy="1938992"/>
          </a:xfrm>
          <a:prstGeom prst="rect">
            <a:avLst/>
          </a:prstGeom>
          <a:noFill/>
        </p:spPr>
        <p:txBody>
          <a:bodyPr wrap="none" rtlCol="0">
            <a:spAutoFit/>
          </a:bodyPr>
          <a:lstStyle/>
          <a:p>
            <a:r>
              <a:rPr lang="en-US" sz="2400" dirty="0" smtClean="0"/>
              <a:t>Certificate in  the stairwell in the </a:t>
            </a:r>
          </a:p>
          <a:p>
            <a:r>
              <a:rPr lang="en-US" sz="2400" dirty="0" smtClean="0"/>
              <a:t>New Castle City offices given by the City of </a:t>
            </a:r>
          </a:p>
          <a:p>
            <a:r>
              <a:rPr lang="en-US" sz="2400" dirty="0" err="1" smtClean="0"/>
              <a:t>Nieuwer</a:t>
            </a:r>
            <a:r>
              <a:rPr lang="en-US" sz="2400" dirty="0" smtClean="0"/>
              <a:t> Amstel (suburb of Amsterdam)</a:t>
            </a:r>
          </a:p>
          <a:p>
            <a:r>
              <a:rPr lang="en-US" sz="2400" dirty="0" smtClean="0"/>
              <a:t>on the occasion of the 300</a:t>
            </a:r>
            <a:r>
              <a:rPr lang="en-US" sz="2400" baseline="30000" dirty="0" smtClean="0"/>
              <a:t>th</a:t>
            </a:r>
            <a:r>
              <a:rPr lang="en-US" sz="2400" dirty="0" smtClean="0"/>
              <a:t> anniversary of</a:t>
            </a:r>
          </a:p>
          <a:p>
            <a:r>
              <a:rPr lang="en-US" sz="2400" dirty="0" smtClean="0"/>
              <a:t>founding of New Castle in 1651.</a:t>
            </a:r>
            <a:endParaRPr lang="en-US" sz="2400" dirty="0"/>
          </a:p>
        </p:txBody>
      </p:sp>
      <p:sp>
        <p:nvSpPr>
          <p:cNvPr id="4" name="TextBox 3"/>
          <p:cNvSpPr txBox="1"/>
          <p:nvPr/>
        </p:nvSpPr>
        <p:spPr>
          <a:xfrm>
            <a:off x="6540500" y="3327400"/>
            <a:ext cx="4838700" cy="2677656"/>
          </a:xfrm>
          <a:prstGeom prst="rect">
            <a:avLst/>
          </a:prstGeom>
          <a:noFill/>
        </p:spPr>
        <p:txBody>
          <a:bodyPr wrap="square" rtlCol="0">
            <a:spAutoFit/>
          </a:bodyPr>
          <a:lstStyle/>
          <a:p>
            <a:r>
              <a:rPr lang="en-US" sz="2400" dirty="0" smtClean="0"/>
              <a:t>Minor discrepancies from fact.</a:t>
            </a:r>
          </a:p>
          <a:p>
            <a:r>
              <a:rPr lang="en-US" sz="2400" dirty="0" smtClean="0"/>
              <a:t>The town was originally founded as the military outpost Ft. Casimir by the Dutch West India Company in 1651, not by ordinary emigrants.  It replaced Ft. Nassau (near current Camden, N.J.)</a:t>
            </a:r>
            <a:endParaRPr lang="en-US" sz="2400" dirty="0"/>
          </a:p>
        </p:txBody>
      </p:sp>
    </p:spTree>
    <p:extLst>
      <p:ext uri="{BB962C8B-B14F-4D97-AF65-F5344CB8AC3E}">
        <p14:creationId xmlns:p14="http://schemas.microsoft.com/office/powerpoint/2010/main" val="2332107452"/>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 Shot 2015-01-04 at 7.03.22 PM.p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09623" y="2515113"/>
            <a:ext cx="2749931" cy="3640133"/>
          </a:xfrm>
          <a:prstGeom prst="rect">
            <a:avLst/>
          </a:prstGeom>
        </p:spPr>
      </p:pic>
      <p:sp>
        <p:nvSpPr>
          <p:cNvPr id="4" name="Rectangle 3"/>
          <p:cNvSpPr/>
          <p:nvPr/>
        </p:nvSpPr>
        <p:spPr>
          <a:xfrm>
            <a:off x="724589" y="531957"/>
            <a:ext cx="9967317" cy="646331"/>
          </a:xfrm>
          <a:prstGeom prst="rect">
            <a:avLst/>
          </a:prstGeom>
        </p:spPr>
        <p:txBody>
          <a:bodyPr wrap="none">
            <a:spAutoFit/>
          </a:bodyPr>
          <a:lstStyle/>
          <a:p>
            <a:r>
              <a:rPr lang="en-US" sz="3600" dirty="0"/>
              <a:t>Why did the Dutch </a:t>
            </a:r>
            <a:r>
              <a:rPr lang="en-US" sz="3600" dirty="0" smtClean="0"/>
              <a:t>want to come to North America?</a:t>
            </a:r>
            <a:endParaRPr lang="en-US" sz="3600" dirty="0"/>
          </a:p>
        </p:txBody>
      </p:sp>
      <p:pic>
        <p:nvPicPr>
          <p:cNvPr id="5" name="Picture 4"/>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6166103" y="2416482"/>
            <a:ext cx="5693183" cy="3748012"/>
          </a:xfrm>
          <a:prstGeom prst="rect">
            <a:avLst/>
          </a:prstGeom>
        </p:spPr>
      </p:pic>
      <p:pic>
        <p:nvPicPr>
          <p:cNvPr id="3" name="Picture 2" descr="Screen Shot 2015-01-06 at 9.42.29 AM.png"/>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3184906" y="2897312"/>
            <a:ext cx="2929942" cy="2912724"/>
          </a:xfrm>
          <a:prstGeom prst="rect">
            <a:avLst/>
          </a:prstGeom>
        </p:spPr>
      </p:pic>
      <p:sp>
        <p:nvSpPr>
          <p:cNvPr id="6" name="TextBox 5"/>
          <p:cNvSpPr txBox="1"/>
          <p:nvPr/>
        </p:nvSpPr>
        <p:spPr>
          <a:xfrm>
            <a:off x="468568" y="6263126"/>
            <a:ext cx="7423094" cy="369332"/>
          </a:xfrm>
          <a:prstGeom prst="rect">
            <a:avLst/>
          </a:prstGeom>
          <a:noFill/>
        </p:spPr>
        <p:txBody>
          <a:bodyPr wrap="square" rtlCol="0">
            <a:spAutoFit/>
          </a:bodyPr>
          <a:lstStyle/>
          <a:p>
            <a:r>
              <a:rPr lang="en-US" dirty="0" smtClean="0"/>
              <a:t>Seal of New York City                   Seal of New Netherlands	</a:t>
            </a:r>
            <a:endParaRPr lang="en-US" dirty="0"/>
          </a:p>
        </p:txBody>
      </p:sp>
    </p:spTree>
    <p:extLst>
      <p:ext uri="{BB962C8B-B14F-4D97-AF65-F5344CB8AC3E}">
        <p14:creationId xmlns:p14="http://schemas.microsoft.com/office/powerpoint/2010/main" val="956570714"/>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2692400" y="734458"/>
            <a:ext cx="10964333" cy="8189409"/>
          </a:xfrm>
          <a:prstGeom prst="rect">
            <a:avLst/>
          </a:prstGeom>
        </p:spPr>
      </p:pic>
      <p:sp>
        <p:nvSpPr>
          <p:cNvPr id="3" name="TextBox 2"/>
          <p:cNvSpPr txBox="1"/>
          <p:nvPr/>
        </p:nvSpPr>
        <p:spPr>
          <a:xfrm>
            <a:off x="5503333" y="0"/>
            <a:ext cx="5740400" cy="369332"/>
          </a:xfrm>
          <a:prstGeom prst="rect">
            <a:avLst/>
          </a:prstGeom>
          <a:noFill/>
        </p:spPr>
        <p:txBody>
          <a:bodyPr wrap="square" rtlCol="0">
            <a:spAutoFit/>
          </a:bodyPr>
          <a:lstStyle/>
          <a:p>
            <a:r>
              <a:rPr lang="en-US" i="1" dirty="0"/>
              <a:t>“El Morro</a:t>
            </a:r>
            <a:r>
              <a:rPr lang="en-US" i="1" dirty="0" smtClean="0"/>
              <a:t>”  San </a:t>
            </a:r>
            <a:r>
              <a:rPr lang="en-US" i="1" dirty="0"/>
              <a:t>Juan National Historical Park, Puerto </a:t>
            </a:r>
            <a:r>
              <a:rPr lang="en-US" i="1" dirty="0" smtClean="0"/>
              <a:t>Rico</a:t>
            </a:r>
            <a:endParaRPr lang="en-US" i="1" dirty="0"/>
          </a:p>
        </p:txBody>
      </p:sp>
      <p:sp>
        <p:nvSpPr>
          <p:cNvPr id="4" name="TextBox 3"/>
          <p:cNvSpPr txBox="1"/>
          <p:nvPr/>
        </p:nvSpPr>
        <p:spPr>
          <a:xfrm>
            <a:off x="279401" y="2760133"/>
            <a:ext cx="2006600" cy="2031325"/>
          </a:xfrm>
          <a:prstGeom prst="rect">
            <a:avLst/>
          </a:prstGeom>
          <a:noFill/>
        </p:spPr>
        <p:txBody>
          <a:bodyPr wrap="square" rtlCol="0">
            <a:spAutoFit/>
          </a:bodyPr>
          <a:lstStyle/>
          <a:p>
            <a:r>
              <a:rPr lang="en-US" dirty="0" smtClean="0"/>
              <a:t>The WIC in 1625 was simultaneously seeking to expand trading areas in Manhattan, Delaware River and San Juan!</a:t>
            </a:r>
            <a:endParaRPr lang="en-US" dirty="0"/>
          </a:p>
        </p:txBody>
      </p:sp>
      <p:sp>
        <p:nvSpPr>
          <p:cNvPr id="5" name="TextBox 4"/>
          <p:cNvSpPr txBox="1"/>
          <p:nvPr/>
        </p:nvSpPr>
        <p:spPr>
          <a:xfrm>
            <a:off x="143935" y="956733"/>
            <a:ext cx="2379133" cy="1200329"/>
          </a:xfrm>
          <a:prstGeom prst="rect">
            <a:avLst/>
          </a:prstGeom>
          <a:noFill/>
        </p:spPr>
        <p:txBody>
          <a:bodyPr wrap="square" rtlCol="0">
            <a:spAutoFit/>
          </a:bodyPr>
          <a:lstStyle/>
          <a:p>
            <a:r>
              <a:rPr lang="en-US" b="1" dirty="0" smtClean="0"/>
              <a:t>The Dutch West India Company was not just a warm and friendly trading company</a:t>
            </a:r>
            <a:endParaRPr lang="en-US" b="1" dirty="0"/>
          </a:p>
        </p:txBody>
      </p:sp>
      <p:sp>
        <p:nvSpPr>
          <p:cNvPr id="6" name="TextBox 5"/>
          <p:cNvSpPr txBox="1"/>
          <p:nvPr/>
        </p:nvSpPr>
        <p:spPr>
          <a:xfrm>
            <a:off x="3776133" y="59267"/>
            <a:ext cx="1332629" cy="369332"/>
          </a:xfrm>
          <a:prstGeom prst="rect">
            <a:avLst/>
          </a:prstGeom>
          <a:noFill/>
        </p:spPr>
        <p:txBody>
          <a:bodyPr wrap="none" rtlCol="0">
            <a:spAutoFit/>
          </a:bodyPr>
          <a:lstStyle/>
          <a:p>
            <a:r>
              <a:rPr lang="en-US" dirty="0" smtClean="0">
                <a:solidFill>
                  <a:srgbClr val="FF0000"/>
                </a:solidFill>
              </a:rPr>
              <a:t>Cruise liners</a:t>
            </a:r>
            <a:endParaRPr lang="en-US" dirty="0">
              <a:solidFill>
                <a:srgbClr val="FF0000"/>
              </a:solidFill>
            </a:endParaRPr>
          </a:p>
        </p:txBody>
      </p:sp>
      <p:cxnSp>
        <p:nvCxnSpPr>
          <p:cNvPr id="8" name="Straight Arrow Connector 7"/>
          <p:cNvCxnSpPr>
            <a:stCxn id="6" idx="1"/>
          </p:cNvCxnSpPr>
          <p:nvPr/>
        </p:nvCxnSpPr>
        <p:spPr>
          <a:xfrm flipH="1">
            <a:off x="1693333" y="243933"/>
            <a:ext cx="2082800" cy="391067"/>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449456897"/>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0" y="1765238"/>
            <a:ext cx="12192000" cy="3327524"/>
          </a:xfrm>
          <a:prstGeom prst="rect">
            <a:avLst/>
          </a:prstGeom>
        </p:spPr>
      </p:pic>
      <p:sp>
        <p:nvSpPr>
          <p:cNvPr id="4" name="TextBox 3"/>
          <p:cNvSpPr txBox="1"/>
          <p:nvPr/>
        </p:nvSpPr>
        <p:spPr>
          <a:xfrm>
            <a:off x="1528996" y="554637"/>
            <a:ext cx="10193312" cy="646331"/>
          </a:xfrm>
          <a:prstGeom prst="rect">
            <a:avLst/>
          </a:prstGeom>
          <a:noFill/>
        </p:spPr>
        <p:txBody>
          <a:bodyPr wrap="square" rtlCol="0">
            <a:spAutoFit/>
          </a:bodyPr>
          <a:lstStyle/>
          <a:p>
            <a:r>
              <a:rPr lang="en-US" sz="3600" dirty="0" smtClean="0"/>
              <a:t>New Sweden, or the Swedish River in East India</a:t>
            </a:r>
            <a:endParaRPr lang="en-US" sz="3600" dirty="0"/>
          </a:p>
        </p:txBody>
      </p:sp>
      <p:sp>
        <p:nvSpPr>
          <p:cNvPr id="3" name="TextBox 2"/>
          <p:cNvSpPr txBox="1"/>
          <p:nvPr/>
        </p:nvSpPr>
        <p:spPr>
          <a:xfrm>
            <a:off x="538480" y="5608320"/>
            <a:ext cx="9540240" cy="369332"/>
          </a:xfrm>
          <a:prstGeom prst="rect">
            <a:avLst/>
          </a:prstGeom>
          <a:noFill/>
        </p:spPr>
        <p:txBody>
          <a:bodyPr wrap="square" rtlCol="0">
            <a:spAutoFit/>
          </a:bodyPr>
          <a:lstStyle/>
          <a:p>
            <a:r>
              <a:rPr lang="en-US" dirty="0" smtClean="0"/>
              <a:t>The Swedes had only a few villages but many farms spread along ‘their’ river.</a:t>
            </a:r>
            <a:endParaRPr lang="en-US" dirty="0"/>
          </a:p>
        </p:txBody>
      </p:sp>
    </p:spTree>
    <p:extLst>
      <p:ext uri="{BB962C8B-B14F-4D97-AF65-F5344CB8AC3E}">
        <p14:creationId xmlns:p14="http://schemas.microsoft.com/office/powerpoint/2010/main" val="3421747992"/>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79120" y="2129257"/>
            <a:ext cx="10779760" cy="4351337"/>
          </a:xfrm>
          <a:ln>
            <a:solidFill>
              <a:schemeClr val="tx1"/>
            </a:solidFill>
          </a:ln>
        </p:spPr>
        <p:txBody>
          <a:bodyPr>
            <a:normAutofit fontScale="40000" lnSpcReduction="20000"/>
          </a:bodyPr>
          <a:lstStyle/>
          <a:p>
            <a:pPr marL="0" indent="0">
              <a:buNone/>
            </a:pPr>
            <a:r>
              <a:rPr lang="en-US" sz="2900" dirty="0" smtClean="0"/>
              <a:t>1492-1508  Columbus discovered Puerto Rico, found gold, built fort, started colonization	</a:t>
            </a:r>
          </a:p>
          <a:p>
            <a:pPr marL="0" indent="0">
              <a:buNone/>
            </a:pPr>
            <a:r>
              <a:rPr lang="en-US" sz="2900" dirty="0" smtClean="0"/>
              <a:t>1498	Pope gave Caribbean and West Coast of America to Spain; Portuguese got Brazil</a:t>
            </a:r>
          </a:p>
          <a:p>
            <a:pPr marL="0" indent="0">
              <a:buNone/>
            </a:pPr>
            <a:r>
              <a:rPr lang="en-US" sz="2900" dirty="0" smtClean="0"/>
              <a:t>	</a:t>
            </a:r>
            <a:r>
              <a:rPr lang="en-US" sz="2900" u="sng" dirty="0" smtClean="0"/>
              <a:t>The Caribbean was a "closed sea”  </a:t>
            </a:r>
            <a:r>
              <a:rPr lang="en-US" sz="2900" dirty="0" smtClean="0"/>
              <a:t>Trade was restricted to Spain</a:t>
            </a:r>
          </a:p>
          <a:p>
            <a:pPr marL="0" indent="0">
              <a:buNone/>
            </a:pPr>
            <a:r>
              <a:rPr lang="en-US" sz="2900" dirty="0" smtClean="0"/>
              <a:t>1500s</a:t>
            </a:r>
            <a:r>
              <a:rPr lang="en-US" sz="2900" dirty="0"/>
              <a:t>	</a:t>
            </a:r>
            <a:r>
              <a:rPr lang="en-US" sz="2900" dirty="0" smtClean="0"/>
              <a:t>Dutch and English </a:t>
            </a:r>
            <a:r>
              <a:rPr lang="en-US" sz="2900" dirty="0"/>
              <a:t>came to Caribbean anyway to trade salt, hides, spices, dyewoods</a:t>
            </a:r>
          </a:p>
          <a:p>
            <a:pPr marL="0" indent="0">
              <a:buNone/>
            </a:pPr>
            <a:r>
              <a:rPr lang="en-US" sz="2900" dirty="0" smtClean="0"/>
              <a:t>1609	</a:t>
            </a:r>
            <a:r>
              <a:rPr lang="en-US" sz="2900" u="sng" dirty="0" smtClean="0"/>
              <a:t>EAST</a:t>
            </a:r>
            <a:r>
              <a:rPr lang="en-US" sz="2900" dirty="0" smtClean="0"/>
              <a:t> India Company (VOC) hired Hudson to search for northwest passage; he discovered Delaware River</a:t>
            </a:r>
          </a:p>
          <a:p>
            <a:pPr marL="342900" indent="-342900">
              <a:buAutoNum type="arabicPlain" startAt="1621"/>
            </a:pPr>
            <a:r>
              <a:rPr lang="en-US" sz="2900" dirty="0" smtClean="0"/>
              <a:t> 	</a:t>
            </a:r>
            <a:r>
              <a:rPr lang="en-US" sz="2900" u="sng" dirty="0" smtClean="0"/>
              <a:t>WEST</a:t>
            </a:r>
            <a:r>
              <a:rPr lang="en-US" sz="2900" dirty="0" smtClean="0"/>
              <a:t> India company  (WIC) founded for trading and for  military attacks on Spain and Portuguese colonies</a:t>
            </a:r>
          </a:p>
          <a:p>
            <a:pPr marL="0" indent="0">
              <a:buNone/>
            </a:pPr>
            <a:r>
              <a:rPr lang="en-US" sz="2900" dirty="0" smtClean="0"/>
              <a:t>1625  	WIC attacked Puerto Rico; couldn't get into the forts.  Burned San Juan; built fort on South River (Delaware)</a:t>
            </a:r>
          </a:p>
          <a:p>
            <a:pPr marL="342900" indent="-342900">
              <a:buAutoNum type="arabicPlain" startAt="1628"/>
            </a:pPr>
            <a:r>
              <a:rPr lang="en-US" sz="2900" dirty="0" smtClean="0"/>
              <a:t> </a:t>
            </a:r>
            <a:r>
              <a:rPr lang="en-US" sz="2900" dirty="0"/>
              <a:t>	</a:t>
            </a:r>
            <a:r>
              <a:rPr lang="en-US" sz="2900" dirty="0" smtClean="0"/>
              <a:t>WIC </a:t>
            </a:r>
            <a:r>
              <a:rPr lang="en-US" sz="2900" dirty="0"/>
              <a:t>seized </a:t>
            </a:r>
            <a:r>
              <a:rPr lang="en-US" sz="2900" dirty="0" smtClean="0"/>
              <a:t>the Spanish </a:t>
            </a:r>
            <a:r>
              <a:rPr lang="en-US" sz="2900" dirty="0"/>
              <a:t>silver </a:t>
            </a:r>
            <a:r>
              <a:rPr lang="en-US" sz="2900" dirty="0" smtClean="0"/>
              <a:t>fleet, hurting Spain</a:t>
            </a:r>
            <a:endParaRPr lang="en-US" sz="2900" dirty="0"/>
          </a:p>
          <a:p>
            <a:pPr marL="514350" indent="-514350">
              <a:buAutoNum type="arabicPlain" startAt="1630"/>
            </a:pPr>
            <a:r>
              <a:rPr lang="en-US" sz="2900" dirty="0" smtClean="0"/>
              <a:t>   	WIC </a:t>
            </a:r>
            <a:r>
              <a:rPr lang="en-US" sz="2900" dirty="0"/>
              <a:t>conquered part of </a:t>
            </a:r>
            <a:r>
              <a:rPr lang="en-US" sz="2900" dirty="0" smtClean="0"/>
              <a:t>Brazil </a:t>
            </a:r>
          </a:p>
          <a:p>
            <a:pPr marL="0" indent="0">
              <a:buNone/>
            </a:pPr>
            <a:r>
              <a:rPr lang="en-US" sz="2800" dirty="0" smtClean="0"/>
              <a:t>1638</a:t>
            </a:r>
            <a:r>
              <a:rPr lang="en-US" sz="2800" dirty="0"/>
              <a:t>	Former WIC </a:t>
            </a:r>
            <a:r>
              <a:rPr lang="en-US" dirty="0"/>
              <a:t>D</a:t>
            </a:r>
            <a:r>
              <a:rPr lang="en-US" sz="2800" dirty="0" smtClean="0"/>
              <a:t>irector General </a:t>
            </a:r>
            <a:r>
              <a:rPr lang="en-US" sz="2800" dirty="0"/>
              <a:t>Peter Minuit arrives on Kalmar </a:t>
            </a:r>
            <a:r>
              <a:rPr lang="en-US" sz="2800" dirty="0" err="1"/>
              <a:t>Nyckel</a:t>
            </a:r>
            <a:r>
              <a:rPr lang="en-US" sz="2800" dirty="0"/>
              <a:t> to found New Sweden at The </a:t>
            </a:r>
            <a:r>
              <a:rPr lang="en-US" sz="2800" dirty="0" smtClean="0"/>
              <a:t>Rocks, Dutch are allies of Sweden</a:t>
            </a:r>
            <a:endParaRPr lang="en-US" sz="2500" dirty="0"/>
          </a:p>
          <a:p>
            <a:pPr marL="342900" indent="-342900">
              <a:buAutoNum type="arabicPlain" startAt="1643"/>
            </a:pPr>
            <a:r>
              <a:rPr lang="en-US" sz="2900" dirty="0" smtClean="0"/>
              <a:t> 	WIC names Peter Stuyvesant Director General of Dutch West Indies islands: Curacao, Aruba, Bonaire;  later America</a:t>
            </a:r>
          </a:p>
          <a:p>
            <a:pPr marL="514350" indent="-514350">
              <a:buAutoNum type="arabicPlain" startAt="1648"/>
            </a:pPr>
            <a:r>
              <a:rPr lang="en-US" sz="2900" dirty="0" smtClean="0">
                <a:solidFill>
                  <a:srgbClr val="FF0000"/>
                </a:solidFill>
              </a:rPr>
              <a:t>Thirty years war over, Dutch no longer allies of Sweden</a:t>
            </a:r>
          </a:p>
          <a:p>
            <a:pPr marL="0" indent="0">
              <a:buNone/>
            </a:pPr>
            <a:r>
              <a:rPr lang="en-US" sz="2900" dirty="0" smtClean="0">
                <a:solidFill>
                  <a:srgbClr val="FF0000"/>
                </a:solidFill>
              </a:rPr>
              <a:t>1651	</a:t>
            </a:r>
            <a:r>
              <a:rPr lang="en-US" sz="2500" dirty="0" smtClean="0">
                <a:solidFill>
                  <a:srgbClr val="FF0000"/>
                </a:solidFill>
              </a:rPr>
              <a:t>Stuyvesant builds Ft. Casimir for WIC to counteract Swedish presence</a:t>
            </a:r>
          </a:p>
          <a:p>
            <a:pPr marL="0" indent="0">
              <a:buNone/>
            </a:pPr>
            <a:r>
              <a:rPr lang="en-US" sz="2900" dirty="0" smtClean="0">
                <a:solidFill>
                  <a:srgbClr val="FF0000"/>
                </a:solidFill>
              </a:rPr>
              <a:t>1655/1656 	SWEDISH CAPTURE FT. CASIMIR/ STUUVESANT CAPTURES FT. CASIMIR, IT IS BOUGHT BY AMSTERDAM RENAMED NEW AMSTEL</a:t>
            </a:r>
            <a:endParaRPr lang="en-US" sz="2200" dirty="0" smtClean="0">
              <a:solidFill>
                <a:srgbClr val="FF0000"/>
              </a:solidFill>
            </a:endParaRPr>
          </a:p>
          <a:p>
            <a:pPr marL="0" indent="0">
              <a:buNone/>
            </a:pPr>
            <a:r>
              <a:rPr lang="en-US" sz="2900" dirty="0" smtClean="0"/>
              <a:t>1664 </a:t>
            </a:r>
            <a:r>
              <a:rPr lang="en-US" sz="2900" dirty="0"/>
              <a:t>	English capture New </a:t>
            </a:r>
            <a:r>
              <a:rPr lang="en-US" sz="2900" dirty="0" smtClean="0"/>
              <a:t>Netherland including Ft. </a:t>
            </a:r>
            <a:r>
              <a:rPr lang="en-US" sz="2900" dirty="0" err="1" smtClean="0"/>
              <a:t>Casimir</a:t>
            </a:r>
            <a:r>
              <a:rPr lang="en-US" sz="2900" dirty="0" smtClean="0"/>
              <a:t>/New Amstel (2</a:t>
            </a:r>
            <a:r>
              <a:rPr lang="en-US" sz="2900" baseline="30000" dirty="0" smtClean="0"/>
              <a:t>nd</a:t>
            </a:r>
            <a:r>
              <a:rPr lang="en-US" sz="2900" dirty="0" smtClean="0"/>
              <a:t> Anglo Dutch War)</a:t>
            </a:r>
            <a:endParaRPr lang="en-US" sz="2900" dirty="0"/>
          </a:p>
          <a:p>
            <a:pPr marL="0" indent="0">
              <a:buNone/>
            </a:pPr>
            <a:r>
              <a:rPr lang="en-US" sz="2900" dirty="0" smtClean="0"/>
              <a:t>1674	Treaty </a:t>
            </a:r>
            <a:r>
              <a:rPr lang="en-US" sz="2900" dirty="0"/>
              <a:t>of Westminster (3</a:t>
            </a:r>
            <a:r>
              <a:rPr lang="en-US" sz="2900" baseline="30000" dirty="0"/>
              <a:t>rd</a:t>
            </a:r>
            <a:r>
              <a:rPr lang="en-US" sz="2900" dirty="0"/>
              <a:t> Anglo Dutch War) England gets New </a:t>
            </a:r>
            <a:r>
              <a:rPr lang="en-US" sz="2900" dirty="0" smtClean="0"/>
              <a:t>York, New Castle,  </a:t>
            </a:r>
            <a:r>
              <a:rPr lang="en-US" sz="2900" dirty="0"/>
              <a:t>Dutch get Surinam </a:t>
            </a:r>
            <a:r>
              <a:rPr lang="en-US" sz="2900" dirty="0" smtClean="0"/>
              <a:t>, Caribbean islands</a:t>
            </a:r>
          </a:p>
          <a:p>
            <a:pPr marL="0" indent="0">
              <a:buNone/>
            </a:pPr>
            <a:r>
              <a:rPr lang="en-US" sz="2900" b="1" u="sng" dirty="0" smtClean="0"/>
              <a:t>We now  speak English, not Dutch</a:t>
            </a:r>
            <a:endParaRPr lang="en-US" sz="2900" b="1" u="sng" dirty="0"/>
          </a:p>
          <a:p>
            <a:endParaRPr lang="en-US" sz="2400" dirty="0"/>
          </a:p>
        </p:txBody>
      </p:sp>
      <p:sp>
        <p:nvSpPr>
          <p:cNvPr id="5" name="Rectangle 4"/>
          <p:cNvSpPr/>
          <p:nvPr/>
        </p:nvSpPr>
        <p:spPr>
          <a:xfrm>
            <a:off x="7773230" y="417314"/>
            <a:ext cx="3590847" cy="338554"/>
          </a:xfrm>
          <a:prstGeom prst="rect">
            <a:avLst/>
          </a:prstGeom>
        </p:spPr>
        <p:txBody>
          <a:bodyPr wrap="none">
            <a:spAutoFit/>
          </a:bodyPr>
          <a:lstStyle/>
          <a:p>
            <a:r>
              <a:rPr lang="en-US" sz="1600" dirty="0" err="1"/>
              <a:t>Geoctroyeerde</a:t>
            </a:r>
            <a:r>
              <a:rPr lang="en-US" sz="1600" dirty="0"/>
              <a:t> </a:t>
            </a:r>
            <a:r>
              <a:rPr lang="en-US" sz="1600" dirty="0" err="1"/>
              <a:t>Westindische</a:t>
            </a:r>
            <a:r>
              <a:rPr lang="en-US" sz="1600" dirty="0"/>
              <a:t> </a:t>
            </a:r>
            <a:r>
              <a:rPr lang="en-US" sz="1600" dirty="0" err="1"/>
              <a:t>Compagnie</a:t>
            </a:r>
            <a:endParaRPr lang="en-US" sz="1600" dirty="0"/>
          </a:p>
        </p:txBody>
      </p:sp>
      <p:pic>
        <p:nvPicPr>
          <p:cNvPr id="6" name="Picture 5"/>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8168640" y="724841"/>
            <a:ext cx="2824479" cy="931239"/>
          </a:xfrm>
          <a:prstGeom prst="rect">
            <a:avLst/>
          </a:prstGeom>
        </p:spPr>
      </p:pic>
      <p:sp>
        <p:nvSpPr>
          <p:cNvPr id="7" name="TextBox 6"/>
          <p:cNvSpPr txBox="1"/>
          <p:nvPr/>
        </p:nvSpPr>
        <p:spPr>
          <a:xfrm>
            <a:off x="8925560" y="1663700"/>
            <a:ext cx="1559291" cy="369332"/>
          </a:xfrm>
          <a:prstGeom prst="rect">
            <a:avLst/>
          </a:prstGeom>
          <a:noFill/>
        </p:spPr>
        <p:txBody>
          <a:bodyPr wrap="none" rtlCol="0">
            <a:spAutoFit/>
          </a:bodyPr>
          <a:lstStyle/>
          <a:p>
            <a:r>
              <a:rPr lang="en-US" dirty="0" smtClean="0"/>
              <a:t>&lt;1650    &gt;1650</a:t>
            </a:r>
          </a:p>
        </p:txBody>
      </p:sp>
      <p:sp>
        <p:nvSpPr>
          <p:cNvPr id="4" name="TextBox 3"/>
          <p:cNvSpPr txBox="1"/>
          <p:nvPr/>
        </p:nvSpPr>
        <p:spPr>
          <a:xfrm>
            <a:off x="670561" y="513080"/>
            <a:ext cx="6837680" cy="1200328"/>
          </a:xfrm>
          <a:prstGeom prst="rect">
            <a:avLst/>
          </a:prstGeom>
          <a:noFill/>
        </p:spPr>
        <p:txBody>
          <a:bodyPr wrap="square" rtlCol="0">
            <a:spAutoFit/>
          </a:bodyPr>
          <a:lstStyle/>
          <a:p>
            <a:r>
              <a:rPr lang="en-US" sz="2400" dirty="0" smtClean="0"/>
              <a:t>Summary of the </a:t>
            </a:r>
            <a:r>
              <a:rPr lang="en-US" sz="2400" b="1" i="1" u="sng" dirty="0" smtClean="0"/>
              <a:t>Very Beginning</a:t>
            </a:r>
            <a:r>
              <a:rPr lang="en-US" sz="2400" dirty="0" smtClean="0"/>
              <a:t>, or why the </a:t>
            </a:r>
            <a:r>
              <a:rPr lang="en-US" sz="2400" dirty="0"/>
              <a:t>Dutch West India </a:t>
            </a:r>
            <a:r>
              <a:rPr lang="en-US" sz="2400" dirty="0" smtClean="0"/>
              <a:t>Company was part of the founding of </a:t>
            </a:r>
          </a:p>
          <a:p>
            <a:r>
              <a:rPr lang="en-US" sz="2400" dirty="0" smtClean="0"/>
              <a:t>Fort </a:t>
            </a:r>
            <a:r>
              <a:rPr lang="en-US" sz="2400" dirty="0" err="1" smtClean="0"/>
              <a:t>Casimir</a:t>
            </a:r>
            <a:r>
              <a:rPr lang="en-US" sz="2400" dirty="0" smtClean="0"/>
              <a:t>/New Amstel/New Castle</a:t>
            </a:r>
            <a:endParaRPr lang="en-US" sz="2400" dirty="0"/>
          </a:p>
        </p:txBody>
      </p:sp>
      <p:sp>
        <p:nvSpPr>
          <p:cNvPr id="2" name="Rectangle 1"/>
          <p:cNvSpPr/>
          <p:nvPr/>
        </p:nvSpPr>
        <p:spPr>
          <a:xfrm rot="19564895">
            <a:off x="1603871" y="2459334"/>
            <a:ext cx="4463068" cy="923330"/>
          </a:xfrm>
          <a:prstGeom prst="rect">
            <a:avLst/>
          </a:prstGeom>
          <a:noFill/>
          <a:ln>
            <a:solidFill>
              <a:srgbClr val="FF0000"/>
            </a:solidFill>
          </a:ln>
        </p:spPr>
        <p:txBody>
          <a:bodyPr wrap="none" lIns="91440" tIns="45720" rIns="91440" bIns="45720">
            <a:spAutoFit/>
          </a:bodyPr>
          <a:lstStyle/>
          <a:p>
            <a:pPr algn="ctr"/>
            <a:r>
              <a:rPr lang="en-US" sz="5400" dirty="0" smtClean="0">
                <a:ln w="18415" cmpd="sng">
                  <a:solidFill>
                    <a:srgbClr val="FFFFFF"/>
                  </a:solidFill>
                  <a:prstDash val="solid"/>
                </a:ln>
                <a:solidFill>
                  <a:srgbClr val="FF0000"/>
                </a:solidFill>
                <a:effectLst>
                  <a:outerShdw blurRad="63500" dir="3600000" algn="tl" rotWithShape="0">
                    <a:srgbClr val="000000">
                      <a:alpha val="70000"/>
                    </a:srgbClr>
                  </a:outerShdw>
                </a:effectLst>
              </a:rPr>
              <a:t>Don’t read this</a:t>
            </a:r>
            <a:endParaRPr lang="en-US" sz="5400" dirty="0">
              <a:ln w="18415" cmpd="sng">
                <a:solidFill>
                  <a:srgbClr val="FFFFFF"/>
                </a:solidFill>
                <a:prstDash val="solid"/>
              </a:ln>
              <a:solidFill>
                <a:srgbClr val="FF0000"/>
              </a:solidFill>
              <a:effectLst>
                <a:outerShdw blurRad="63500" dir="3600000" algn="tl" rotWithShape="0">
                  <a:srgbClr val="000000">
                    <a:alpha val="70000"/>
                  </a:srgbClr>
                </a:outerShdw>
              </a:effectLst>
            </a:endParaRPr>
          </a:p>
        </p:txBody>
      </p:sp>
    </p:spTree>
    <p:extLst>
      <p:ext uri="{BB962C8B-B14F-4D97-AF65-F5344CB8AC3E}">
        <p14:creationId xmlns:p14="http://schemas.microsoft.com/office/powerpoint/2010/main" val="2943826439"/>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7124701" y="901700"/>
            <a:ext cx="3327400" cy="4825910"/>
          </a:xfrm>
          <a:prstGeom prst="rect">
            <a:avLst/>
          </a:prstGeom>
        </p:spPr>
      </p:pic>
      <p:sp>
        <p:nvSpPr>
          <p:cNvPr id="3" name="TextBox 2"/>
          <p:cNvSpPr txBox="1"/>
          <p:nvPr/>
        </p:nvSpPr>
        <p:spPr>
          <a:xfrm>
            <a:off x="7213600" y="342900"/>
            <a:ext cx="3505200" cy="369332"/>
          </a:xfrm>
          <a:prstGeom prst="rect">
            <a:avLst/>
          </a:prstGeom>
          <a:noFill/>
        </p:spPr>
        <p:txBody>
          <a:bodyPr wrap="square" rtlCol="0">
            <a:spAutoFit/>
          </a:bodyPr>
          <a:lstStyle/>
          <a:p>
            <a:r>
              <a:rPr lang="en-US" dirty="0" smtClean="0"/>
              <a:t>Dutch (red) &amp; Swedish forts (pink)</a:t>
            </a:r>
            <a:endParaRPr lang="en-US" dirty="0"/>
          </a:p>
        </p:txBody>
      </p:sp>
      <p:pic>
        <p:nvPicPr>
          <p:cNvPr id="4" name="Picture 3"/>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660401" y="1054100"/>
            <a:ext cx="5887084" cy="4495800"/>
          </a:xfrm>
          <a:prstGeom prst="rect">
            <a:avLst/>
          </a:prstGeom>
        </p:spPr>
      </p:pic>
      <p:sp>
        <p:nvSpPr>
          <p:cNvPr id="5" name="TextBox 4"/>
          <p:cNvSpPr txBox="1"/>
          <p:nvPr/>
        </p:nvSpPr>
        <p:spPr>
          <a:xfrm>
            <a:off x="843280" y="426720"/>
            <a:ext cx="5557520" cy="369332"/>
          </a:xfrm>
          <a:prstGeom prst="rect">
            <a:avLst/>
          </a:prstGeom>
          <a:noFill/>
        </p:spPr>
        <p:txBody>
          <a:bodyPr wrap="square" rtlCol="0">
            <a:spAutoFit/>
          </a:bodyPr>
          <a:lstStyle/>
          <a:p>
            <a:r>
              <a:rPr lang="en-US" dirty="0" smtClean="0"/>
              <a:t>Hudson’s Bay Company Forts and Trading Posts</a:t>
            </a:r>
            <a:endParaRPr lang="en-US" dirty="0"/>
          </a:p>
        </p:txBody>
      </p:sp>
      <p:sp>
        <p:nvSpPr>
          <p:cNvPr id="6" name="TextBox 5"/>
          <p:cNvSpPr txBox="1"/>
          <p:nvPr/>
        </p:nvSpPr>
        <p:spPr>
          <a:xfrm>
            <a:off x="924560" y="6024880"/>
            <a:ext cx="5090160" cy="369332"/>
          </a:xfrm>
          <a:prstGeom prst="rect">
            <a:avLst/>
          </a:prstGeom>
          <a:noFill/>
        </p:spPr>
        <p:txBody>
          <a:bodyPr wrap="square" rtlCol="0">
            <a:spAutoFit/>
          </a:bodyPr>
          <a:lstStyle/>
          <a:p>
            <a:r>
              <a:rPr lang="en-US" dirty="0" smtClean="0"/>
              <a:t>As seen in a Banff, Canada HBC store Aug, 2018</a:t>
            </a:r>
            <a:endParaRPr lang="en-US" dirty="0"/>
          </a:p>
        </p:txBody>
      </p:sp>
      <p:sp>
        <p:nvSpPr>
          <p:cNvPr id="7" name="TextBox 6"/>
          <p:cNvSpPr txBox="1"/>
          <p:nvPr/>
        </p:nvSpPr>
        <p:spPr>
          <a:xfrm>
            <a:off x="904240" y="5689600"/>
            <a:ext cx="5201920" cy="307777"/>
          </a:xfrm>
          <a:prstGeom prst="rect">
            <a:avLst/>
          </a:prstGeom>
          <a:noFill/>
        </p:spPr>
        <p:txBody>
          <a:bodyPr wrap="square" rtlCol="0">
            <a:spAutoFit/>
          </a:bodyPr>
          <a:lstStyle/>
          <a:p>
            <a:r>
              <a:rPr lang="en-US" sz="1400" dirty="0" smtClean="0"/>
              <a:t>Canadian headquarters:  York Factory (trading post)</a:t>
            </a:r>
            <a:endParaRPr lang="en-US" sz="1400" dirty="0"/>
          </a:p>
        </p:txBody>
      </p:sp>
      <p:cxnSp>
        <p:nvCxnSpPr>
          <p:cNvPr id="9" name="Straight Arrow Connector 8"/>
          <p:cNvCxnSpPr/>
          <p:nvPr/>
        </p:nvCxnSpPr>
        <p:spPr>
          <a:xfrm flipV="1">
            <a:off x="3151380" y="3881120"/>
            <a:ext cx="414780" cy="1889086"/>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10" name="TextBox 9"/>
          <p:cNvSpPr txBox="1"/>
          <p:nvPr/>
        </p:nvSpPr>
        <p:spPr>
          <a:xfrm>
            <a:off x="7152640" y="5984240"/>
            <a:ext cx="3807828" cy="738664"/>
          </a:xfrm>
          <a:prstGeom prst="rect">
            <a:avLst/>
          </a:prstGeom>
          <a:noFill/>
        </p:spPr>
        <p:txBody>
          <a:bodyPr wrap="none" rtlCol="0">
            <a:spAutoFit/>
          </a:bodyPr>
          <a:lstStyle/>
          <a:p>
            <a:r>
              <a:rPr lang="en-US" sz="1400" dirty="0" smtClean="0"/>
              <a:t>Like the HBC, the Dutch favored building </a:t>
            </a:r>
          </a:p>
          <a:p>
            <a:r>
              <a:rPr lang="en-US" sz="1400" dirty="0" smtClean="0"/>
              <a:t>‘</a:t>
            </a:r>
            <a:r>
              <a:rPr lang="en-US" sz="1400" dirty="0" err="1" smtClean="0"/>
              <a:t>factorijen</a:t>
            </a:r>
            <a:r>
              <a:rPr lang="en-US" sz="1400" dirty="0" smtClean="0"/>
              <a:t>’, </a:t>
            </a:r>
            <a:r>
              <a:rPr lang="en-US" sz="1400" dirty="0" err="1" smtClean="0"/>
              <a:t>factorys</a:t>
            </a:r>
            <a:r>
              <a:rPr lang="en-US" sz="1400" dirty="0" smtClean="0"/>
              <a:t> or trading posts with soldiers</a:t>
            </a:r>
          </a:p>
          <a:p>
            <a:r>
              <a:rPr lang="en-US" sz="1400" dirty="0"/>
              <a:t>a</a:t>
            </a:r>
            <a:r>
              <a:rPr lang="en-US" sz="1400" dirty="0" smtClean="0"/>
              <a:t>nd a few settlers. </a:t>
            </a:r>
            <a:endParaRPr lang="en-US" sz="1400" dirty="0"/>
          </a:p>
        </p:txBody>
      </p:sp>
    </p:spTree>
    <p:extLst>
      <p:ext uri="{BB962C8B-B14F-4D97-AF65-F5344CB8AC3E}">
        <p14:creationId xmlns:p14="http://schemas.microsoft.com/office/powerpoint/2010/main" val="27698989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497840" y="914400"/>
            <a:ext cx="3390053" cy="2542540"/>
          </a:xfrm>
          <a:prstGeom prst="rect">
            <a:avLst/>
          </a:prstGeom>
        </p:spPr>
      </p:pic>
      <p:pic>
        <p:nvPicPr>
          <p:cNvPr id="3" name="Picture 2"/>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531361" y="924561"/>
            <a:ext cx="3464560" cy="2598420"/>
          </a:xfrm>
          <a:prstGeom prst="rect">
            <a:avLst/>
          </a:prstGeom>
        </p:spPr>
      </p:pic>
      <p:pic>
        <p:nvPicPr>
          <p:cNvPr id="4" name="Picture 3" descr="ross_0.jpg"/>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355600" y="3830320"/>
            <a:ext cx="3911218" cy="2600960"/>
          </a:xfrm>
          <a:prstGeom prst="rect">
            <a:avLst/>
          </a:prstGeom>
        </p:spPr>
      </p:pic>
      <p:sp>
        <p:nvSpPr>
          <p:cNvPr id="5" name="TextBox 4"/>
          <p:cNvSpPr txBox="1"/>
          <p:nvPr/>
        </p:nvSpPr>
        <p:spPr>
          <a:xfrm>
            <a:off x="670560" y="152400"/>
            <a:ext cx="9946640" cy="830997"/>
          </a:xfrm>
          <a:prstGeom prst="rect">
            <a:avLst/>
          </a:prstGeom>
          <a:noFill/>
        </p:spPr>
        <p:txBody>
          <a:bodyPr wrap="square" rtlCol="0">
            <a:spAutoFit/>
          </a:bodyPr>
          <a:lstStyle/>
          <a:p>
            <a:r>
              <a:rPr lang="en-US" sz="2400" dirty="0" smtClean="0"/>
              <a:t>The ‘thin’ business model of a few employees covering a very long area did work for the Hudson’s Bay Company for many years</a:t>
            </a:r>
            <a:endParaRPr lang="en-US" sz="2400" dirty="0"/>
          </a:p>
        </p:txBody>
      </p:sp>
      <p:sp>
        <p:nvSpPr>
          <p:cNvPr id="6" name="TextBox 5"/>
          <p:cNvSpPr txBox="1"/>
          <p:nvPr/>
        </p:nvSpPr>
        <p:spPr>
          <a:xfrm>
            <a:off x="4998720" y="3464560"/>
            <a:ext cx="3302000" cy="307777"/>
          </a:xfrm>
          <a:prstGeom prst="rect">
            <a:avLst/>
          </a:prstGeom>
          <a:noFill/>
        </p:spPr>
        <p:txBody>
          <a:bodyPr wrap="square" rtlCol="0">
            <a:spAutoFit/>
          </a:bodyPr>
          <a:lstStyle/>
          <a:p>
            <a:r>
              <a:rPr lang="en-US" sz="1400" dirty="0" smtClean="0"/>
              <a:t>HBC store in Banff, Canada</a:t>
            </a:r>
            <a:endParaRPr lang="en-US" sz="1400" dirty="0"/>
          </a:p>
        </p:txBody>
      </p:sp>
      <p:sp>
        <p:nvSpPr>
          <p:cNvPr id="7" name="TextBox 6"/>
          <p:cNvSpPr txBox="1"/>
          <p:nvPr/>
        </p:nvSpPr>
        <p:spPr>
          <a:xfrm>
            <a:off x="203200" y="3484880"/>
            <a:ext cx="4419600" cy="307777"/>
          </a:xfrm>
          <a:prstGeom prst="rect">
            <a:avLst/>
          </a:prstGeom>
          <a:noFill/>
        </p:spPr>
        <p:txBody>
          <a:bodyPr wrap="square" rtlCol="0">
            <a:spAutoFit/>
          </a:bodyPr>
          <a:lstStyle/>
          <a:p>
            <a:r>
              <a:rPr lang="en-US" sz="1400" dirty="0" smtClean="0"/>
              <a:t>Route north of Banff between the Pacific and Hudson Bay</a:t>
            </a:r>
            <a:endParaRPr lang="en-US" sz="1400" dirty="0"/>
          </a:p>
        </p:txBody>
      </p:sp>
      <p:sp>
        <p:nvSpPr>
          <p:cNvPr id="8" name="TextBox 7"/>
          <p:cNvSpPr txBox="1"/>
          <p:nvPr/>
        </p:nvSpPr>
        <p:spPr>
          <a:xfrm>
            <a:off x="416560" y="6380480"/>
            <a:ext cx="3556000" cy="307777"/>
          </a:xfrm>
          <a:prstGeom prst="rect">
            <a:avLst/>
          </a:prstGeom>
          <a:noFill/>
        </p:spPr>
        <p:txBody>
          <a:bodyPr wrap="square" rtlCol="0">
            <a:spAutoFit/>
          </a:bodyPr>
          <a:lstStyle/>
          <a:p>
            <a:r>
              <a:rPr lang="en-US" sz="1400" dirty="0" smtClean="0"/>
              <a:t>Last HBC post built</a:t>
            </a:r>
            <a:endParaRPr lang="en-US" sz="1400" dirty="0"/>
          </a:p>
        </p:txBody>
      </p:sp>
    </p:spTree>
    <p:extLst>
      <p:ext uri="{BB962C8B-B14F-4D97-AF65-F5344CB8AC3E}">
        <p14:creationId xmlns:p14="http://schemas.microsoft.com/office/powerpoint/2010/main" val="2263579381"/>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inci.JPG"/>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402292" y="1368201"/>
            <a:ext cx="5403329" cy="4913944"/>
          </a:xfrm>
          <a:prstGeom prst="rect">
            <a:avLst/>
          </a:prstGeom>
        </p:spPr>
      </p:pic>
      <p:sp>
        <p:nvSpPr>
          <p:cNvPr id="3" name="TextBox 2"/>
          <p:cNvSpPr txBox="1"/>
          <p:nvPr/>
        </p:nvSpPr>
        <p:spPr>
          <a:xfrm>
            <a:off x="1593390" y="0"/>
            <a:ext cx="8481943" cy="830997"/>
          </a:xfrm>
          <a:prstGeom prst="rect">
            <a:avLst/>
          </a:prstGeom>
          <a:noFill/>
        </p:spPr>
        <p:txBody>
          <a:bodyPr wrap="square" rtlCol="0">
            <a:spAutoFit/>
          </a:bodyPr>
          <a:lstStyle/>
          <a:p>
            <a:r>
              <a:rPr lang="en-US" sz="2400" dirty="0" smtClean="0"/>
              <a:t>New Castle Research while traveling:  From the Underground Railroad Museum, Cincinnati, OH Aug. 31, 2018</a:t>
            </a:r>
            <a:endParaRPr lang="en-US" sz="2400" dirty="0"/>
          </a:p>
        </p:txBody>
      </p:sp>
      <p:sp>
        <p:nvSpPr>
          <p:cNvPr id="4" name="TextBox 3"/>
          <p:cNvSpPr txBox="1"/>
          <p:nvPr/>
        </p:nvSpPr>
        <p:spPr>
          <a:xfrm>
            <a:off x="105875" y="884289"/>
            <a:ext cx="5710963" cy="523220"/>
          </a:xfrm>
          <a:prstGeom prst="rect">
            <a:avLst/>
          </a:prstGeom>
          <a:noFill/>
        </p:spPr>
        <p:txBody>
          <a:bodyPr wrap="square" rtlCol="0">
            <a:spAutoFit/>
          </a:bodyPr>
          <a:lstStyle/>
          <a:p>
            <a:r>
              <a:rPr lang="en-US" sz="1400" dirty="0" smtClean="0"/>
              <a:t>View from 2</a:t>
            </a:r>
            <a:r>
              <a:rPr lang="en-US" sz="1400" baseline="30000" dirty="0" smtClean="0"/>
              <a:t>nd</a:t>
            </a:r>
            <a:r>
              <a:rPr lang="en-US" sz="1400" dirty="0" smtClean="0"/>
              <a:t> floor window, past temporary </a:t>
            </a:r>
            <a:r>
              <a:rPr lang="en-US" sz="1400" dirty="0" err="1" smtClean="0"/>
              <a:t>ferris</a:t>
            </a:r>
            <a:r>
              <a:rPr lang="en-US" sz="1400" dirty="0" smtClean="0"/>
              <a:t> wheel, Roebling bridge over Ohio R. to Kentucky (a slave state)</a:t>
            </a:r>
            <a:endParaRPr lang="en-US" sz="1400" dirty="0"/>
          </a:p>
        </p:txBody>
      </p:sp>
      <p:pic>
        <p:nvPicPr>
          <p:cNvPr id="8" name="Picture 7" descr="Screen Shot 2018-09-05 at 3.46.47 PM.png"/>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5502908" y="4699001"/>
            <a:ext cx="2639203" cy="2158999"/>
          </a:xfrm>
          <a:prstGeom prst="rect">
            <a:avLst/>
          </a:prstGeom>
        </p:spPr>
      </p:pic>
      <p:pic>
        <p:nvPicPr>
          <p:cNvPr id="5" name="Picture 4" descr="Cinci_slave.JPG"/>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rot="5400000">
            <a:off x="7330235" y="1639068"/>
            <a:ext cx="4008527" cy="4416777"/>
          </a:xfrm>
          <a:prstGeom prst="rect">
            <a:avLst/>
          </a:prstGeom>
        </p:spPr>
      </p:pic>
      <p:sp>
        <p:nvSpPr>
          <p:cNvPr id="7" name="TextBox 6"/>
          <p:cNvSpPr txBox="1"/>
          <p:nvPr/>
        </p:nvSpPr>
        <p:spPr>
          <a:xfrm>
            <a:off x="6914446" y="1072444"/>
            <a:ext cx="4797778" cy="738664"/>
          </a:xfrm>
          <a:prstGeom prst="rect">
            <a:avLst/>
          </a:prstGeom>
          <a:noFill/>
        </p:spPr>
        <p:txBody>
          <a:bodyPr wrap="square" rtlCol="0">
            <a:spAutoFit/>
          </a:bodyPr>
          <a:lstStyle/>
          <a:p>
            <a:r>
              <a:rPr lang="en-US" sz="1400" dirty="0" smtClean="0"/>
              <a:t>“The Dutch [West India Company] were among the most vigorous participants in the Atlantic Slave Trade.”</a:t>
            </a:r>
          </a:p>
          <a:p>
            <a:r>
              <a:rPr lang="en-US" sz="1400" dirty="0" smtClean="0"/>
              <a:t>Elsewhere stated more than England &amp; Portugal combined.</a:t>
            </a:r>
            <a:endParaRPr lang="en-US" sz="1400" dirty="0"/>
          </a:p>
        </p:txBody>
      </p:sp>
      <p:sp>
        <p:nvSpPr>
          <p:cNvPr id="9" name="TextBox 8"/>
          <p:cNvSpPr txBox="1"/>
          <p:nvPr/>
        </p:nvSpPr>
        <p:spPr>
          <a:xfrm>
            <a:off x="8452556" y="6392333"/>
            <a:ext cx="2906888" cy="369332"/>
          </a:xfrm>
          <a:prstGeom prst="rect">
            <a:avLst/>
          </a:prstGeom>
          <a:noFill/>
        </p:spPr>
        <p:txBody>
          <a:bodyPr wrap="square" rtlCol="0">
            <a:spAutoFit/>
          </a:bodyPr>
          <a:lstStyle/>
          <a:p>
            <a:r>
              <a:rPr lang="en-US" dirty="0" smtClean="0"/>
              <a:t>Bird electric rental scooter</a:t>
            </a:r>
            <a:endParaRPr lang="en-US" dirty="0"/>
          </a:p>
        </p:txBody>
      </p:sp>
    </p:spTree>
    <p:extLst>
      <p:ext uri="{BB962C8B-B14F-4D97-AF65-F5344CB8AC3E}">
        <p14:creationId xmlns:p14="http://schemas.microsoft.com/office/powerpoint/2010/main" val="1639877673"/>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65680" y="365760"/>
            <a:ext cx="5923280" cy="1554480"/>
          </a:xfrm>
        </p:spPr>
        <p:txBody>
          <a:bodyPr>
            <a:noAutofit/>
          </a:bodyPr>
          <a:lstStyle/>
          <a:p>
            <a:r>
              <a:rPr lang="en-US" sz="3600" b="1" dirty="0" smtClean="0"/>
              <a:t>Peter Stuyvesant , </a:t>
            </a:r>
            <a:br>
              <a:rPr lang="en-US" sz="3600" b="1" dirty="0" smtClean="0"/>
            </a:br>
            <a:r>
              <a:rPr lang="en-US" sz="3600" b="1" dirty="0" smtClean="0"/>
              <a:t>the West India Company and </a:t>
            </a:r>
            <a:br>
              <a:rPr lang="en-US" sz="3600" b="1" dirty="0" smtClean="0"/>
            </a:br>
            <a:r>
              <a:rPr lang="en-US" sz="3600" b="1" dirty="0" smtClean="0"/>
              <a:t>Ft. </a:t>
            </a:r>
            <a:r>
              <a:rPr lang="en-US" sz="3600" b="1" dirty="0" err="1" smtClean="0"/>
              <a:t>Casimir</a:t>
            </a:r>
            <a:r>
              <a:rPr lang="en-US" sz="3600" b="1" dirty="0" smtClean="0"/>
              <a:t>/New Amstel</a:t>
            </a:r>
            <a:endParaRPr lang="en-US" sz="3600" b="1" dirty="0"/>
          </a:p>
        </p:txBody>
      </p:sp>
      <p:sp>
        <p:nvSpPr>
          <p:cNvPr id="3" name="Content Placeholder 2"/>
          <p:cNvSpPr>
            <a:spLocks noGrp="1"/>
          </p:cNvSpPr>
          <p:nvPr>
            <p:ph idx="1"/>
          </p:nvPr>
        </p:nvSpPr>
        <p:spPr>
          <a:xfrm>
            <a:off x="497840" y="2095500"/>
            <a:ext cx="9377680" cy="4351337"/>
          </a:xfrm>
        </p:spPr>
        <p:txBody>
          <a:bodyPr>
            <a:normAutofit fontScale="92500"/>
          </a:bodyPr>
          <a:lstStyle/>
          <a:p>
            <a:endParaRPr lang="en-US" sz="2400" dirty="0"/>
          </a:p>
          <a:p>
            <a:pPr marL="342900" indent="-342900">
              <a:buAutoNum type="arabicPlain" startAt="1643"/>
            </a:pPr>
            <a:r>
              <a:rPr lang="en-US" sz="2400" dirty="0"/>
              <a:t> 	Peter Stuyvesant </a:t>
            </a:r>
            <a:r>
              <a:rPr lang="en-US" sz="2400" dirty="0" smtClean="0"/>
              <a:t>director general </a:t>
            </a:r>
            <a:r>
              <a:rPr lang="en-US" sz="2400" dirty="0"/>
              <a:t>of Dutch West Indies </a:t>
            </a:r>
            <a:r>
              <a:rPr lang="en-US" sz="2400" dirty="0" smtClean="0"/>
              <a:t>islands 	Curacao</a:t>
            </a:r>
            <a:r>
              <a:rPr lang="en-US" sz="2400" dirty="0"/>
              <a:t>, Aruba</a:t>
            </a:r>
            <a:r>
              <a:rPr lang="en-US" sz="2400" dirty="0" smtClean="0"/>
              <a:t>, Bonaire</a:t>
            </a:r>
            <a:endParaRPr lang="en-US" sz="2400" dirty="0"/>
          </a:p>
          <a:p>
            <a:pPr marL="0" indent="0">
              <a:buNone/>
            </a:pPr>
            <a:r>
              <a:rPr lang="en-US" sz="2400" dirty="0"/>
              <a:t>1644	He lost right leg to a cannonball attacking </a:t>
            </a:r>
            <a:r>
              <a:rPr lang="en-US" sz="2400" dirty="0" smtClean="0"/>
              <a:t>Spanish-held </a:t>
            </a:r>
            <a:r>
              <a:rPr lang="en-US" sz="2400" dirty="0" err="1"/>
              <a:t>Sint</a:t>
            </a:r>
            <a:r>
              <a:rPr lang="en-US" sz="2400" dirty="0"/>
              <a:t> Maarten</a:t>
            </a:r>
          </a:p>
          <a:p>
            <a:pPr marL="0" indent="0">
              <a:buNone/>
            </a:pPr>
            <a:r>
              <a:rPr lang="en-US" sz="2400" dirty="0"/>
              <a:t>1645 	</a:t>
            </a:r>
            <a:r>
              <a:rPr lang="en-US" sz="2400" dirty="0" smtClean="0"/>
              <a:t>He </a:t>
            </a:r>
            <a:r>
              <a:rPr lang="en-US" sz="2400" dirty="0"/>
              <a:t>became governor general of all Dutch possessions in North America </a:t>
            </a:r>
            <a:r>
              <a:rPr lang="en-US" sz="2400" dirty="0" smtClean="0"/>
              <a:t>	and </a:t>
            </a:r>
            <a:r>
              <a:rPr lang="en-US" sz="2400" dirty="0"/>
              <a:t>the Caribbean</a:t>
            </a:r>
          </a:p>
          <a:p>
            <a:pPr marL="342900" indent="-342900">
              <a:buAutoNum type="arabicPlain" startAt="1651"/>
            </a:pPr>
            <a:r>
              <a:rPr lang="en-US" sz="2400" dirty="0">
                <a:solidFill>
                  <a:srgbClr val="FF0000"/>
                </a:solidFill>
              </a:rPr>
              <a:t> 	He founds Fort </a:t>
            </a:r>
            <a:r>
              <a:rPr lang="en-US" sz="2400" dirty="0" err="1">
                <a:solidFill>
                  <a:srgbClr val="FF0000"/>
                </a:solidFill>
              </a:rPr>
              <a:t>Casimir</a:t>
            </a:r>
            <a:r>
              <a:rPr lang="en-US" sz="2400" dirty="0">
                <a:solidFill>
                  <a:srgbClr val="FF0000"/>
                </a:solidFill>
              </a:rPr>
              <a:t> on South (Delaware) River</a:t>
            </a:r>
          </a:p>
          <a:p>
            <a:pPr marL="0" indent="0">
              <a:buNone/>
            </a:pPr>
            <a:r>
              <a:rPr lang="en-US" sz="2400" dirty="0">
                <a:solidFill>
                  <a:srgbClr val="000000"/>
                </a:solidFill>
              </a:rPr>
              <a:t>1654	He travels to Barbados</a:t>
            </a:r>
            <a:r>
              <a:rPr lang="en-US" sz="2400" dirty="0">
                <a:solidFill>
                  <a:srgbClr val="0000FF"/>
                </a:solidFill>
              </a:rPr>
              <a:t>; captured</a:t>
            </a:r>
            <a:r>
              <a:rPr lang="en-US" sz="2400" dirty="0">
                <a:solidFill>
                  <a:srgbClr val="000000"/>
                </a:solidFill>
              </a:rPr>
              <a:t>, </a:t>
            </a:r>
            <a:r>
              <a:rPr lang="en-US" sz="2400" dirty="0">
                <a:solidFill>
                  <a:srgbClr val="0000FF"/>
                </a:solidFill>
              </a:rPr>
              <a:t>released by Admiral William Penn</a:t>
            </a:r>
          </a:p>
          <a:p>
            <a:pPr marL="342900" indent="-342900">
              <a:buAutoNum type="arabicPlain" startAt="1655"/>
            </a:pPr>
            <a:r>
              <a:rPr lang="en-US" sz="2400" dirty="0">
                <a:solidFill>
                  <a:srgbClr val="FF0000"/>
                </a:solidFill>
              </a:rPr>
              <a:t> 	</a:t>
            </a:r>
            <a:r>
              <a:rPr lang="en-US" sz="2400" dirty="0" smtClean="0">
                <a:solidFill>
                  <a:srgbClr val="FF0000"/>
                </a:solidFill>
              </a:rPr>
              <a:t>Stuyvesant </a:t>
            </a:r>
            <a:r>
              <a:rPr lang="en-US" sz="2400" dirty="0">
                <a:solidFill>
                  <a:srgbClr val="FF0000"/>
                </a:solidFill>
              </a:rPr>
              <a:t>recaptures Ft. </a:t>
            </a:r>
            <a:r>
              <a:rPr lang="en-US" sz="2400" dirty="0" err="1">
                <a:solidFill>
                  <a:srgbClr val="FF0000"/>
                </a:solidFill>
              </a:rPr>
              <a:t>Casimir</a:t>
            </a:r>
            <a:r>
              <a:rPr lang="en-US" sz="2400" dirty="0">
                <a:solidFill>
                  <a:srgbClr val="FF0000"/>
                </a:solidFill>
              </a:rPr>
              <a:t> from </a:t>
            </a:r>
            <a:r>
              <a:rPr lang="en-US" sz="2400" dirty="0" smtClean="0">
                <a:solidFill>
                  <a:srgbClr val="FF0000"/>
                </a:solidFill>
              </a:rPr>
              <a:t>Swedes</a:t>
            </a:r>
            <a:endParaRPr lang="en-US" sz="2400" dirty="0">
              <a:solidFill>
                <a:srgbClr val="FF0000"/>
              </a:solidFill>
            </a:endParaRPr>
          </a:p>
          <a:p>
            <a:pPr marL="0" indent="0">
              <a:buNone/>
            </a:pPr>
            <a:r>
              <a:rPr lang="en-US" sz="2400" dirty="0"/>
              <a:t>1664 	English capture New Netherland</a:t>
            </a:r>
          </a:p>
          <a:p>
            <a:endParaRPr lang="en-US" sz="2400" dirty="0"/>
          </a:p>
        </p:txBody>
      </p:sp>
      <p:pic>
        <p:nvPicPr>
          <p:cNvPr id="8" name="Picture 7"/>
          <p:cNvPicPr>
            <a:picLocks noChangeAspect="1"/>
          </p:cNvPicPr>
          <p:nvPr/>
        </p:nvPicPr>
        <p:blipFill>
          <a:blip r:embed="rId3"/>
          <a:stretch>
            <a:fillRect/>
          </a:stretch>
        </p:blipFill>
        <p:spPr>
          <a:xfrm>
            <a:off x="9855200" y="160276"/>
            <a:ext cx="2038388" cy="2515233"/>
          </a:xfrm>
          <a:prstGeom prst="rect">
            <a:avLst/>
          </a:prstGeom>
        </p:spPr>
      </p:pic>
      <p:sp>
        <p:nvSpPr>
          <p:cNvPr id="9" name="TextBox 8"/>
          <p:cNvSpPr txBox="1"/>
          <p:nvPr/>
        </p:nvSpPr>
        <p:spPr>
          <a:xfrm>
            <a:off x="10247962" y="2718513"/>
            <a:ext cx="1537638" cy="430887"/>
          </a:xfrm>
          <a:prstGeom prst="rect">
            <a:avLst/>
          </a:prstGeom>
          <a:noFill/>
        </p:spPr>
        <p:txBody>
          <a:bodyPr wrap="square" rtlCol="0">
            <a:spAutoFit/>
          </a:bodyPr>
          <a:lstStyle/>
          <a:p>
            <a:r>
              <a:rPr lang="en-US" sz="1100" dirty="0" smtClean="0"/>
              <a:t>Peter Stuyvesant</a:t>
            </a:r>
          </a:p>
          <a:p>
            <a:r>
              <a:rPr lang="en-US" sz="1100" dirty="0" smtClean="0"/>
              <a:t> </a:t>
            </a:r>
            <a:r>
              <a:rPr lang="en-US" sz="1100" dirty="0" err="1" smtClean="0"/>
              <a:t>attr</a:t>
            </a:r>
            <a:r>
              <a:rPr lang="en-US" sz="1100" dirty="0" smtClean="0"/>
              <a:t>. H. Couturier</a:t>
            </a:r>
          </a:p>
        </p:txBody>
      </p:sp>
      <p:pic>
        <p:nvPicPr>
          <p:cNvPr id="10" name="Picture 9"/>
          <p:cNvPicPr>
            <a:picLocks noChangeAspect="1"/>
          </p:cNvPicPr>
          <p:nvPr/>
        </p:nvPicPr>
        <p:blipFill>
          <a:blip r:embed="rId4"/>
          <a:stretch>
            <a:fillRect/>
          </a:stretch>
        </p:blipFill>
        <p:spPr>
          <a:xfrm>
            <a:off x="360680" y="782320"/>
            <a:ext cx="1337212" cy="883920"/>
          </a:xfrm>
          <a:prstGeom prst="rect">
            <a:avLst/>
          </a:prstGeom>
        </p:spPr>
      </p:pic>
    </p:spTree>
    <p:extLst>
      <p:ext uri="{BB962C8B-B14F-4D97-AF65-F5344CB8AC3E}">
        <p14:creationId xmlns:p14="http://schemas.microsoft.com/office/powerpoint/2010/main" val="2779423785"/>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8727" y="2103120"/>
            <a:ext cx="3015673" cy="1325562"/>
          </a:xfrm>
        </p:spPr>
        <p:txBody>
          <a:bodyPr>
            <a:normAutofit fontScale="90000"/>
          </a:bodyPr>
          <a:lstStyle/>
          <a:p>
            <a:r>
              <a:rPr lang="en-US" sz="2400" dirty="0" smtClean="0"/>
              <a:t>Jews were in Curacao, New Amsterdam, but not permitted to trade in Ft. Casimir</a:t>
            </a:r>
            <a:endParaRPr lang="en-US" sz="2400" dirty="0"/>
          </a:p>
        </p:txBody>
      </p:sp>
      <p:pic>
        <p:nvPicPr>
          <p:cNvPr id="4" name="Picture 3" descr="jewish petition 12_documents12relativ_6.pdf"/>
          <p:cNvPicPr>
            <a:picLocks noChangeAspect="1"/>
          </p:cNvPicPr>
          <p:nvPr/>
        </p:nvPicPr>
        <p:blipFill rotWithShape="1">
          <a:blip r:embed="rId3" cstate="print">
            <a:extLst>
              <a:ext uri="{28A0092B-C50C-407E-A947-70E740481C1C}">
                <a14:useLocalDpi xmlns:a14="http://schemas.microsoft.com/office/drawing/2010/main"/>
              </a:ext>
            </a:extLst>
          </a:blip>
          <a:srcRect t="6459"/>
          <a:stretch/>
        </p:blipFill>
        <p:spPr>
          <a:xfrm>
            <a:off x="7583170" y="1402080"/>
            <a:ext cx="4076700" cy="5334000"/>
          </a:xfrm>
          <a:prstGeom prst="rect">
            <a:avLst/>
          </a:prstGeom>
        </p:spPr>
      </p:pic>
      <p:sp>
        <p:nvSpPr>
          <p:cNvPr id="5" name="TextBox 4"/>
          <p:cNvSpPr txBox="1"/>
          <p:nvPr/>
        </p:nvSpPr>
        <p:spPr>
          <a:xfrm>
            <a:off x="10190480" y="1432560"/>
            <a:ext cx="863600" cy="246221"/>
          </a:xfrm>
          <a:prstGeom prst="rect">
            <a:avLst/>
          </a:prstGeom>
          <a:noFill/>
        </p:spPr>
        <p:txBody>
          <a:bodyPr wrap="square" rtlCol="0">
            <a:spAutoFit/>
          </a:bodyPr>
          <a:lstStyle/>
          <a:p>
            <a:r>
              <a:rPr lang="en-US" sz="1000" dirty="0" err="1" smtClean="0"/>
              <a:t>Vol</a:t>
            </a:r>
            <a:r>
              <a:rPr lang="en-US" sz="1000" dirty="0" smtClean="0"/>
              <a:t> 12</a:t>
            </a:r>
            <a:endParaRPr lang="en-US" sz="1000" dirty="0"/>
          </a:p>
        </p:txBody>
      </p:sp>
      <p:pic>
        <p:nvPicPr>
          <p:cNvPr id="6" name="Picture 5"/>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426720" y="147320"/>
            <a:ext cx="2113280" cy="1584960"/>
          </a:xfrm>
          <a:prstGeom prst="rect">
            <a:avLst/>
          </a:prstGeom>
        </p:spPr>
      </p:pic>
      <p:pic>
        <p:nvPicPr>
          <p:cNvPr id="7" name="Picture 6" descr="Screen Shot 2018-09-03 at 6.38.55 PM.png"/>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3562030" y="1656081"/>
            <a:ext cx="3635333" cy="2590799"/>
          </a:xfrm>
          <a:prstGeom prst="rect">
            <a:avLst/>
          </a:prstGeom>
        </p:spPr>
      </p:pic>
      <p:pic>
        <p:nvPicPr>
          <p:cNvPr id="8" name="Picture 7"/>
          <p:cNvPicPr>
            <a:picLocks noChangeAspect="1"/>
          </p:cNvPicPr>
          <p:nvPr/>
        </p:nvPicPr>
        <p:blipFill rotWithShape="1">
          <a:blip r:embed="rId6" cstate="print">
            <a:extLst>
              <a:ext uri="{28A0092B-C50C-407E-A947-70E740481C1C}">
                <a14:useLocalDpi xmlns:a14="http://schemas.microsoft.com/office/drawing/2010/main"/>
              </a:ext>
            </a:extLst>
          </a:blip>
          <a:srcRect l="-23935" t="-86552" r="-26728"/>
          <a:stretch/>
        </p:blipFill>
        <p:spPr>
          <a:xfrm>
            <a:off x="2651760" y="2309227"/>
            <a:ext cx="5720410" cy="4365893"/>
          </a:xfrm>
          <a:prstGeom prst="rect">
            <a:avLst/>
          </a:prstGeom>
        </p:spPr>
      </p:pic>
      <p:sp>
        <p:nvSpPr>
          <p:cNvPr id="9" name="TextBox 8"/>
          <p:cNvSpPr txBox="1"/>
          <p:nvPr/>
        </p:nvSpPr>
        <p:spPr>
          <a:xfrm>
            <a:off x="467360" y="3840480"/>
            <a:ext cx="2956560" cy="2308324"/>
          </a:xfrm>
          <a:prstGeom prst="rect">
            <a:avLst/>
          </a:prstGeom>
          <a:noFill/>
        </p:spPr>
        <p:txBody>
          <a:bodyPr wrap="square" rtlCol="0">
            <a:spAutoFit/>
          </a:bodyPr>
          <a:lstStyle/>
          <a:p>
            <a:r>
              <a:rPr lang="en-US" sz="1600" dirty="0" smtClean="0"/>
              <a:t>Jews were granted land for  a farming community on the coast in 1651.  Unable to grow their own food on the poor land they moved town in 1674; their interests moved to banking and commerce.  A portion of the congregation emigrated to Newport RI in 1694.</a:t>
            </a:r>
            <a:endParaRPr lang="en-US" sz="1600" dirty="0"/>
          </a:p>
        </p:txBody>
      </p:sp>
      <p:sp>
        <p:nvSpPr>
          <p:cNvPr id="10" name="TextBox 9"/>
          <p:cNvSpPr txBox="1"/>
          <p:nvPr/>
        </p:nvSpPr>
        <p:spPr>
          <a:xfrm>
            <a:off x="2722880" y="121920"/>
            <a:ext cx="9936480" cy="1015663"/>
          </a:xfrm>
          <a:prstGeom prst="rect">
            <a:avLst/>
          </a:prstGeom>
          <a:noFill/>
        </p:spPr>
        <p:txBody>
          <a:bodyPr wrap="square" rtlCol="0">
            <a:spAutoFit/>
          </a:bodyPr>
          <a:lstStyle/>
          <a:p>
            <a:r>
              <a:rPr lang="en-US" sz="2400" dirty="0" smtClean="0"/>
              <a:t>Dutch Islands: </a:t>
            </a:r>
            <a:r>
              <a:rPr lang="en-US" sz="2400" b="1" dirty="0"/>
              <a:t>Curacao, Bonaire, Aruba and St. </a:t>
            </a:r>
            <a:r>
              <a:rPr lang="en-US" sz="2400" b="1" dirty="0" err="1"/>
              <a:t>Maaarten</a:t>
            </a:r>
            <a:r>
              <a:rPr lang="en-US" sz="2400" b="1" dirty="0"/>
              <a:t>/St. </a:t>
            </a:r>
            <a:r>
              <a:rPr lang="en-US" sz="2400" b="1" dirty="0" smtClean="0"/>
              <a:t>Martin:  </a:t>
            </a:r>
          </a:p>
          <a:p>
            <a:r>
              <a:rPr lang="en-US" dirty="0" smtClean="0"/>
              <a:t>Snorkeling, beaches, tourist amenities, early synagogue, slavery museum</a:t>
            </a:r>
            <a:endParaRPr lang="en-US" dirty="0"/>
          </a:p>
          <a:p>
            <a:r>
              <a:rPr lang="en-US" dirty="0" smtClean="0"/>
              <a:t>Stuyvesant was Director General of the first three then lost his leg trying to retake St. </a:t>
            </a:r>
            <a:r>
              <a:rPr lang="en-US" smtClean="0"/>
              <a:t>Maarten</a:t>
            </a:r>
            <a:endParaRPr lang="en-US" dirty="0"/>
          </a:p>
        </p:txBody>
      </p:sp>
    </p:spTree>
    <p:extLst>
      <p:ext uri="{BB962C8B-B14F-4D97-AF65-F5344CB8AC3E}">
        <p14:creationId xmlns:p14="http://schemas.microsoft.com/office/powerpoint/2010/main" val="55360514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14886" y="752636"/>
            <a:ext cx="9062177" cy="1569660"/>
          </a:xfrm>
          <a:prstGeom prst="rect">
            <a:avLst/>
          </a:prstGeom>
          <a:noFill/>
        </p:spPr>
        <p:txBody>
          <a:bodyPr wrap="square" rtlCol="0">
            <a:spAutoFit/>
          </a:bodyPr>
          <a:lstStyle/>
          <a:p>
            <a:r>
              <a:rPr lang="en-US" sz="3200" dirty="0" smtClean="0"/>
              <a:t>Aruba, Bonaire &amp; Curacao were not particularly profitable.  In 1650 the WIC had proposed to give it away of open it up to other companies and traders.</a:t>
            </a:r>
            <a:endParaRPr lang="en-US" sz="3200" dirty="0"/>
          </a:p>
        </p:txBody>
      </p:sp>
      <p:sp>
        <p:nvSpPr>
          <p:cNvPr id="3" name="TextBox 2"/>
          <p:cNvSpPr txBox="1"/>
          <p:nvPr/>
        </p:nvSpPr>
        <p:spPr>
          <a:xfrm>
            <a:off x="1599208" y="3057582"/>
            <a:ext cx="9595247" cy="1477328"/>
          </a:xfrm>
          <a:prstGeom prst="rect">
            <a:avLst/>
          </a:prstGeom>
          <a:noFill/>
        </p:spPr>
        <p:txBody>
          <a:bodyPr wrap="square" rtlCol="0">
            <a:spAutoFit/>
          </a:bodyPr>
          <a:lstStyle/>
          <a:p>
            <a:r>
              <a:rPr lang="en-US" dirty="0"/>
              <a:t> </a:t>
            </a:r>
            <a:r>
              <a:rPr lang="en-US" dirty="0" smtClean="0"/>
              <a:t>    As </a:t>
            </a:r>
            <a:r>
              <a:rPr lang="en-US" dirty="0"/>
              <a:t>the islands of </a:t>
            </a:r>
            <a:r>
              <a:rPr lang="en-US" dirty="0" err="1"/>
              <a:t>Curasao</a:t>
            </a:r>
            <a:r>
              <a:rPr lang="en-US" dirty="0"/>
              <a:t>, Bonaire and Aruba have been found for many years to be only</a:t>
            </a:r>
          </a:p>
          <a:p>
            <a:r>
              <a:rPr lang="en-US" dirty="0"/>
              <a:t>a burden to the Company, not producing any profit, we have, therefore, considered whether it</a:t>
            </a:r>
          </a:p>
          <a:p>
            <a:r>
              <a:rPr lang="en-US" dirty="0"/>
              <a:t>would not be well to request permission of the Supreme government to give up said Islands:</a:t>
            </a:r>
          </a:p>
          <a:p>
            <a:r>
              <a:rPr lang="en-US" dirty="0"/>
              <a:t>but if such were not feasible, '</a:t>
            </a:r>
            <a:r>
              <a:rPr lang="en-US" dirty="0" err="1"/>
              <a:t>twould</a:t>
            </a:r>
            <a:r>
              <a:rPr lang="en-US" dirty="0"/>
              <a:t>, in our opinion, be best, to permit every one to establish</a:t>
            </a:r>
          </a:p>
          <a:p>
            <a:r>
              <a:rPr lang="en-US" dirty="0"/>
              <a:t>Colonies on said Islands, to distribute and concede the land free of rent,</a:t>
            </a:r>
          </a:p>
        </p:txBody>
      </p:sp>
      <p:sp>
        <p:nvSpPr>
          <p:cNvPr id="4" name="TextBox 3"/>
          <p:cNvSpPr txBox="1"/>
          <p:nvPr/>
        </p:nvSpPr>
        <p:spPr>
          <a:xfrm>
            <a:off x="987746" y="6068125"/>
            <a:ext cx="6020547" cy="276999"/>
          </a:xfrm>
          <a:prstGeom prst="rect">
            <a:avLst/>
          </a:prstGeom>
          <a:noFill/>
        </p:spPr>
        <p:txBody>
          <a:bodyPr wrap="square" rtlCol="0">
            <a:spAutoFit/>
          </a:bodyPr>
          <a:lstStyle/>
          <a:p>
            <a:r>
              <a:rPr lang="en-US" sz="1200" dirty="0" smtClean="0"/>
              <a:t>Documents Relative to the Colonial History of New York, V1, p363</a:t>
            </a:r>
            <a:endParaRPr lang="en-US" sz="1200" dirty="0"/>
          </a:p>
        </p:txBody>
      </p:sp>
    </p:spTree>
    <p:extLst>
      <p:ext uri="{BB962C8B-B14F-4D97-AF65-F5344CB8AC3E}">
        <p14:creationId xmlns:p14="http://schemas.microsoft.com/office/powerpoint/2010/main" val="242068602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Claims </a:t>
            </a:r>
            <a:r>
              <a:rPr lang="en-US" sz="3600" dirty="0"/>
              <a:t>to </a:t>
            </a:r>
            <a:r>
              <a:rPr lang="en-US" sz="3600" dirty="0" smtClean="0"/>
              <a:t>Delaware by Dutch, Swedes, and English (Baltimore &amp; Penn) were conflicting</a:t>
            </a:r>
            <a:endParaRPr lang="en-US" sz="3600" dirty="0"/>
          </a:p>
        </p:txBody>
      </p:sp>
      <p:sp>
        <p:nvSpPr>
          <p:cNvPr id="4" name="TextBox 3"/>
          <p:cNvSpPr txBox="1"/>
          <p:nvPr/>
        </p:nvSpPr>
        <p:spPr>
          <a:xfrm>
            <a:off x="1089835" y="1939202"/>
            <a:ext cx="9705544" cy="3139321"/>
          </a:xfrm>
          <a:prstGeom prst="rect">
            <a:avLst/>
          </a:prstGeom>
          <a:noFill/>
        </p:spPr>
        <p:txBody>
          <a:bodyPr wrap="square" rtlCol="0">
            <a:spAutoFit/>
          </a:bodyPr>
          <a:lstStyle/>
          <a:p>
            <a:pPr marL="285750" indent="-285750">
              <a:buFont typeface="Arial"/>
              <a:buChar char="•"/>
            </a:pPr>
            <a:r>
              <a:rPr lang="en-US" dirty="0" smtClean="0"/>
              <a:t>1497 	Italian John Cabot claims all North America for English</a:t>
            </a:r>
            <a:r>
              <a:rPr lang="en-US" dirty="0"/>
              <a:t> </a:t>
            </a:r>
            <a:r>
              <a:rPr lang="en-US" dirty="0" smtClean="0"/>
              <a:t>based on discovery of Newfoundland</a:t>
            </a:r>
          </a:p>
          <a:p>
            <a:pPr marL="285750" indent="-285750">
              <a:buFont typeface="Arial"/>
              <a:buChar char="•"/>
            </a:pPr>
            <a:r>
              <a:rPr lang="en-US" dirty="0" smtClean="0"/>
              <a:t>1609    Dutch claim New Netherland, including Delaware based on Hudson and settlement</a:t>
            </a:r>
          </a:p>
          <a:p>
            <a:pPr marL="285750" indent="-285750">
              <a:buFont typeface="Arial"/>
              <a:buChar char="•"/>
            </a:pPr>
            <a:r>
              <a:rPr lang="en-US" dirty="0" smtClean="0"/>
              <a:t>1632 	Charles I granted Maryland from north of the Potomac and Watkins point to 40</a:t>
            </a:r>
            <a:r>
              <a:rPr lang="en-US" baseline="30000" dirty="0" smtClean="0"/>
              <a:t>th</a:t>
            </a:r>
            <a:r>
              <a:rPr lang="en-US" dirty="0"/>
              <a:t> </a:t>
            </a:r>
            <a:r>
              <a:rPr lang="en-US" dirty="0" smtClean="0"/>
              <a:t>parallel</a:t>
            </a:r>
          </a:p>
          <a:p>
            <a:pPr marL="285750" indent="-285750">
              <a:buFont typeface="Arial"/>
              <a:buChar char="•"/>
            </a:pPr>
            <a:r>
              <a:rPr lang="en-US" dirty="0" smtClean="0"/>
              <a:t>1638    Swedes claim land near Ft. Christina based on settlement and treaty</a:t>
            </a:r>
            <a:endParaRPr lang="en-US" dirty="0"/>
          </a:p>
          <a:p>
            <a:pPr marL="285750" indent="-285750">
              <a:buFont typeface="Arial"/>
              <a:buChar char="•"/>
            </a:pPr>
            <a:r>
              <a:rPr lang="en-US" dirty="0" smtClean="0">
                <a:solidFill>
                  <a:schemeClr val="bg1">
                    <a:lumMod val="50000"/>
                  </a:schemeClr>
                </a:solidFill>
              </a:rPr>
              <a:t>1676	Charles II granted James, Duke of York James II  “</a:t>
            </a:r>
            <a:r>
              <a:rPr lang="en-US" dirty="0" err="1" smtClean="0">
                <a:solidFill>
                  <a:schemeClr val="bg1">
                    <a:lumMod val="50000"/>
                  </a:schemeClr>
                </a:solidFill>
              </a:rPr>
              <a:t>Hudsons</a:t>
            </a:r>
            <a:r>
              <a:rPr lang="en-US" dirty="0" smtClean="0">
                <a:solidFill>
                  <a:schemeClr val="bg1">
                    <a:lumMod val="50000"/>
                  </a:schemeClr>
                </a:solidFill>
              </a:rPr>
              <a:t> </a:t>
            </a:r>
            <a:r>
              <a:rPr lang="en-US" dirty="0">
                <a:solidFill>
                  <a:schemeClr val="bg1">
                    <a:lumMod val="50000"/>
                  </a:schemeClr>
                </a:solidFill>
              </a:rPr>
              <a:t>river, and all the lands from the </a:t>
            </a:r>
            <a:r>
              <a:rPr lang="en-US" dirty="0" smtClean="0">
                <a:solidFill>
                  <a:schemeClr val="bg1">
                    <a:lumMod val="50000"/>
                  </a:schemeClr>
                </a:solidFill>
              </a:rPr>
              <a:t>  	west </a:t>
            </a:r>
            <a:r>
              <a:rPr lang="en-US" dirty="0">
                <a:solidFill>
                  <a:schemeClr val="bg1">
                    <a:lumMod val="50000"/>
                  </a:schemeClr>
                </a:solidFill>
              </a:rPr>
              <a:t>side </a:t>
            </a:r>
            <a:r>
              <a:rPr lang="en-US" dirty="0" smtClean="0">
                <a:solidFill>
                  <a:schemeClr val="bg1">
                    <a:lumMod val="50000"/>
                  </a:schemeClr>
                </a:solidFill>
              </a:rPr>
              <a:t>of</a:t>
            </a:r>
            <a:r>
              <a:rPr lang="en-US" dirty="0">
                <a:solidFill>
                  <a:schemeClr val="bg1">
                    <a:lumMod val="50000"/>
                  </a:schemeClr>
                </a:solidFill>
              </a:rPr>
              <a:t> </a:t>
            </a:r>
            <a:r>
              <a:rPr lang="en-US" dirty="0" smtClean="0">
                <a:solidFill>
                  <a:schemeClr val="bg1">
                    <a:lumMod val="50000"/>
                  </a:schemeClr>
                </a:solidFill>
              </a:rPr>
              <a:t>Connecticut</a:t>
            </a:r>
            <a:r>
              <a:rPr lang="en-US" dirty="0">
                <a:solidFill>
                  <a:schemeClr val="bg1">
                    <a:lumMod val="50000"/>
                  </a:schemeClr>
                </a:solidFill>
              </a:rPr>
              <a:t>, to the east side of Delaware Bay</a:t>
            </a:r>
            <a:r>
              <a:rPr lang="en-US" dirty="0" smtClean="0">
                <a:solidFill>
                  <a:schemeClr val="bg1">
                    <a:lumMod val="50000"/>
                  </a:schemeClr>
                </a:solidFill>
              </a:rPr>
              <a:t>.”  (NY, NJ)</a:t>
            </a:r>
            <a:endParaRPr lang="en-US" dirty="0">
              <a:solidFill>
                <a:schemeClr val="bg1">
                  <a:lumMod val="50000"/>
                </a:schemeClr>
              </a:solidFill>
            </a:endParaRPr>
          </a:p>
          <a:p>
            <a:pPr marL="285750" indent="-285750">
              <a:buFont typeface="Arial"/>
              <a:buChar char="•"/>
            </a:pPr>
            <a:r>
              <a:rPr lang="en-US" dirty="0" smtClean="0"/>
              <a:t>1681</a:t>
            </a:r>
            <a:r>
              <a:rPr lang="en-US" dirty="0"/>
              <a:t>	Charles II grants </a:t>
            </a:r>
            <a:r>
              <a:rPr lang="en-US" dirty="0" smtClean="0"/>
              <a:t>Wm. Penn “All That tract of land in America Called by the name of </a:t>
            </a:r>
            <a:r>
              <a:rPr lang="en-US" dirty="0" err="1" smtClean="0"/>
              <a:t>Pennsilvania</a:t>
            </a:r>
            <a:r>
              <a:rPr lang="en-US" dirty="0" smtClean="0"/>
              <a:t> as the same is bounded on the East by Delaware River, </a:t>
            </a:r>
            <a:r>
              <a:rPr lang="en-US" dirty="0" smtClean="0">
                <a:solidFill>
                  <a:srgbClr val="FF0000"/>
                </a:solidFill>
              </a:rPr>
              <a:t>from twelve miles distance Northwards of New Castle Towne</a:t>
            </a:r>
            <a:r>
              <a:rPr lang="en-US" dirty="0" smtClean="0"/>
              <a:t>, unto the three and fortieth degree of Northern Latitude, </a:t>
            </a:r>
            <a:r>
              <a:rPr lang="en-US" dirty="0" err="1" smtClean="0"/>
              <a:t>etc</a:t>
            </a:r>
            <a:r>
              <a:rPr lang="en-US" dirty="0" smtClean="0"/>
              <a:t>”</a:t>
            </a:r>
          </a:p>
          <a:p>
            <a:pPr marL="285750" indent="-285750">
              <a:buFont typeface="Arial"/>
              <a:buChar char="•"/>
            </a:pPr>
            <a:r>
              <a:rPr lang="en-US" dirty="0" smtClean="0"/>
              <a:t>1682   Subsequent grant of the New Castle and south (Three Lower Counties)</a:t>
            </a:r>
          </a:p>
          <a:p>
            <a:pPr marL="285750" indent="-285750">
              <a:buFont typeface="Arial"/>
              <a:buChar char="•"/>
            </a:pPr>
            <a:endParaRPr lang="en-US" dirty="0" smtClean="0"/>
          </a:p>
        </p:txBody>
      </p:sp>
      <p:sp>
        <p:nvSpPr>
          <p:cNvPr id="3" name="TextBox 2"/>
          <p:cNvSpPr txBox="1"/>
          <p:nvPr/>
        </p:nvSpPr>
        <p:spPr>
          <a:xfrm>
            <a:off x="1485900" y="5499100"/>
            <a:ext cx="7569200" cy="369332"/>
          </a:xfrm>
          <a:prstGeom prst="rect">
            <a:avLst/>
          </a:prstGeom>
          <a:noFill/>
        </p:spPr>
        <p:txBody>
          <a:bodyPr wrap="square" rtlCol="0">
            <a:spAutoFit/>
          </a:bodyPr>
          <a:lstStyle/>
          <a:p>
            <a:r>
              <a:rPr lang="en-US" dirty="0" smtClean="0"/>
              <a:t>In the end, “might makes right”, possession is 9/10 ….”</a:t>
            </a:r>
            <a:endParaRPr lang="en-US" dirty="0"/>
          </a:p>
        </p:txBody>
      </p:sp>
    </p:spTree>
    <p:extLst>
      <p:ext uri="{BB962C8B-B14F-4D97-AF65-F5344CB8AC3E}">
        <p14:creationId xmlns:p14="http://schemas.microsoft.com/office/powerpoint/2010/main" val="359506062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008342" y="1084951"/>
            <a:ext cx="3660451" cy="5292218"/>
          </a:xfrm>
          <a:prstGeom prst="rect">
            <a:avLst/>
          </a:prstGeom>
        </p:spPr>
      </p:pic>
      <p:sp>
        <p:nvSpPr>
          <p:cNvPr id="3" name="TextBox 2"/>
          <p:cNvSpPr txBox="1"/>
          <p:nvPr/>
        </p:nvSpPr>
        <p:spPr>
          <a:xfrm>
            <a:off x="6424306" y="6324771"/>
            <a:ext cx="4710131" cy="369332"/>
          </a:xfrm>
          <a:prstGeom prst="rect">
            <a:avLst/>
          </a:prstGeom>
          <a:noFill/>
        </p:spPr>
        <p:txBody>
          <a:bodyPr wrap="none" rtlCol="0">
            <a:spAutoFit/>
          </a:bodyPr>
          <a:lstStyle/>
          <a:p>
            <a:r>
              <a:rPr lang="en-US" dirty="0" smtClean="0"/>
              <a:t>Len </a:t>
            </a:r>
            <a:r>
              <a:rPr lang="en-US" dirty="0" err="1" smtClean="0"/>
              <a:t>Tantillo</a:t>
            </a:r>
            <a:r>
              <a:rPr lang="en-US" dirty="0" smtClean="0"/>
              <a:t>, </a:t>
            </a:r>
            <a:r>
              <a:rPr lang="en-US" u="sng" dirty="0" smtClean="0"/>
              <a:t>The Edge of New Netherland</a:t>
            </a:r>
            <a:r>
              <a:rPr lang="en-US" dirty="0" smtClean="0"/>
              <a:t>,  2012</a:t>
            </a:r>
            <a:endParaRPr lang="en-US" dirty="0"/>
          </a:p>
        </p:txBody>
      </p:sp>
      <p:sp>
        <p:nvSpPr>
          <p:cNvPr id="4" name="TextBox 3"/>
          <p:cNvSpPr txBox="1"/>
          <p:nvPr/>
        </p:nvSpPr>
        <p:spPr>
          <a:xfrm>
            <a:off x="1233072" y="6263126"/>
            <a:ext cx="2869220" cy="369332"/>
          </a:xfrm>
          <a:prstGeom prst="rect">
            <a:avLst/>
          </a:prstGeom>
          <a:noFill/>
        </p:spPr>
        <p:txBody>
          <a:bodyPr wrap="none" rtlCol="0">
            <a:spAutoFit/>
          </a:bodyPr>
          <a:lstStyle/>
          <a:p>
            <a:r>
              <a:rPr lang="en-US" dirty="0" err="1" smtClean="0"/>
              <a:t>Pehr</a:t>
            </a:r>
            <a:r>
              <a:rPr lang="en-US" dirty="0" smtClean="0"/>
              <a:t> </a:t>
            </a:r>
            <a:r>
              <a:rPr lang="en-US" dirty="0" err="1" smtClean="0"/>
              <a:t>Lindestrom</a:t>
            </a:r>
            <a:r>
              <a:rPr lang="en-US" dirty="0" smtClean="0"/>
              <a:t>, 1655/1695</a:t>
            </a:r>
            <a:endParaRPr lang="en-US" dirty="0"/>
          </a:p>
        </p:txBody>
      </p:sp>
      <p:sp>
        <p:nvSpPr>
          <p:cNvPr id="5" name="TextBox 4"/>
          <p:cNvSpPr txBox="1"/>
          <p:nvPr/>
        </p:nvSpPr>
        <p:spPr>
          <a:xfrm>
            <a:off x="2910050" y="517818"/>
            <a:ext cx="4700075" cy="523220"/>
          </a:xfrm>
          <a:prstGeom prst="rect">
            <a:avLst/>
          </a:prstGeom>
          <a:noFill/>
        </p:spPr>
        <p:txBody>
          <a:bodyPr wrap="none" rtlCol="0">
            <a:spAutoFit/>
          </a:bodyPr>
          <a:lstStyle/>
          <a:p>
            <a:r>
              <a:rPr lang="en-US" sz="2800" dirty="0" smtClean="0"/>
              <a:t>Fort </a:t>
            </a:r>
            <a:r>
              <a:rPr lang="en-US" sz="2800" dirty="0" err="1" smtClean="0"/>
              <a:t>Casimir</a:t>
            </a:r>
            <a:r>
              <a:rPr lang="en-US" sz="2800" dirty="0" smtClean="0"/>
              <a:t>/ Fort </a:t>
            </a:r>
            <a:r>
              <a:rPr lang="en-US" sz="2800" dirty="0" err="1" smtClean="0"/>
              <a:t>Trefalidighet</a:t>
            </a:r>
            <a:r>
              <a:rPr lang="en-US" sz="2800" dirty="0" smtClean="0"/>
              <a:t> </a:t>
            </a:r>
            <a:endParaRPr lang="en-US" sz="2800" dirty="0"/>
          </a:p>
        </p:txBody>
      </p:sp>
      <p:pic>
        <p:nvPicPr>
          <p:cNvPr id="7" name="Picture 6" descr="scan06012015.jpg"/>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5943407" y="1220569"/>
            <a:ext cx="4924747" cy="5019953"/>
          </a:xfrm>
          <a:prstGeom prst="rect">
            <a:avLst/>
          </a:prstGeom>
        </p:spPr>
      </p:pic>
    </p:spTree>
    <p:extLst>
      <p:ext uri="{BB962C8B-B14F-4D97-AF65-F5344CB8AC3E}">
        <p14:creationId xmlns:p14="http://schemas.microsoft.com/office/powerpoint/2010/main" val="505539743"/>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Location of Fort </a:t>
            </a:r>
            <a:r>
              <a:rPr lang="en-US" dirty="0" err="1" smtClean="0"/>
              <a:t>Casimir</a:t>
            </a:r>
            <a:endParaRPr lang="en-US" dirty="0"/>
          </a:p>
        </p:txBody>
      </p:sp>
      <p:pic>
        <p:nvPicPr>
          <p:cNvPr id="4" name="Picture 3" descr="Screen Shot 2015-01-06 at 9.27.36 AM.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778351" y="2151067"/>
            <a:ext cx="5288364" cy="3792079"/>
          </a:xfrm>
          <a:prstGeom prst="rect">
            <a:avLst/>
          </a:prstGeom>
        </p:spPr>
      </p:pic>
      <p:pic>
        <p:nvPicPr>
          <p:cNvPr id="5" name="Picture 4" descr="DSC06174.JPG"/>
          <p:cNvPicPr>
            <a:picLocks noChangeAspect="1"/>
          </p:cNvPicPr>
          <p:nvPr/>
        </p:nvPicPr>
        <p:blipFill rotWithShape="1">
          <a:blip r:embed="rId3" cstate="print">
            <a:extLst>
              <a:ext uri="{28A0092B-C50C-407E-A947-70E740481C1C}">
                <a14:useLocalDpi xmlns:a14="http://schemas.microsoft.com/office/drawing/2010/main"/>
              </a:ext>
            </a:extLst>
          </a:blip>
          <a:srcRect t="-86"/>
          <a:stretch/>
        </p:blipFill>
        <p:spPr>
          <a:xfrm rot="239752">
            <a:off x="6377405" y="2129776"/>
            <a:ext cx="4902826" cy="3680264"/>
          </a:xfrm>
          <a:prstGeom prst="rect">
            <a:avLst/>
          </a:prstGeom>
        </p:spPr>
      </p:pic>
      <p:sp>
        <p:nvSpPr>
          <p:cNvPr id="6" name="TextBox 5"/>
          <p:cNvSpPr txBox="1"/>
          <p:nvPr/>
        </p:nvSpPr>
        <p:spPr>
          <a:xfrm>
            <a:off x="961797" y="5958522"/>
            <a:ext cx="2934711" cy="307777"/>
          </a:xfrm>
          <a:prstGeom prst="rect">
            <a:avLst/>
          </a:prstGeom>
          <a:noFill/>
        </p:spPr>
        <p:txBody>
          <a:bodyPr wrap="square" rtlCol="0">
            <a:spAutoFit/>
          </a:bodyPr>
          <a:lstStyle/>
          <a:p>
            <a:r>
              <a:rPr lang="en-US" sz="1400" dirty="0" smtClean="0"/>
              <a:t>Alexander B. Cooper, 1905</a:t>
            </a:r>
            <a:endParaRPr lang="en-US" sz="1400" dirty="0"/>
          </a:p>
        </p:txBody>
      </p:sp>
      <p:sp>
        <p:nvSpPr>
          <p:cNvPr id="3" name="Donut 2"/>
          <p:cNvSpPr/>
          <p:nvPr/>
        </p:nvSpPr>
        <p:spPr>
          <a:xfrm rot="21370884">
            <a:off x="3683353" y="3651839"/>
            <a:ext cx="893674" cy="864013"/>
          </a:xfrm>
          <a:prstGeom prst="donut">
            <a:avLst>
              <a:gd name="adj" fmla="val 6977"/>
            </a:avLst>
          </a:prstGeom>
          <a:ln w="3175" cmpd="sng">
            <a:solidFill>
              <a:srgbClr val="5B9BD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4098289590"/>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5442729" y="2"/>
            <a:ext cx="6962483" cy="3037383"/>
          </a:xfrm>
          <a:prstGeom prst="rect">
            <a:avLst/>
          </a:prstGeom>
        </p:spPr>
      </p:pic>
      <p:pic>
        <p:nvPicPr>
          <p:cNvPr id="4" name="Picture 3"/>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0" y="1281844"/>
            <a:ext cx="2108200" cy="2607024"/>
          </a:xfrm>
          <a:prstGeom prst="rect">
            <a:avLst/>
          </a:prstGeom>
        </p:spPr>
      </p:pic>
      <p:pic>
        <p:nvPicPr>
          <p:cNvPr id="5" name="Picture 4"/>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9174842" y="2767858"/>
            <a:ext cx="3017159" cy="2428812"/>
          </a:xfrm>
          <a:prstGeom prst="rect">
            <a:avLst/>
          </a:prstGeom>
        </p:spPr>
      </p:pic>
      <p:pic>
        <p:nvPicPr>
          <p:cNvPr id="6" name="Picture 5"/>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9494657" y="5128861"/>
            <a:ext cx="2980951" cy="1729141"/>
          </a:xfrm>
          <a:prstGeom prst="rect">
            <a:avLst/>
          </a:prstGeom>
        </p:spPr>
      </p:pic>
      <p:pic>
        <p:nvPicPr>
          <p:cNvPr id="7" name="Picture 6"/>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886233" y="1276652"/>
            <a:ext cx="2955255" cy="3657127"/>
          </a:xfrm>
          <a:prstGeom prst="rect">
            <a:avLst/>
          </a:prstGeom>
        </p:spPr>
      </p:pic>
      <p:pic>
        <p:nvPicPr>
          <p:cNvPr id="8" name="Picture 7"/>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4636351" y="2589088"/>
            <a:ext cx="4872360" cy="4268912"/>
          </a:xfrm>
          <a:prstGeom prst="rect">
            <a:avLst/>
          </a:prstGeom>
        </p:spPr>
      </p:pic>
      <p:pic>
        <p:nvPicPr>
          <p:cNvPr id="9" name="Picture 8"/>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832777" y="3489102"/>
            <a:ext cx="2783153" cy="3504036"/>
          </a:xfrm>
          <a:prstGeom prst="rect">
            <a:avLst/>
          </a:prstGeom>
        </p:spPr>
      </p:pic>
      <p:pic>
        <p:nvPicPr>
          <p:cNvPr id="10" name="Picture 9"/>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1872520" y="4874859"/>
            <a:ext cx="2959165" cy="2432434"/>
          </a:xfrm>
          <a:prstGeom prst="rect">
            <a:avLst/>
          </a:prstGeom>
        </p:spPr>
      </p:pic>
      <p:pic>
        <p:nvPicPr>
          <p:cNvPr id="11" name="Picture 10"/>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3538917" y="-320554"/>
            <a:ext cx="2262083" cy="3016110"/>
          </a:xfrm>
          <a:prstGeom prst="rect">
            <a:avLst/>
          </a:prstGeom>
        </p:spPr>
      </p:pic>
      <p:sp>
        <p:nvSpPr>
          <p:cNvPr id="13" name="Donut 12"/>
          <p:cNvSpPr/>
          <p:nvPr/>
        </p:nvSpPr>
        <p:spPr>
          <a:xfrm>
            <a:off x="3698682" y="451213"/>
            <a:ext cx="2762869" cy="2506731"/>
          </a:xfrm>
          <a:prstGeom prst="donut">
            <a:avLst>
              <a:gd name="adj" fmla="val 5242"/>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15" name="Donut 14"/>
          <p:cNvSpPr/>
          <p:nvPr/>
        </p:nvSpPr>
        <p:spPr>
          <a:xfrm>
            <a:off x="5801001" y="3888868"/>
            <a:ext cx="2086548" cy="1962168"/>
          </a:xfrm>
          <a:prstGeom prst="donut">
            <a:avLst>
              <a:gd name="adj" fmla="val 5242"/>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16" name="Donut 15"/>
          <p:cNvSpPr/>
          <p:nvPr/>
        </p:nvSpPr>
        <p:spPr>
          <a:xfrm>
            <a:off x="5548020" y="5640147"/>
            <a:ext cx="1963415" cy="1464255"/>
          </a:xfrm>
          <a:prstGeom prst="donut">
            <a:avLst>
              <a:gd name="adj" fmla="val 5242"/>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17" name="Donut 16"/>
          <p:cNvSpPr/>
          <p:nvPr/>
        </p:nvSpPr>
        <p:spPr>
          <a:xfrm>
            <a:off x="6461552" y="389528"/>
            <a:ext cx="1735265" cy="1871691"/>
          </a:xfrm>
          <a:prstGeom prst="donut">
            <a:avLst>
              <a:gd name="adj" fmla="val 5242"/>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19" name="TextBox 18"/>
          <p:cNvSpPr txBox="1"/>
          <p:nvPr/>
        </p:nvSpPr>
        <p:spPr>
          <a:xfrm>
            <a:off x="219138" y="201706"/>
            <a:ext cx="2918509" cy="646331"/>
          </a:xfrm>
          <a:prstGeom prst="rect">
            <a:avLst/>
          </a:prstGeom>
          <a:noFill/>
        </p:spPr>
        <p:txBody>
          <a:bodyPr wrap="square" rtlCol="0">
            <a:spAutoFit/>
          </a:bodyPr>
          <a:lstStyle/>
          <a:p>
            <a:r>
              <a:rPr lang="en-US" dirty="0" smtClean="0"/>
              <a:t>Items in Dutch Paintings found at site of Ft. </a:t>
            </a:r>
            <a:r>
              <a:rPr lang="en-US" dirty="0" err="1" smtClean="0"/>
              <a:t>Casimir</a:t>
            </a:r>
            <a:endParaRPr lang="en-US" dirty="0"/>
          </a:p>
        </p:txBody>
      </p:sp>
    </p:spTree>
    <p:extLst>
      <p:ext uri="{BB962C8B-B14F-4D97-AF65-F5344CB8AC3E}">
        <p14:creationId xmlns:p14="http://schemas.microsoft.com/office/powerpoint/2010/main" val="1748297312"/>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t>Archaeological evidence for </a:t>
            </a:r>
            <a:r>
              <a:rPr lang="en-US" sz="2800" dirty="0" err="1" smtClean="0"/>
              <a:t>foodways</a:t>
            </a:r>
            <a:r>
              <a:rPr lang="en-US" sz="2800" dirty="0" smtClean="0"/>
              <a:t/>
            </a:r>
            <a:br>
              <a:rPr lang="en-US" sz="2800" dirty="0" smtClean="0"/>
            </a:br>
            <a:r>
              <a:rPr lang="en-US" sz="2800" dirty="0" smtClean="0"/>
              <a:t>Artifacts from Ft. </a:t>
            </a:r>
            <a:r>
              <a:rPr lang="en-US" sz="2800" dirty="0" err="1" smtClean="0"/>
              <a:t>Casimir</a:t>
            </a:r>
            <a:r>
              <a:rPr lang="en-US" sz="2800" dirty="0" smtClean="0"/>
              <a:t> </a:t>
            </a:r>
            <a:endParaRPr lang="en-US" sz="2800" dirty="0"/>
          </a:p>
        </p:txBody>
      </p:sp>
      <p:pic>
        <p:nvPicPr>
          <p:cNvPr id="4" name="Picture 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01859" y="1520751"/>
            <a:ext cx="1746656" cy="1219300"/>
          </a:xfrm>
          <a:prstGeom prst="rect">
            <a:avLst/>
          </a:prstGeom>
        </p:spPr>
      </p:pic>
      <p:pic>
        <p:nvPicPr>
          <p:cNvPr id="5" name="Picture 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540901" y="1520751"/>
            <a:ext cx="1390505" cy="1219300"/>
          </a:xfrm>
          <a:prstGeom prst="rect">
            <a:avLst/>
          </a:prstGeom>
        </p:spPr>
      </p:pic>
      <p:sp>
        <p:nvSpPr>
          <p:cNvPr id="6" name="TextBox 5"/>
          <p:cNvSpPr txBox="1"/>
          <p:nvPr/>
        </p:nvSpPr>
        <p:spPr>
          <a:xfrm>
            <a:off x="857827" y="2770632"/>
            <a:ext cx="3073579" cy="307777"/>
          </a:xfrm>
          <a:prstGeom prst="rect">
            <a:avLst/>
          </a:prstGeom>
          <a:noFill/>
        </p:spPr>
        <p:txBody>
          <a:bodyPr wrap="square" rtlCol="0">
            <a:spAutoFit/>
          </a:bodyPr>
          <a:lstStyle/>
          <a:p>
            <a:r>
              <a:rPr lang="en-US" sz="1400" dirty="0" smtClean="0"/>
              <a:t>Red glazed earthenware pot</a:t>
            </a:r>
            <a:endParaRPr lang="en-US" sz="1400" dirty="0"/>
          </a:p>
        </p:txBody>
      </p:sp>
      <p:pic>
        <p:nvPicPr>
          <p:cNvPr id="7" name="Picture 6"/>
          <p:cNvPicPr>
            <a:picLocks noChangeAspect="1"/>
          </p:cNvPicPr>
          <p:nvPr/>
        </p:nvPicPr>
        <p:blipFill>
          <a:blip r:embed="rId5"/>
          <a:stretch>
            <a:fillRect/>
          </a:stretch>
        </p:blipFill>
        <p:spPr>
          <a:xfrm>
            <a:off x="7488257" y="1520751"/>
            <a:ext cx="2610191" cy="1249880"/>
          </a:xfrm>
          <a:prstGeom prst="rect">
            <a:avLst/>
          </a:prstGeom>
        </p:spPr>
      </p:pic>
      <p:pic>
        <p:nvPicPr>
          <p:cNvPr id="8" name="Picture 7"/>
          <p:cNvPicPr>
            <a:picLocks noChangeAspect="1"/>
          </p:cNvPicPr>
          <p:nvPr/>
        </p:nvPicPr>
        <p:blipFill>
          <a:blip r:embed="rId6"/>
          <a:stretch>
            <a:fillRect/>
          </a:stretch>
        </p:blipFill>
        <p:spPr>
          <a:xfrm>
            <a:off x="4752495" y="1520752"/>
            <a:ext cx="2644869" cy="1220709"/>
          </a:xfrm>
          <a:prstGeom prst="rect">
            <a:avLst/>
          </a:prstGeom>
        </p:spPr>
      </p:pic>
      <p:sp>
        <p:nvSpPr>
          <p:cNvPr id="9" name="TextBox 8"/>
          <p:cNvSpPr txBox="1"/>
          <p:nvPr/>
        </p:nvSpPr>
        <p:spPr>
          <a:xfrm>
            <a:off x="5191524" y="2770632"/>
            <a:ext cx="4411680" cy="307777"/>
          </a:xfrm>
          <a:prstGeom prst="rect">
            <a:avLst/>
          </a:prstGeom>
          <a:noFill/>
        </p:spPr>
        <p:txBody>
          <a:bodyPr wrap="square" rtlCol="0">
            <a:spAutoFit/>
          </a:bodyPr>
          <a:lstStyle/>
          <a:p>
            <a:r>
              <a:rPr lang="en-US" sz="1400" dirty="0" smtClean="0"/>
              <a:t>Wan-Li period tableware</a:t>
            </a:r>
            <a:endParaRPr lang="en-US" sz="1400" dirty="0"/>
          </a:p>
        </p:txBody>
      </p:sp>
      <p:pic>
        <p:nvPicPr>
          <p:cNvPr id="10" name="Picture 9"/>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703116" y="3267107"/>
            <a:ext cx="1837785" cy="1219300"/>
          </a:xfrm>
          <a:prstGeom prst="rect">
            <a:avLst/>
          </a:prstGeom>
        </p:spPr>
      </p:pic>
      <p:pic>
        <p:nvPicPr>
          <p:cNvPr id="11" name="Picture 10"/>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2847583" y="3267107"/>
            <a:ext cx="2167644" cy="1219300"/>
          </a:xfrm>
          <a:prstGeom prst="rect">
            <a:avLst/>
          </a:prstGeom>
        </p:spPr>
      </p:pic>
      <p:sp>
        <p:nvSpPr>
          <p:cNvPr id="12" name="TextBox 11"/>
          <p:cNvSpPr txBox="1"/>
          <p:nvPr/>
        </p:nvSpPr>
        <p:spPr>
          <a:xfrm>
            <a:off x="609600" y="4486407"/>
            <a:ext cx="4312112" cy="523220"/>
          </a:xfrm>
          <a:prstGeom prst="rect">
            <a:avLst/>
          </a:prstGeom>
          <a:noFill/>
        </p:spPr>
        <p:txBody>
          <a:bodyPr wrap="square" rtlCol="0">
            <a:spAutoFit/>
          </a:bodyPr>
          <a:lstStyle/>
          <a:p>
            <a:r>
              <a:rPr lang="en-US" sz="1400" dirty="0" smtClean="0"/>
              <a:t>Rim of salt glazed cream colored vessel with cobalt blue decorations</a:t>
            </a:r>
            <a:endParaRPr lang="en-US" sz="1400" dirty="0"/>
          </a:p>
        </p:txBody>
      </p:sp>
      <p:pic>
        <p:nvPicPr>
          <p:cNvPr id="13" name="Picture 12"/>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5926803" y="3267107"/>
            <a:ext cx="2173260" cy="1222458"/>
          </a:xfrm>
          <a:prstGeom prst="rect">
            <a:avLst/>
          </a:prstGeom>
        </p:spPr>
      </p:pic>
      <p:pic>
        <p:nvPicPr>
          <p:cNvPr id="14" name="Picture 13"/>
          <p:cNvPicPr>
            <a:picLocks noChangeAspect="1"/>
          </p:cNvPicPr>
          <p:nvPr/>
        </p:nvPicPr>
        <p:blipFill rotWithShape="1">
          <a:blip r:embed="rId10" cstate="screen">
            <a:extLst>
              <a:ext uri="{28A0092B-C50C-407E-A947-70E740481C1C}">
                <a14:useLocalDpi xmlns:a14="http://schemas.microsoft.com/office/drawing/2010/main"/>
              </a:ext>
            </a:extLst>
          </a:blip>
          <a:srcRect/>
          <a:stretch/>
        </p:blipFill>
        <p:spPr>
          <a:xfrm>
            <a:off x="8433439" y="3267107"/>
            <a:ext cx="1945605" cy="1222458"/>
          </a:xfrm>
          <a:prstGeom prst="rect">
            <a:avLst/>
          </a:prstGeom>
        </p:spPr>
      </p:pic>
      <p:sp>
        <p:nvSpPr>
          <p:cNvPr id="15" name="Rectangle 14"/>
          <p:cNvSpPr/>
          <p:nvPr/>
        </p:nvSpPr>
        <p:spPr>
          <a:xfrm>
            <a:off x="5721746" y="4486407"/>
            <a:ext cx="4962093" cy="307777"/>
          </a:xfrm>
          <a:prstGeom prst="rect">
            <a:avLst/>
          </a:prstGeom>
        </p:spPr>
        <p:txBody>
          <a:bodyPr wrap="square">
            <a:spAutoFit/>
          </a:bodyPr>
          <a:lstStyle/>
          <a:p>
            <a:r>
              <a:rPr lang="en-US" sz="1400" dirty="0" smtClean="0"/>
              <a:t>Fragment </a:t>
            </a:r>
            <a:r>
              <a:rPr lang="en-US" sz="1400" dirty="0"/>
              <a:t>of dark brown glazed pottery with a handle attachment </a:t>
            </a:r>
          </a:p>
        </p:txBody>
      </p:sp>
      <p:pic>
        <p:nvPicPr>
          <p:cNvPr id="16" name="Picture 15" descr="Screen Shot 2015-09-09 at 9.11.56 PM.png"/>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1489709" y="4974103"/>
            <a:ext cx="3085948" cy="1743938"/>
          </a:xfrm>
          <a:prstGeom prst="rect">
            <a:avLst/>
          </a:prstGeom>
        </p:spPr>
      </p:pic>
      <p:pic>
        <p:nvPicPr>
          <p:cNvPr id="17" name="Picture 16" descr="Screen Shot 2015-09-09 at 9.12.20 PM.png"/>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5376498" y="5009627"/>
            <a:ext cx="2863209" cy="1708414"/>
          </a:xfrm>
          <a:prstGeom prst="rect">
            <a:avLst/>
          </a:prstGeom>
        </p:spPr>
      </p:pic>
    </p:spTree>
    <p:extLst>
      <p:ext uri="{BB962C8B-B14F-4D97-AF65-F5344CB8AC3E}">
        <p14:creationId xmlns:p14="http://schemas.microsoft.com/office/powerpoint/2010/main" val="1977116956"/>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over..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324555" y="1608667"/>
            <a:ext cx="3405593" cy="4473219"/>
          </a:xfrm>
          <a:prstGeom prst="rect">
            <a:avLst/>
          </a:prstGeom>
        </p:spPr>
      </p:pic>
      <p:pic>
        <p:nvPicPr>
          <p:cNvPr id="3" name="Picture 2" descr="GPR .p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4033760" y="2562523"/>
            <a:ext cx="2761670" cy="3488194"/>
          </a:xfrm>
          <a:prstGeom prst="rect">
            <a:avLst/>
          </a:prstGeom>
        </p:spPr>
      </p:pic>
      <p:pic>
        <p:nvPicPr>
          <p:cNvPr id="4" name="Picture 3" descr="milnerTrench.png"/>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7232605" y="2581050"/>
            <a:ext cx="2556626" cy="3429929"/>
          </a:xfrm>
          <a:prstGeom prst="rect">
            <a:avLst/>
          </a:prstGeom>
        </p:spPr>
      </p:pic>
      <p:sp>
        <p:nvSpPr>
          <p:cNvPr id="5" name="TextBox 4"/>
          <p:cNvSpPr txBox="1"/>
          <p:nvPr/>
        </p:nvSpPr>
        <p:spPr>
          <a:xfrm>
            <a:off x="2082451" y="283984"/>
            <a:ext cx="9781208" cy="830997"/>
          </a:xfrm>
          <a:prstGeom prst="rect">
            <a:avLst/>
          </a:prstGeom>
          <a:noFill/>
        </p:spPr>
        <p:txBody>
          <a:bodyPr wrap="square" rtlCol="0">
            <a:spAutoFit/>
          </a:bodyPr>
          <a:lstStyle/>
          <a:p>
            <a:r>
              <a:rPr lang="en-US" sz="2400" dirty="0" smtClean="0"/>
              <a:t>Follow-up archaeological dig </a:t>
            </a:r>
            <a:r>
              <a:rPr lang="en-US" sz="2400" dirty="0"/>
              <a:t>in 2014 </a:t>
            </a:r>
            <a:r>
              <a:rPr lang="en-US" sz="2400" dirty="0" smtClean="0"/>
              <a:t>by John Milner Assoc.</a:t>
            </a:r>
          </a:p>
          <a:p>
            <a:r>
              <a:rPr lang="en-US" sz="2400" dirty="0" smtClean="0"/>
              <a:t>at the Ft. Casimir site at 2</a:t>
            </a:r>
            <a:r>
              <a:rPr lang="en-US" sz="2400" baseline="30000" dirty="0" smtClean="0"/>
              <a:t>nd</a:t>
            </a:r>
            <a:r>
              <a:rPr lang="en-US" sz="2400" dirty="0" smtClean="0"/>
              <a:t> &amp; </a:t>
            </a:r>
            <a:r>
              <a:rPr lang="en-US" sz="2400" dirty="0" err="1" smtClean="0"/>
              <a:t>Chesnut</a:t>
            </a:r>
            <a:endParaRPr lang="en-US" sz="2400" dirty="0"/>
          </a:p>
        </p:txBody>
      </p:sp>
      <p:sp>
        <p:nvSpPr>
          <p:cNvPr id="6" name="TextBox 5"/>
          <p:cNvSpPr txBox="1"/>
          <p:nvPr/>
        </p:nvSpPr>
        <p:spPr>
          <a:xfrm>
            <a:off x="3936147" y="1609239"/>
            <a:ext cx="2610952" cy="923330"/>
          </a:xfrm>
          <a:prstGeom prst="rect">
            <a:avLst/>
          </a:prstGeom>
          <a:noFill/>
        </p:spPr>
        <p:txBody>
          <a:bodyPr wrap="square" rtlCol="0">
            <a:spAutoFit/>
          </a:bodyPr>
          <a:lstStyle/>
          <a:p>
            <a:r>
              <a:rPr lang="en-US" dirty="0" smtClean="0"/>
              <a:t>Initial ground penetrating radar scan to locate areas of interest</a:t>
            </a:r>
            <a:endParaRPr lang="en-US" dirty="0"/>
          </a:p>
        </p:txBody>
      </p:sp>
      <p:sp>
        <p:nvSpPr>
          <p:cNvPr id="7" name="TextBox 6"/>
          <p:cNvSpPr txBox="1"/>
          <p:nvPr/>
        </p:nvSpPr>
        <p:spPr>
          <a:xfrm>
            <a:off x="7075598" y="1632903"/>
            <a:ext cx="2958027" cy="923330"/>
          </a:xfrm>
          <a:prstGeom prst="rect">
            <a:avLst/>
          </a:prstGeom>
          <a:noFill/>
        </p:spPr>
        <p:txBody>
          <a:bodyPr wrap="square" rtlCol="0">
            <a:spAutoFit/>
          </a:bodyPr>
          <a:lstStyle/>
          <a:p>
            <a:r>
              <a:rPr lang="en-US" dirty="0" smtClean="0"/>
              <a:t>Trench away from where </a:t>
            </a:r>
            <a:r>
              <a:rPr lang="en-US" dirty="0" err="1" smtClean="0"/>
              <a:t>Heite</a:t>
            </a:r>
            <a:r>
              <a:rPr lang="en-US" dirty="0" smtClean="0"/>
              <a:t> found Dutch artifacts to look for fortification lines </a:t>
            </a:r>
            <a:endParaRPr lang="en-US" dirty="0"/>
          </a:p>
        </p:txBody>
      </p:sp>
      <p:sp>
        <p:nvSpPr>
          <p:cNvPr id="8" name="TextBox 7"/>
          <p:cNvSpPr txBox="1"/>
          <p:nvPr/>
        </p:nvSpPr>
        <p:spPr>
          <a:xfrm>
            <a:off x="915015" y="6074088"/>
            <a:ext cx="9221155" cy="369332"/>
          </a:xfrm>
          <a:prstGeom prst="rect">
            <a:avLst/>
          </a:prstGeom>
          <a:noFill/>
        </p:spPr>
        <p:txBody>
          <a:bodyPr wrap="square" rtlCol="0">
            <a:spAutoFit/>
          </a:bodyPr>
          <a:lstStyle/>
          <a:p>
            <a:r>
              <a:rPr lang="en-US" dirty="0" smtClean="0"/>
              <a:t>Result:  found possible palisade line.  Needs another study to find out where it goes, and shape.</a:t>
            </a:r>
            <a:endParaRPr lang="en-US" dirty="0"/>
          </a:p>
        </p:txBody>
      </p:sp>
      <p:sp>
        <p:nvSpPr>
          <p:cNvPr id="9" name="Rectangle 8"/>
          <p:cNvSpPr/>
          <p:nvPr/>
        </p:nvSpPr>
        <p:spPr>
          <a:xfrm>
            <a:off x="7954948" y="6465003"/>
            <a:ext cx="3613477" cy="307777"/>
          </a:xfrm>
          <a:prstGeom prst="rect">
            <a:avLst/>
          </a:prstGeom>
        </p:spPr>
        <p:txBody>
          <a:bodyPr wrap="none">
            <a:spAutoFit/>
          </a:bodyPr>
          <a:lstStyle/>
          <a:p>
            <a:r>
              <a:rPr lang="en-US" sz="1400" dirty="0">
                <a:solidFill>
                  <a:schemeClr val="bg1">
                    <a:lumMod val="75000"/>
                  </a:schemeClr>
                </a:solidFill>
              </a:rPr>
              <a:t>http://</a:t>
            </a:r>
            <a:r>
              <a:rPr lang="en-US" sz="1400" dirty="0" err="1">
                <a:solidFill>
                  <a:schemeClr val="bg1">
                    <a:lumMod val="75000"/>
                  </a:schemeClr>
                </a:solidFill>
              </a:rPr>
              <a:t>nc-chap.org</a:t>
            </a:r>
            <a:r>
              <a:rPr lang="en-US" sz="1400" dirty="0">
                <a:solidFill>
                  <a:schemeClr val="bg1">
                    <a:lumMod val="75000"/>
                  </a:schemeClr>
                </a:solidFill>
              </a:rPr>
              <a:t>/</a:t>
            </a:r>
            <a:r>
              <a:rPr lang="en-US" sz="1400" dirty="0" err="1">
                <a:solidFill>
                  <a:schemeClr val="bg1">
                    <a:lumMod val="75000"/>
                  </a:schemeClr>
                </a:solidFill>
              </a:rPr>
              <a:t>pdfs</a:t>
            </a:r>
            <a:r>
              <a:rPr lang="en-US" sz="1400" dirty="0">
                <a:solidFill>
                  <a:schemeClr val="bg1">
                    <a:lumMod val="75000"/>
                  </a:schemeClr>
                </a:solidFill>
              </a:rPr>
              <a:t>/fort_casimir_2014.pdf</a:t>
            </a:r>
          </a:p>
        </p:txBody>
      </p:sp>
    </p:spTree>
    <p:extLst>
      <p:ext uri="{BB962C8B-B14F-4D97-AF65-F5344CB8AC3E}">
        <p14:creationId xmlns:p14="http://schemas.microsoft.com/office/powerpoint/2010/main" val="373834919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210560" y="365760"/>
            <a:ext cx="4476556" cy="461665"/>
          </a:xfrm>
          <a:prstGeom prst="rect">
            <a:avLst/>
          </a:prstGeom>
          <a:noFill/>
        </p:spPr>
        <p:txBody>
          <a:bodyPr wrap="none" rtlCol="0">
            <a:spAutoFit/>
          </a:bodyPr>
          <a:lstStyle/>
          <a:p>
            <a:r>
              <a:rPr lang="en-US" sz="2400" dirty="0" smtClean="0"/>
              <a:t>Who was Ft. Casimir named after?</a:t>
            </a:r>
            <a:endParaRPr lang="en-US" sz="2400" dirty="0"/>
          </a:p>
        </p:txBody>
      </p:sp>
      <p:pic>
        <p:nvPicPr>
          <p:cNvPr id="3" name="Picture 2"/>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7264400" y="1270000"/>
            <a:ext cx="3429000" cy="4572000"/>
          </a:xfrm>
          <a:prstGeom prst="rect">
            <a:avLst/>
          </a:prstGeom>
        </p:spPr>
      </p:pic>
      <p:cxnSp>
        <p:nvCxnSpPr>
          <p:cNvPr id="5" name="Straight Arrow Connector 4"/>
          <p:cNvCxnSpPr/>
          <p:nvPr/>
        </p:nvCxnSpPr>
        <p:spPr>
          <a:xfrm flipH="1">
            <a:off x="10007600" y="5029200"/>
            <a:ext cx="1107440" cy="81280"/>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7" name="TextBox 6"/>
          <p:cNvSpPr txBox="1"/>
          <p:nvPr/>
        </p:nvSpPr>
        <p:spPr>
          <a:xfrm>
            <a:off x="11186160" y="4602480"/>
            <a:ext cx="1158240" cy="646331"/>
          </a:xfrm>
          <a:prstGeom prst="rect">
            <a:avLst/>
          </a:prstGeom>
          <a:noFill/>
        </p:spPr>
        <p:txBody>
          <a:bodyPr wrap="square" rtlCol="0">
            <a:spAutoFit/>
          </a:bodyPr>
          <a:lstStyle/>
          <a:p>
            <a:r>
              <a:rPr lang="en-US" dirty="0" smtClean="0"/>
              <a:t>Bullet Hole</a:t>
            </a:r>
            <a:endParaRPr lang="en-US" dirty="0"/>
          </a:p>
        </p:txBody>
      </p:sp>
      <p:sp>
        <p:nvSpPr>
          <p:cNvPr id="9" name="TextBox 8"/>
          <p:cNvSpPr txBox="1"/>
          <p:nvPr/>
        </p:nvSpPr>
        <p:spPr>
          <a:xfrm>
            <a:off x="314960" y="1767840"/>
            <a:ext cx="5618480" cy="3693319"/>
          </a:xfrm>
          <a:prstGeom prst="rect">
            <a:avLst/>
          </a:prstGeom>
          <a:noFill/>
        </p:spPr>
        <p:txBody>
          <a:bodyPr wrap="square" rtlCol="0">
            <a:spAutoFit/>
          </a:bodyPr>
          <a:lstStyle/>
          <a:p>
            <a:r>
              <a:rPr lang="en-US" dirty="0" smtClean="0"/>
              <a:t>A display case in the Rijksmuseum, Amsterdam has a coat, once owned by Henry Casimir (1628) and a hat of Ernst Casimir (1628-1640).  Both had bullet holes in them, and the owners both were ‘</a:t>
            </a:r>
            <a:r>
              <a:rPr lang="en-US" dirty="0" err="1" smtClean="0"/>
              <a:t>Stadsholders</a:t>
            </a:r>
            <a:r>
              <a:rPr lang="en-US" dirty="0" smtClean="0"/>
              <a:t>’ (~kings) of Friesland, the province where Stuyvesant grew up.  Both they, and king John II Casimir of Poland have been suggested as a source for the name.</a:t>
            </a:r>
          </a:p>
          <a:p>
            <a:endParaRPr lang="en-US" dirty="0"/>
          </a:p>
          <a:p>
            <a:r>
              <a:rPr lang="en-US" dirty="0" smtClean="0"/>
              <a:t>However we don’t know, nor did the Directors of the City of Amsterdam.</a:t>
            </a:r>
          </a:p>
          <a:p>
            <a:endParaRPr lang="en-US" dirty="0"/>
          </a:p>
          <a:p>
            <a:r>
              <a:rPr lang="en-US" dirty="0" smtClean="0"/>
              <a:t>They wrote in 1652 “For what reason this fort is so named has not been revealed to us.”</a:t>
            </a:r>
            <a:endParaRPr lang="en-US" dirty="0"/>
          </a:p>
        </p:txBody>
      </p:sp>
    </p:spTree>
    <p:extLst>
      <p:ext uri="{BB962C8B-B14F-4D97-AF65-F5344CB8AC3E}">
        <p14:creationId xmlns:p14="http://schemas.microsoft.com/office/powerpoint/2010/main" val="5357283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45127" y="365760"/>
            <a:ext cx="10515600" cy="782320"/>
          </a:xfrm>
        </p:spPr>
        <p:txBody>
          <a:bodyPr>
            <a:normAutofit fontScale="90000"/>
          </a:bodyPr>
          <a:lstStyle/>
          <a:p>
            <a:r>
              <a:rPr lang="en-US" sz="3600" dirty="0" smtClean="0"/>
              <a:t>The Rise and Fall of the Dutch West India Company</a:t>
            </a:r>
            <a:br>
              <a:rPr lang="en-US" sz="3600" dirty="0" smtClean="0"/>
            </a:br>
            <a:endParaRPr lang="en-US" sz="3600" dirty="0"/>
          </a:p>
        </p:txBody>
      </p:sp>
      <p:pic>
        <p:nvPicPr>
          <p:cNvPr id="3" name="Picture 2"/>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701040" y="1838960"/>
            <a:ext cx="4700693" cy="3525520"/>
          </a:xfrm>
          <a:prstGeom prst="rect">
            <a:avLst/>
          </a:prstGeom>
        </p:spPr>
      </p:pic>
      <p:sp>
        <p:nvSpPr>
          <p:cNvPr id="4" name="TextBox 3"/>
          <p:cNvSpPr txBox="1"/>
          <p:nvPr/>
        </p:nvSpPr>
        <p:spPr>
          <a:xfrm>
            <a:off x="5730240" y="1818640"/>
            <a:ext cx="5852160" cy="4801315"/>
          </a:xfrm>
          <a:prstGeom prst="rect">
            <a:avLst/>
          </a:prstGeom>
          <a:noFill/>
        </p:spPr>
        <p:txBody>
          <a:bodyPr wrap="square" rtlCol="0">
            <a:spAutoFit/>
          </a:bodyPr>
          <a:lstStyle/>
          <a:p>
            <a:r>
              <a:rPr lang="en-US" dirty="0" smtClean="0"/>
              <a:t>The headquarters </a:t>
            </a:r>
            <a:r>
              <a:rPr lang="en-US" dirty="0"/>
              <a:t>was built </a:t>
            </a:r>
            <a:r>
              <a:rPr lang="en-US" dirty="0" smtClean="0"/>
              <a:t>in 1617, rented </a:t>
            </a:r>
            <a:r>
              <a:rPr lang="en-US" dirty="0"/>
              <a:t>to the WIC from 1623, </a:t>
            </a:r>
            <a:r>
              <a:rPr lang="en-US" dirty="0" smtClean="0"/>
              <a:t>until </a:t>
            </a:r>
            <a:r>
              <a:rPr lang="en-US" dirty="0"/>
              <a:t>1647 when the company went bankrupt the first time. Stuyvesant would have come here after his leg was shot off in 1644 until he was named "Director General of New Netherland, Curacao, Bonaire, Aruba and their dependencies" in 1645. The company was then in </a:t>
            </a:r>
            <a:r>
              <a:rPr lang="en-US" dirty="0">
                <a:hlinkClick r:id="rId4"/>
              </a:rPr>
              <a:t>deep financial difficulties</a:t>
            </a:r>
            <a:r>
              <a:rPr lang="en-US" dirty="0"/>
              <a:t> due to the loss of its Brazilian colonies and the expense of the war thereof. Initially the company's goals were land conquest and privateering. A major success in that area was the capture of the 16 ships in the Spanish "Silver fleet". The company was in financial difficulties in 1656 when Stuyvesant retook Ft. Casimir, and that contributed to selling it the Amsterdam. After the second bankruptcy in 1674, a new company was formed, mostly funded by the financially lucrative slave trade in the Caribbean. </a:t>
            </a:r>
          </a:p>
          <a:p>
            <a:endParaRPr lang="en-US" dirty="0"/>
          </a:p>
        </p:txBody>
      </p:sp>
    </p:spTree>
    <p:extLst>
      <p:ext uri="{BB962C8B-B14F-4D97-AF65-F5344CB8AC3E}">
        <p14:creationId xmlns:p14="http://schemas.microsoft.com/office/powerpoint/2010/main" val="81688853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0880" y="213360"/>
            <a:ext cx="11856720" cy="1325562"/>
          </a:xfrm>
        </p:spPr>
        <p:txBody>
          <a:bodyPr>
            <a:normAutofit/>
          </a:bodyPr>
          <a:lstStyle/>
          <a:p>
            <a:r>
              <a:rPr lang="en-US" sz="2800" dirty="0" smtClean="0"/>
              <a:t>Purchase of land from WIC for Ft. Casmir </a:t>
            </a:r>
            <a:br>
              <a:rPr lang="en-US" sz="2800" dirty="0" smtClean="0"/>
            </a:br>
            <a:r>
              <a:rPr lang="en-US" sz="2800" dirty="0" smtClean="0"/>
              <a:t>by the City of Amsterdam March 3, 1656</a:t>
            </a:r>
            <a:endParaRPr lang="en-US" sz="2800" dirty="0"/>
          </a:p>
        </p:txBody>
      </p:sp>
      <p:pic>
        <p:nvPicPr>
          <p:cNvPr id="4" name="Picture 3"/>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132080" y="2225579"/>
            <a:ext cx="5781040" cy="13908502"/>
          </a:xfrm>
          <a:prstGeom prst="rect">
            <a:avLst/>
          </a:prstGeom>
        </p:spPr>
      </p:pic>
      <p:pic>
        <p:nvPicPr>
          <p:cNvPr id="3" name="Picture 2"/>
          <p:cNvPicPr>
            <a:picLocks noChangeAspect="1"/>
          </p:cNvPicPr>
          <p:nvPr/>
        </p:nvPicPr>
        <p:blipFill>
          <a:blip r:embed="rId3"/>
          <a:stretch>
            <a:fillRect/>
          </a:stretch>
        </p:blipFill>
        <p:spPr>
          <a:xfrm>
            <a:off x="533400" y="393700"/>
            <a:ext cx="2379916" cy="1699260"/>
          </a:xfrm>
          <a:prstGeom prst="rect">
            <a:avLst/>
          </a:prstGeom>
        </p:spPr>
      </p:pic>
      <p:pic>
        <p:nvPicPr>
          <p:cNvPr id="5" name="Picture 4"/>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6022340" y="2153920"/>
            <a:ext cx="4983808" cy="4612640"/>
          </a:xfrm>
          <a:prstGeom prst="rect">
            <a:avLst/>
          </a:prstGeom>
        </p:spPr>
      </p:pic>
      <p:sp>
        <p:nvSpPr>
          <p:cNvPr id="6" name="TextBox 5"/>
          <p:cNvSpPr txBox="1"/>
          <p:nvPr/>
        </p:nvSpPr>
        <p:spPr>
          <a:xfrm>
            <a:off x="8940800" y="6441440"/>
            <a:ext cx="2437762" cy="369332"/>
          </a:xfrm>
          <a:prstGeom prst="rect">
            <a:avLst/>
          </a:prstGeom>
          <a:noFill/>
        </p:spPr>
        <p:txBody>
          <a:bodyPr wrap="none" rtlCol="0">
            <a:spAutoFit/>
          </a:bodyPr>
          <a:lstStyle/>
          <a:p>
            <a:r>
              <a:rPr lang="en-US" dirty="0" err="1"/>
              <a:t>n</a:t>
            </a:r>
            <a:r>
              <a:rPr lang="en-US" dirty="0" err="1" smtClean="0"/>
              <a:t>c-chap.org</a:t>
            </a:r>
            <a:r>
              <a:rPr lang="en-US" dirty="0" smtClean="0"/>
              <a:t>/</a:t>
            </a:r>
            <a:r>
              <a:rPr lang="en-US" dirty="0" err="1" smtClean="0"/>
              <a:t>newAmstel</a:t>
            </a:r>
            <a:endParaRPr lang="en-US" dirty="0"/>
          </a:p>
        </p:txBody>
      </p:sp>
      <p:sp>
        <p:nvSpPr>
          <p:cNvPr id="7" name="TextBox 6"/>
          <p:cNvSpPr txBox="1"/>
          <p:nvPr/>
        </p:nvSpPr>
        <p:spPr>
          <a:xfrm>
            <a:off x="2956560" y="1584960"/>
            <a:ext cx="1209040" cy="523220"/>
          </a:xfrm>
          <a:prstGeom prst="rect">
            <a:avLst/>
          </a:prstGeom>
          <a:noFill/>
        </p:spPr>
        <p:txBody>
          <a:bodyPr wrap="square" rtlCol="0">
            <a:spAutoFit/>
          </a:bodyPr>
          <a:lstStyle/>
          <a:p>
            <a:r>
              <a:rPr lang="en-US" sz="1400" dirty="0" smtClean="0"/>
              <a:t>Amsterdam City Archives</a:t>
            </a:r>
            <a:endParaRPr lang="en-US" sz="1400" dirty="0"/>
          </a:p>
        </p:txBody>
      </p:sp>
    </p:spTree>
    <p:extLst>
      <p:ext uri="{BB962C8B-B14F-4D97-AF65-F5344CB8AC3E}">
        <p14:creationId xmlns:p14="http://schemas.microsoft.com/office/powerpoint/2010/main" val="422646693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 Shot 2018-09-03 at 8.12.27 PM.png"/>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223520" y="294640"/>
            <a:ext cx="1779386" cy="2407920"/>
          </a:xfrm>
          <a:prstGeom prst="rect">
            <a:avLst/>
          </a:prstGeom>
        </p:spPr>
      </p:pic>
      <p:sp>
        <p:nvSpPr>
          <p:cNvPr id="3" name="TextBox 2"/>
          <p:cNvSpPr txBox="1"/>
          <p:nvPr/>
        </p:nvSpPr>
        <p:spPr>
          <a:xfrm>
            <a:off x="2153920" y="528320"/>
            <a:ext cx="9641581" cy="1200329"/>
          </a:xfrm>
          <a:prstGeom prst="rect">
            <a:avLst/>
          </a:prstGeom>
          <a:noFill/>
        </p:spPr>
        <p:txBody>
          <a:bodyPr wrap="none" rtlCol="0">
            <a:spAutoFit/>
          </a:bodyPr>
          <a:lstStyle/>
          <a:p>
            <a:r>
              <a:rPr lang="en-US" dirty="0" smtClean="0"/>
              <a:t>Simon Hart, Director of the Amsterdam City Archives, wrote an article for the Halve </a:t>
            </a:r>
            <a:r>
              <a:rPr lang="en-US" dirty="0" err="1" smtClean="0"/>
              <a:t>Maen</a:t>
            </a:r>
            <a:endParaRPr lang="en-US" dirty="0" smtClean="0"/>
          </a:p>
          <a:p>
            <a:r>
              <a:rPr lang="en-US" dirty="0" smtClean="0"/>
              <a:t> in 1956 on the “Colony of the City of Amsterdam on the Delaware River”.  In it he quotes a</a:t>
            </a:r>
          </a:p>
          <a:p>
            <a:r>
              <a:rPr lang="en-US" dirty="0" smtClean="0"/>
              <a:t> 1658 letter from Jacob </a:t>
            </a:r>
            <a:r>
              <a:rPr lang="en-US" dirty="0" err="1" smtClean="0"/>
              <a:t>Alrichs</a:t>
            </a:r>
            <a:r>
              <a:rPr lang="en-US" dirty="0" smtClean="0"/>
              <a:t>, director of New Amstel to the burgomasters who had appointed him.</a:t>
            </a:r>
          </a:p>
          <a:p>
            <a:endParaRPr lang="en-US" dirty="0"/>
          </a:p>
        </p:txBody>
      </p:sp>
      <p:sp>
        <p:nvSpPr>
          <p:cNvPr id="4" name="Rectangle 3"/>
          <p:cNvSpPr/>
          <p:nvPr/>
        </p:nvSpPr>
        <p:spPr>
          <a:xfrm>
            <a:off x="2113280" y="1844883"/>
            <a:ext cx="9519920" cy="3139321"/>
          </a:xfrm>
          <a:prstGeom prst="rect">
            <a:avLst/>
          </a:prstGeom>
        </p:spPr>
        <p:txBody>
          <a:bodyPr wrap="square">
            <a:spAutoFit/>
          </a:bodyPr>
          <a:lstStyle/>
          <a:p>
            <a:r>
              <a:rPr lang="en-US" dirty="0"/>
              <a:t> "</a:t>
            </a:r>
            <a:r>
              <a:rPr lang="en-US" b="1" dirty="0"/>
              <a:t>Many that come hither are as poor as worms, and lazy to boot." </a:t>
            </a:r>
            <a:endParaRPr lang="en-US" b="1" dirty="0" smtClean="0"/>
          </a:p>
          <a:p>
            <a:endParaRPr lang="en-US" b="1" dirty="0"/>
          </a:p>
          <a:p>
            <a:r>
              <a:rPr lang="en-US" dirty="0" smtClean="0"/>
              <a:t>Comparatively </a:t>
            </a:r>
            <a:r>
              <a:rPr lang="en-US" dirty="0"/>
              <a:t>few of the new arrivals were capable of doing agricultural </a:t>
            </a:r>
            <a:r>
              <a:rPr lang="en-US" dirty="0" smtClean="0"/>
              <a:t>work</a:t>
            </a:r>
            <a:r>
              <a:rPr lang="en-US" dirty="0"/>
              <a:t>. The City Fathers then sent out </a:t>
            </a:r>
            <a:r>
              <a:rPr lang="en-US" dirty="0" smtClean="0"/>
              <a:t>poor house </a:t>
            </a:r>
            <a:r>
              <a:rPr lang="en-US" dirty="0"/>
              <a:t>orphans to the </a:t>
            </a:r>
            <a:r>
              <a:rPr lang="en-US" dirty="0" smtClean="0"/>
              <a:t>colony.  The </a:t>
            </a:r>
            <a:r>
              <a:rPr lang="en-US" dirty="0"/>
              <a:t>City colony did not prosper, harvest failure, heavy rains, sickness and the </a:t>
            </a:r>
            <a:r>
              <a:rPr lang="en-US" dirty="0" err="1"/>
              <a:t>behaviour</a:t>
            </a:r>
            <a:r>
              <a:rPr lang="en-US" dirty="0"/>
              <a:t> of the British all contributed to its decline. In 1658 the prevalent fevers had already caused the deaths of about one hundred persons, owing to which many families were left unsupported. In August 1659 there were 110 houses and some public buildings. The number of really good farmers was estimated as being three! For the rest a total of 137 artisans (most of whom did not know their jobs), 70 soldiers and 300 women and children, had come into the colony. With one thing, and another, the City was losing money. The debts which many colonists had contracted to the City Council were never paid.</a:t>
            </a:r>
          </a:p>
        </p:txBody>
      </p:sp>
      <p:sp>
        <p:nvSpPr>
          <p:cNvPr id="7" name="Rectangle 6"/>
          <p:cNvSpPr/>
          <p:nvPr/>
        </p:nvSpPr>
        <p:spPr>
          <a:xfrm>
            <a:off x="2103120" y="1808480"/>
            <a:ext cx="9591040" cy="3383280"/>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noFill/>
            </a:endParaRPr>
          </a:p>
        </p:txBody>
      </p:sp>
      <p:sp>
        <p:nvSpPr>
          <p:cNvPr id="8" name="TextBox 7"/>
          <p:cNvSpPr txBox="1"/>
          <p:nvPr/>
        </p:nvSpPr>
        <p:spPr>
          <a:xfrm>
            <a:off x="2336800" y="5506720"/>
            <a:ext cx="9540240" cy="646331"/>
          </a:xfrm>
          <a:prstGeom prst="rect">
            <a:avLst/>
          </a:prstGeom>
          <a:noFill/>
        </p:spPr>
        <p:txBody>
          <a:bodyPr wrap="square" rtlCol="0">
            <a:spAutoFit/>
          </a:bodyPr>
          <a:lstStyle/>
          <a:p>
            <a:r>
              <a:rPr lang="en-US" dirty="0" smtClean="0"/>
              <a:t>The feeling was mutual.  Fifty residents (1659) deserted to Virginia and Maryland, apparently because of </a:t>
            </a:r>
            <a:r>
              <a:rPr lang="en-US" dirty="0" err="1" smtClean="0"/>
              <a:t>Alrichs</a:t>
            </a:r>
            <a:r>
              <a:rPr lang="en-US" dirty="0" smtClean="0"/>
              <a:t>’ “too great preciseness”</a:t>
            </a:r>
            <a:endParaRPr lang="en-US" dirty="0"/>
          </a:p>
        </p:txBody>
      </p:sp>
    </p:spTree>
    <p:extLst>
      <p:ext uri="{BB962C8B-B14F-4D97-AF65-F5344CB8AC3E}">
        <p14:creationId xmlns:p14="http://schemas.microsoft.com/office/powerpoint/2010/main" val="142733708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4087"/>
            <a:ext cx="10515600" cy="1325562"/>
          </a:xfrm>
        </p:spPr>
        <p:txBody>
          <a:bodyPr>
            <a:normAutofit fontScale="90000"/>
          </a:bodyPr>
          <a:lstStyle/>
          <a:p>
            <a:r>
              <a:rPr lang="en-US" dirty="0" smtClean="0"/>
              <a:t>What did New Amstel Look Like? </a:t>
            </a:r>
            <a:r>
              <a:rPr lang="en-US" sz="2000" dirty="0" smtClean="0"/>
              <a:t/>
            </a:r>
            <a:br>
              <a:rPr lang="en-US" sz="2000" dirty="0" smtClean="0"/>
            </a:br>
            <a:r>
              <a:rPr lang="en-US" sz="2400" dirty="0" smtClean="0"/>
              <a:t>Maybe like New Amsterdam 1650-1657</a:t>
            </a:r>
            <a:r>
              <a:rPr lang="en-US" sz="3200" dirty="0" smtClean="0"/>
              <a:t>, </a:t>
            </a:r>
            <a:br>
              <a:rPr lang="en-US" sz="3200" dirty="0" smtClean="0"/>
            </a:br>
            <a:r>
              <a:rPr lang="en-US" sz="2400" dirty="0" smtClean="0"/>
              <a:t>or Amsterdam (1600-1665)</a:t>
            </a:r>
            <a:endParaRPr lang="en-US" sz="2400" dirty="0"/>
          </a:p>
        </p:txBody>
      </p:sp>
      <p:pic>
        <p:nvPicPr>
          <p:cNvPr id="1026" name="Picture 2" descr="http://nc-chap.org/castello/p6PrototypeView.jpg"/>
          <p:cNvPicPr>
            <a:picLocks noGrp="1" noChangeAspect="1" noChangeArrowheads="1"/>
          </p:cNvPicPr>
          <p:nvPr>
            <p:ph idx="1"/>
          </p:nvPr>
        </p:nvPicPr>
        <p:blipFill rotWithShape="1">
          <a:blip r:embed="rId3" cstate="print">
            <a:extLst>
              <a:ext uri="{28A0092B-C50C-407E-A947-70E740481C1C}">
                <a14:useLocalDpi xmlns:a14="http://schemas.microsoft.com/office/drawing/2010/main"/>
              </a:ext>
            </a:extLst>
          </a:blip>
          <a:srcRect l="-1375"/>
          <a:stretch/>
        </p:blipFill>
        <p:spPr bwMode="auto">
          <a:xfrm>
            <a:off x="0" y="1520270"/>
            <a:ext cx="5655213" cy="1751305"/>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http://nc-chap.org/castello/herrman.jpg"/>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9178290" y="121920"/>
            <a:ext cx="1428750" cy="2219326"/>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http://nc-chap.org/castello/crowStepped.jpg"/>
          <p:cNvPicPr>
            <a:picLocks noChangeAspect="1" noChangeArrowheads="1"/>
          </p:cNvPicPr>
          <p:nvPr/>
        </p:nvPicPr>
        <p:blipFill rotWithShape="1">
          <a:blip r:embed="rId5" cstate="print">
            <a:extLst>
              <a:ext uri="{28A0092B-C50C-407E-A947-70E740481C1C}">
                <a14:useLocalDpi xmlns:a14="http://schemas.microsoft.com/office/drawing/2010/main"/>
              </a:ext>
            </a:extLst>
          </a:blip>
          <a:srcRect/>
          <a:stretch/>
        </p:blipFill>
        <p:spPr bwMode="auto">
          <a:xfrm>
            <a:off x="5816264" y="2494489"/>
            <a:ext cx="6298483" cy="777086"/>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http://nc-chap.org/chap/images/tilehouse1884.jpg"/>
          <p:cNvPicPr>
            <a:picLocks noChangeAspect="1" noChangeArrowheads="1"/>
          </p:cNvPicPr>
          <p:nvPr/>
        </p:nvPicPr>
        <p:blipFill>
          <a:blip r:embed="rId6" cstate="print">
            <a:extLst>
              <a:ext uri="{28A0092B-C50C-407E-A947-70E740481C1C}">
                <a14:useLocalDpi xmlns:a14="http://schemas.microsoft.com/office/drawing/2010/main"/>
              </a:ext>
            </a:extLst>
          </a:blip>
          <a:srcRect/>
          <a:stretch>
            <a:fillRect/>
          </a:stretch>
        </p:blipFill>
        <p:spPr bwMode="auto">
          <a:xfrm>
            <a:off x="9844796" y="4393913"/>
            <a:ext cx="1990646" cy="2105996"/>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795815" y="3651347"/>
            <a:ext cx="10040898" cy="461665"/>
          </a:xfrm>
          <a:prstGeom prst="rect">
            <a:avLst/>
          </a:prstGeom>
          <a:noFill/>
        </p:spPr>
        <p:txBody>
          <a:bodyPr wrap="square" rtlCol="0">
            <a:spAutoFit/>
          </a:bodyPr>
          <a:lstStyle/>
          <a:p>
            <a:r>
              <a:rPr lang="en-US" sz="2400" dirty="0" smtClean="0"/>
              <a:t>Maybe like some of the buildings in New Castle in 1804 (and 1884)</a:t>
            </a:r>
            <a:endParaRPr lang="en-US" sz="2400" dirty="0"/>
          </a:p>
        </p:txBody>
      </p:sp>
      <p:pic>
        <p:nvPicPr>
          <p:cNvPr id="1040" name="Picture 16" descr="http://nc-chap.org/latrobe/elevations/archives/front_street_section_900.jpg"/>
          <p:cNvPicPr>
            <a:picLocks noChangeAspect="1" noChangeArrowheads="1"/>
          </p:cNvPicPr>
          <p:nvPr/>
        </p:nvPicPr>
        <p:blipFill rotWithShape="1">
          <a:blip r:embed="rId7" cstate="print">
            <a:extLst>
              <a:ext uri="{28A0092B-C50C-407E-A947-70E740481C1C}">
                <a14:useLocalDpi xmlns:a14="http://schemas.microsoft.com/office/drawing/2010/main"/>
              </a:ext>
            </a:extLst>
          </a:blip>
          <a:srcRect l="-613" t="-28005"/>
          <a:stretch/>
        </p:blipFill>
        <p:spPr bwMode="auto">
          <a:xfrm>
            <a:off x="0" y="3859589"/>
            <a:ext cx="9826054" cy="264032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IMG_4165.JPG"/>
          <p:cNvPicPr>
            <a:picLocks noChangeAspect="1"/>
          </p:cNvPicPr>
          <p:nvPr/>
        </p:nvPicPr>
        <p:blipFill rotWithShape="1">
          <a:blip r:embed="rId8" cstate="print">
            <a:extLst>
              <a:ext uri="{28A0092B-C50C-407E-A947-70E740481C1C}">
                <a14:useLocalDpi xmlns:a14="http://schemas.microsoft.com/office/drawing/2010/main"/>
              </a:ext>
            </a:extLst>
          </a:blip>
          <a:srcRect/>
          <a:stretch/>
        </p:blipFill>
        <p:spPr>
          <a:xfrm rot="5400000">
            <a:off x="6743610" y="544663"/>
            <a:ext cx="2109730" cy="1271351"/>
          </a:xfrm>
          <a:prstGeom prst="rect">
            <a:avLst/>
          </a:prstGeom>
        </p:spPr>
      </p:pic>
    </p:spTree>
    <p:extLst>
      <p:ext uri="{BB962C8B-B14F-4D97-AF65-F5344CB8AC3E}">
        <p14:creationId xmlns:p14="http://schemas.microsoft.com/office/powerpoint/2010/main" val="3648821349"/>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Gardens in New Amsterdam c1655</a:t>
            </a:r>
            <a:endParaRPr lang="en-US" sz="3200" dirty="0"/>
          </a:p>
        </p:txBody>
      </p:sp>
      <p:pic>
        <p:nvPicPr>
          <p:cNvPr id="3" name="Picture 2" descr="castello Screenshot.png"/>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286473" y="1612665"/>
            <a:ext cx="8373432" cy="4445271"/>
          </a:xfrm>
          <a:prstGeom prst="rect">
            <a:avLst/>
          </a:prstGeom>
        </p:spPr>
      </p:pic>
      <p:sp>
        <p:nvSpPr>
          <p:cNvPr id="4" name="TextBox 3"/>
          <p:cNvSpPr txBox="1"/>
          <p:nvPr/>
        </p:nvSpPr>
        <p:spPr>
          <a:xfrm>
            <a:off x="8329344" y="6057936"/>
            <a:ext cx="3253057" cy="276999"/>
          </a:xfrm>
          <a:prstGeom prst="rect">
            <a:avLst/>
          </a:prstGeom>
          <a:noFill/>
        </p:spPr>
        <p:txBody>
          <a:bodyPr wrap="square" rtlCol="0">
            <a:spAutoFit/>
          </a:bodyPr>
          <a:lstStyle/>
          <a:p>
            <a:r>
              <a:rPr lang="en-US" sz="1200" dirty="0" err="1" smtClean="0"/>
              <a:t>Castello</a:t>
            </a:r>
            <a:r>
              <a:rPr lang="en-US" sz="1200" dirty="0" smtClean="0"/>
              <a:t> Plan, NYPL</a:t>
            </a:r>
            <a:endParaRPr lang="en-US" sz="1200" dirty="0"/>
          </a:p>
        </p:txBody>
      </p:sp>
      <p:sp>
        <p:nvSpPr>
          <p:cNvPr id="5" name="TextBox 4"/>
          <p:cNvSpPr txBox="1"/>
          <p:nvPr/>
        </p:nvSpPr>
        <p:spPr>
          <a:xfrm>
            <a:off x="200530" y="1612665"/>
            <a:ext cx="4188868" cy="3139321"/>
          </a:xfrm>
          <a:prstGeom prst="rect">
            <a:avLst/>
          </a:prstGeom>
          <a:noFill/>
        </p:spPr>
        <p:txBody>
          <a:bodyPr wrap="square" rtlCol="0">
            <a:spAutoFit/>
          </a:bodyPr>
          <a:lstStyle/>
          <a:p>
            <a:pPr marL="285750" indent="-285750">
              <a:buFont typeface="Arial"/>
              <a:buChar char="•"/>
            </a:pPr>
            <a:r>
              <a:rPr lang="en-US" dirty="0" smtClean="0"/>
              <a:t>Most houses in Manhattan had gardens, either vegetable, formal or orchard</a:t>
            </a:r>
          </a:p>
          <a:p>
            <a:pPr marL="285750" indent="-285750">
              <a:buFont typeface="Arial"/>
              <a:buChar char="•"/>
            </a:pPr>
            <a:r>
              <a:rPr lang="en-US" dirty="0" smtClean="0"/>
              <a:t>Lot dimensions in New Amstel were similar to those in Manhattan and were described as for ‘a house and garden’</a:t>
            </a:r>
          </a:p>
          <a:p>
            <a:pPr marL="285750" indent="-285750">
              <a:buFont typeface="Arial"/>
              <a:buChar char="•"/>
            </a:pPr>
            <a:r>
              <a:rPr lang="en-US" dirty="0" smtClean="0"/>
              <a:t>Colonial records show that gardens in New Amstel produced cabbages and hops.  Adam </a:t>
            </a:r>
            <a:r>
              <a:rPr lang="en-US" dirty="0" err="1" smtClean="0"/>
              <a:t>Onkelbach</a:t>
            </a:r>
            <a:r>
              <a:rPr lang="en-US" dirty="0" smtClean="0"/>
              <a:t>, a soldier,  was accused of stealing 23 cabbages in 1656</a:t>
            </a:r>
          </a:p>
          <a:p>
            <a:pPr marL="285750" indent="-285750">
              <a:buFont typeface="Arial"/>
              <a:buChar char="•"/>
            </a:pPr>
            <a:endParaRPr lang="en-US" dirty="0"/>
          </a:p>
        </p:txBody>
      </p:sp>
    </p:spTree>
    <p:extLst>
      <p:ext uri="{BB962C8B-B14F-4D97-AF65-F5344CB8AC3E}">
        <p14:creationId xmlns:p14="http://schemas.microsoft.com/office/powerpoint/2010/main" val="2685227845"/>
      </p:ext>
    </p:extLst>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45127" y="0"/>
            <a:ext cx="1695001" cy="1325562"/>
          </a:xfrm>
        </p:spPr>
        <p:txBody>
          <a:bodyPr>
            <a:normAutofit/>
          </a:bodyPr>
          <a:lstStyle/>
          <a:p>
            <a:r>
              <a:rPr lang="en-US" dirty="0" smtClean="0"/>
              <a:t>Food</a:t>
            </a:r>
            <a:endParaRPr lang="en-US" dirty="0"/>
          </a:p>
        </p:txBody>
      </p:sp>
      <p:pic>
        <p:nvPicPr>
          <p:cNvPr id="3" name="Picture 2"/>
          <p:cNvPicPr>
            <a:picLocks noChangeAspect="1"/>
          </p:cNvPicPr>
          <p:nvPr/>
        </p:nvPicPr>
        <p:blipFill>
          <a:blip r:embed="rId3"/>
          <a:stretch>
            <a:fillRect/>
          </a:stretch>
        </p:blipFill>
        <p:spPr>
          <a:xfrm>
            <a:off x="5442729" y="2"/>
            <a:ext cx="6962483" cy="3037383"/>
          </a:xfrm>
          <a:prstGeom prst="rect">
            <a:avLst/>
          </a:prstGeom>
        </p:spPr>
      </p:pic>
      <p:pic>
        <p:nvPicPr>
          <p:cNvPr id="4" name="Picture 3"/>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0" y="1281844"/>
            <a:ext cx="2108200" cy="2607024"/>
          </a:xfrm>
          <a:prstGeom prst="rect">
            <a:avLst/>
          </a:prstGeom>
        </p:spPr>
      </p:pic>
      <p:pic>
        <p:nvPicPr>
          <p:cNvPr id="5" name="Picture 4"/>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9174842" y="2767858"/>
            <a:ext cx="3017159" cy="2428812"/>
          </a:xfrm>
          <a:prstGeom prst="rect">
            <a:avLst/>
          </a:prstGeom>
        </p:spPr>
      </p:pic>
      <p:pic>
        <p:nvPicPr>
          <p:cNvPr id="6" name="Picture 5"/>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9494657" y="5128861"/>
            <a:ext cx="2980951" cy="1729141"/>
          </a:xfrm>
          <a:prstGeom prst="rect">
            <a:avLst/>
          </a:prstGeom>
        </p:spPr>
      </p:pic>
      <p:pic>
        <p:nvPicPr>
          <p:cNvPr id="7" name="Picture 6"/>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886233" y="1276652"/>
            <a:ext cx="2955255" cy="3657127"/>
          </a:xfrm>
          <a:prstGeom prst="rect">
            <a:avLst/>
          </a:prstGeom>
        </p:spPr>
      </p:pic>
      <p:pic>
        <p:nvPicPr>
          <p:cNvPr id="8" name="Picture 7"/>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4636351" y="2589088"/>
            <a:ext cx="4872360" cy="4268912"/>
          </a:xfrm>
          <a:prstGeom prst="rect">
            <a:avLst/>
          </a:prstGeom>
        </p:spPr>
      </p:pic>
      <p:pic>
        <p:nvPicPr>
          <p:cNvPr id="9" name="Picture 8"/>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850899" y="3489102"/>
            <a:ext cx="2783153" cy="3504036"/>
          </a:xfrm>
          <a:prstGeom prst="rect">
            <a:avLst/>
          </a:prstGeom>
        </p:spPr>
      </p:pic>
      <p:pic>
        <p:nvPicPr>
          <p:cNvPr id="10" name="Picture 9"/>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1872520" y="4874859"/>
            <a:ext cx="2959165" cy="2432434"/>
          </a:xfrm>
          <a:prstGeom prst="rect">
            <a:avLst/>
          </a:prstGeom>
        </p:spPr>
      </p:pic>
      <p:pic>
        <p:nvPicPr>
          <p:cNvPr id="11" name="Picture 10"/>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3538917" y="-320554"/>
            <a:ext cx="2262083" cy="3016110"/>
          </a:xfrm>
          <a:prstGeom prst="rect">
            <a:avLst/>
          </a:prstGeom>
        </p:spPr>
      </p:pic>
      <p:sp>
        <p:nvSpPr>
          <p:cNvPr id="12" name="TextBox 11"/>
          <p:cNvSpPr txBox="1"/>
          <p:nvPr/>
        </p:nvSpPr>
        <p:spPr>
          <a:xfrm>
            <a:off x="558801" y="939800"/>
            <a:ext cx="2425700" cy="523220"/>
          </a:xfrm>
          <a:prstGeom prst="rect">
            <a:avLst/>
          </a:prstGeom>
          <a:noFill/>
        </p:spPr>
        <p:txBody>
          <a:bodyPr wrap="square" rtlCol="0">
            <a:spAutoFit/>
          </a:bodyPr>
          <a:lstStyle/>
          <a:p>
            <a:r>
              <a:rPr lang="en-US" sz="1400" dirty="0" smtClean="0"/>
              <a:t>(During good times)</a:t>
            </a:r>
          </a:p>
          <a:p>
            <a:endParaRPr lang="en-US" sz="1400" dirty="0"/>
          </a:p>
        </p:txBody>
      </p:sp>
    </p:spTree>
    <p:extLst>
      <p:ext uri="{BB962C8B-B14F-4D97-AF65-F5344CB8AC3E}">
        <p14:creationId xmlns:p14="http://schemas.microsoft.com/office/powerpoint/2010/main" val="388126944"/>
      </p:ext>
    </p:extLst>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600" dirty="0" smtClean="0"/>
              <a:t>A Common Indian food was </a:t>
            </a:r>
            <a:r>
              <a:rPr lang="en-US" sz="3600" dirty="0" err="1" smtClean="0"/>
              <a:t>Sepawn</a:t>
            </a:r>
            <a:r>
              <a:rPr lang="en-US" sz="3600" dirty="0" smtClean="0"/>
              <a:t> </a:t>
            </a:r>
            <a:br>
              <a:rPr lang="en-US" sz="3600" dirty="0" smtClean="0"/>
            </a:br>
            <a:r>
              <a:rPr lang="en-US" sz="2800" dirty="0" smtClean="0"/>
              <a:t>(</a:t>
            </a:r>
            <a:r>
              <a:rPr lang="en-US" sz="2800" dirty="0" err="1" smtClean="0"/>
              <a:t>suppan</a:t>
            </a:r>
            <a:r>
              <a:rPr lang="en-US" sz="2800" dirty="0" smtClean="0"/>
              <a:t>/</a:t>
            </a:r>
            <a:r>
              <a:rPr lang="en-US" sz="2800" dirty="0" err="1" smtClean="0"/>
              <a:t>sepon</a:t>
            </a:r>
            <a:r>
              <a:rPr lang="en-US" sz="2800" dirty="0" smtClean="0"/>
              <a:t>/</a:t>
            </a:r>
            <a:r>
              <a:rPr lang="en-US" sz="2800" dirty="0" err="1" smtClean="0"/>
              <a:t>suppawn</a:t>
            </a:r>
            <a:r>
              <a:rPr lang="en-US" sz="2800" dirty="0" smtClean="0"/>
              <a:t>)</a:t>
            </a:r>
            <a:br>
              <a:rPr lang="en-US" sz="2800" dirty="0" smtClean="0"/>
            </a:br>
            <a:r>
              <a:rPr lang="en-US" sz="2800" dirty="0" smtClean="0"/>
              <a:t>corn meal mush</a:t>
            </a:r>
            <a:endParaRPr lang="en-US" sz="2800" dirty="0"/>
          </a:p>
        </p:txBody>
      </p:sp>
      <p:pic>
        <p:nvPicPr>
          <p:cNvPr id="3" name="Picture 2"/>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4883274" y="1577042"/>
            <a:ext cx="4161963" cy="2890371"/>
          </a:xfrm>
          <a:prstGeom prst="rect">
            <a:avLst/>
          </a:prstGeom>
        </p:spPr>
      </p:pic>
      <p:sp>
        <p:nvSpPr>
          <p:cNvPr id="4" name="TextBox 3"/>
          <p:cNvSpPr txBox="1"/>
          <p:nvPr/>
        </p:nvSpPr>
        <p:spPr>
          <a:xfrm>
            <a:off x="9214571" y="2224475"/>
            <a:ext cx="2977429" cy="830997"/>
          </a:xfrm>
          <a:prstGeom prst="rect">
            <a:avLst/>
          </a:prstGeom>
          <a:noFill/>
        </p:spPr>
        <p:txBody>
          <a:bodyPr wrap="square" rtlCol="0">
            <a:spAutoFit/>
          </a:bodyPr>
          <a:lstStyle/>
          <a:p>
            <a:r>
              <a:rPr lang="en-US" sz="1200" dirty="0" smtClean="0"/>
              <a:t>Boiling stew in wooden vessel</a:t>
            </a:r>
          </a:p>
          <a:p>
            <a:endParaRPr lang="en-US" sz="1200" dirty="0"/>
          </a:p>
          <a:p>
            <a:r>
              <a:rPr lang="en-US" sz="1200" dirty="0" smtClean="0"/>
              <a:t>Theodore de </a:t>
            </a:r>
            <a:r>
              <a:rPr lang="en-US" sz="1200" dirty="0" err="1" smtClean="0"/>
              <a:t>Bry</a:t>
            </a:r>
            <a:r>
              <a:rPr lang="en-US" sz="1200" dirty="0" smtClean="0"/>
              <a:t>, 1590 after John White’s 1585 watercolors of North Carolina</a:t>
            </a:r>
            <a:endParaRPr lang="en-US" sz="1200" dirty="0"/>
          </a:p>
        </p:txBody>
      </p:sp>
      <p:pic>
        <p:nvPicPr>
          <p:cNvPr id="5" name="Picture 4"/>
          <p:cNvPicPr>
            <a:picLocks noChangeAspect="1"/>
          </p:cNvPicPr>
          <p:nvPr/>
        </p:nvPicPr>
        <p:blipFill>
          <a:blip r:embed="rId3"/>
          <a:stretch>
            <a:fillRect/>
          </a:stretch>
        </p:blipFill>
        <p:spPr>
          <a:xfrm>
            <a:off x="682795" y="1577042"/>
            <a:ext cx="3590383" cy="2890371"/>
          </a:xfrm>
          <a:prstGeom prst="rect">
            <a:avLst/>
          </a:prstGeom>
        </p:spPr>
      </p:pic>
      <p:sp>
        <p:nvSpPr>
          <p:cNvPr id="6" name="Rectangle 5"/>
          <p:cNvSpPr/>
          <p:nvPr/>
        </p:nvSpPr>
        <p:spPr>
          <a:xfrm>
            <a:off x="609600" y="4674347"/>
            <a:ext cx="10428941" cy="1077218"/>
          </a:xfrm>
          <a:prstGeom prst="rect">
            <a:avLst/>
          </a:prstGeom>
        </p:spPr>
        <p:txBody>
          <a:bodyPr wrap="square">
            <a:spAutoFit/>
          </a:bodyPr>
          <a:lstStyle/>
          <a:p>
            <a:r>
              <a:rPr lang="en-US" sz="1600" dirty="0"/>
              <a:t>"their common fare for which this grain [maize] is most used is porridge, there known as </a:t>
            </a:r>
            <a:r>
              <a:rPr lang="en-US" sz="1600" dirty="0" err="1" smtClean="0"/>
              <a:t>sappaen</a:t>
            </a:r>
            <a:r>
              <a:rPr lang="en-US" sz="1600" dirty="0" smtClean="0"/>
              <a:t>. </a:t>
            </a:r>
            <a:r>
              <a:rPr lang="en-US" sz="1600" dirty="0"/>
              <a:t>Its use among the Indians is so general that rarely a day passes without their eating it, unless they are traveling or hunting., and one can hardly ever </a:t>
            </a:r>
            <a:r>
              <a:rPr lang="en-US" sz="1600" dirty="0" smtClean="0"/>
              <a:t>enter an </a:t>
            </a:r>
            <a:r>
              <a:rPr lang="en-US" sz="1600" dirty="0"/>
              <a:t>Indian dwelling that this porridge is not being eaten. When they visit us or one another they first of </a:t>
            </a:r>
            <a:r>
              <a:rPr lang="en-US" sz="1600" dirty="0" smtClean="0"/>
              <a:t>ask </a:t>
            </a:r>
            <a:r>
              <a:rPr lang="en-US" sz="1600" dirty="0"/>
              <a:t>and look for </a:t>
            </a:r>
            <a:r>
              <a:rPr lang="en-US" sz="1600" dirty="0" err="1"/>
              <a:t>sappaen</a:t>
            </a:r>
            <a:r>
              <a:rPr lang="en-US" sz="1600" dirty="0"/>
              <a:t>. It is often cooked with meat or fish when available, mostly not fresh but dried and pounded into meal. ...</a:t>
            </a:r>
          </a:p>
        </p:txBody>
      </p:sp>
      <p:sp>
        <p:nvSpPr>
          <p:cNvPr id="7" name="Rectangle 6"/>
          <p:cNvSpPr/>
          <p:nvPr/>
        </p:nvSpPr>
        <p:spPr>
          <a:xfrm>
            <a:off x="876551" y="6278843"/>
            <a:ext cx="9293411" cy="276999"/>
          </a:xfrm>
          <a:prstGeom prst="rect">
            <a:avLst/>
          </a:prstGeom>
        </p:spPr>
        <p:txBody>
          <a:bodyPr wrap="square">
            <a:spAutoFit/>
          </a:bodyPr>
          <a:lstStyle/>
          <a:p>
            <a:r>
              <a:rPr lang="en-US" sz="1200" dirty="0"/>
              <a:t>A Description of New Netherland, A Van Der </a:t>
            </a:r>
            <a:r>
              <a:rPr lang="en-US" sz="1200" dirty="0" err="1"/>
              <a:t>Donck</a:t>
            </a:r>
            <a:r>
              <a:rPr lang="en-US" sz="1200" dirty="0"/>
              <a:t>, Ed. C. T. </a:t>
            </a:r>
            <a:r>
              <a:rPr lang="en-US" sz="1200" dirty="0" err="1"/>
              <a:t>Ghring</a:t>
            </a:r>
            <a:r>
              <a:rPr lang="en-US" sz="1200" dirty="0"/>
              <a:t>, W. A. </a:t>
            </a:r>
            <a:r>
              <a:rPr lang="en-US" sz="1200" dirty="0" err="1"/>
              <a:t>Starna</a:t>
            </a:r>
            <a:r>
              <a:rPr lang="en-US" sz="1200" dirty="0"/>
              <a:t>, D. W. </a:t>
            </a:r>
            <a:r>
              <a:rPr lang="en-US" sz="1200" dirty="0" err="1"/>
              <a:t>Goedhuys</a:t>
            </a:r>
            <a:r>
              <a:rPr lang="en-US" sz="1200" dirty="0"/>
              <a:t> 2008. </a:t>
            </a:r>
          </a:p>
        </p:txBody>
      </p:sp>
    </p:spTree>
    <p:extLst>
      <p:ext uri="{BB962C8B-B14F-4D97-AF65-F5344CB8AC3E}">
        <p14:creationId xmlns:p14="http://schemas.microsoft.com/office/powerpoint/2010/main" val="1396204732"/>
      </p:ext>
    </p:extLst>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 Shot 2015-02-04 at 9.41.32 PM.p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749253" y="0"/>
            <a:ext cx="5216217" cy="6858000"/>
          </a:xfrm>
          <a:prstGeom prst="rect">
            <a:avLst/>
          </a:prstGeom>
        </p:spPr>
      </p:pic>
      <p:sp>
        <p:nvSpPr>
          <p:cNvPr id="3" name="TextBox 2"/>
          <p:cNvSpPr txBox="1"/>
          <p:nvPr/>
        </p:nvSpPr>
        <p:spPr>
          <a:xfrm>
            <a:off x="728980" y="2105660"/>
            <a:ext cx="5657305" cy="2369880"/>
          </a:xfrm>
          <a:prstGeom prst="rect">
            <a:avLst/>
          </a:prstGeom>
          <a:noFill/>
        </p:spPr>
        <p:txBody>
          <a:bodyPr wrap="square" rtlCol="0">
            <a:spAutoFit/>
          </a:bodyPr>
          <a:lstStyle/>
          <a:p>
            <a:r>
              <a:rPr lang="en-US" sz="2000" dirty="0" smtClean="0"/>
              <a:t>Translations of primary documents are online (</a:t>
            </a:r>
            <a:r>
              <a:rPr lang="en-US" sz="2000" dirty="0" err="1" smtClean="0"/>
              <a:t>google</a:t>
            </a:r>
            <a:r>
              <a:rPr lang="en-US" sz="2000" dirty="0" smtClean="0"/>
              <a:t> &amp; </a:t>
            </a:r>
            <a:r>
              <a:rPr lang="en-US" sz="2000" dirty="0" err="1" smtClean="0"/>
              <a:t>archive.org</a:t>
            </a:r>
            <a:r>
              <a:rPr lang="en-US" sz="2000" dirty="0" smtClean="0"/>
              <a:t>):</a:t>
            </a:r>
          </a:p>
          <a:p>
            <a:r>
              <a:rPr lang="en-US" sz="2000" dirty="0" smtClean="0"/>
              <a:t> </a:t>
            </a:r>
          </a:p>
          <a:p>
            <a:r>
              <a:rPr lang="en-US" sz="2000" dirty="0" smtClean="0"/>
              <a:t>e.g. letters to and from Stuyvesant and the directors of Ft. </a:t>
            </a:r>
            <a:r>
              <a:rPr lang="en-US" sz="2000" dirty="0" err="1" smtClean="0"/>
              <a:t>Casimir</a:t>
            </a:r>
            <a:r>
              <a:rPr lang="en-US" sz="2000" dirty="0"/>
              <a:t> </a:t>
            </a:r>
            <a:r>
              <a:rPr lang="en-US" sz="2000" dirty="0" smtClean="0"/>
              <a:t>&amp; New Amstel</a:t>
            </a:r>
          </a:p>
          <a:p>
            <a:endParaRPr lang="en-US" sz="2400" dirty="0" smtClean="0"/>
          </a:p>
          <a:p>
            <a:r>
              <a:rPr lang="en-US" sz="2400" dirty="0" smtClean="0"/>
              <a:t> </a:t>
            </a:r>
            <a:r>
              <a:rPr lang="en-US" sz="2400" i="1" u="sng" dirty="0" smtClean="0">
                <a:hlinkClick r:id="rId4"/>
              </a:rPr>
              <a:t>NYHD (New York Historical Documents)</a:t>
            </a:r>
            <a:endParaRPr lang="en-US" sz="2400" i="1" u="sng" dirty="0"/>
          </a:p>
        </p:txBody>
      </p:sp>
      <p:sp>
        <p:nvSpPr>
          <p:cNvPr id="4" name="TextBox 3"/>
          <p:cNvSpPr txBox="1"/>
          <p:nvPr/>
        </p:nvSpPr>
        <p:spPr>
          <a:xfrm>
            <a:off x="318646" y="165101"/>
            <a:ext cx="4822955" cy="1200329"/>
          </a:xfrm>
          <a:prstGeom prst="rect">
            <a:avLst/>
          </a:prstGeom>
          <a:noFill/>
        </p:spPr>
        <p:txBody>
          <a:bodyPr wrap="none" rtlCol="0">
            <a:spAutoFit/>
          </a:bodyPr>
          <a:lstStyle/>
          <a:p>
            <a:r>
              <a:rPr lang="en-US" sz="3600" dirty="0" smtClean="0"/>
              <a:t>What was life like in </a:t>
            </a:r>
          </a:p>
          <a:p>
            <a:r>
              <a:rPr lang="en-US" sz="3600" dirty="0" smtClean="0"/>
              <a:t>Ft. </a:t>
            </a:r>
            <a:r>
              <a:rPr lang="en-US" sz="3600" dirty="0" err="1" smtClean="0"/>
              <a:t>Casimir</a:t>
            </a:r>
            <a:r>
              <a:rPr lang="en-US" sz="3600" dirty="0" smtClean="0"/>
              <a:t>/New Amstel?</a:t>
            </a:r>
            <a:endParaRPr lang="en-US" sz="3600" dirty="0"/>
          </a:p>
        </p:txBody>
      </p:sp>
      <p:sp>
        <p:nvSpPr>
          <p:cNvPr id="5" name="Rectangle 4"/>
          <p:cNvSpPr/>
          <p:nvPr/>
        </p:nvSpPr>
        <p:spPr>
          <a:xfrm>
            <a:off x="117745" y="6318479"/>
            <a:ext cx="6879772" cy="369332"/>
          </a:xfrm>
          <a:prstGeom prst="rect">
            <a:avLst/>
          </a:prstGeom>
        </p:spPr>
        <p:txBody>
          <a:bodyPr wrap="square">
            <a:spAutoFit/>
          </a:bodyPr>
          <a:lstStyle/>
          <a:p>
            <a:r>
              <a:rPr lang="en-US" dirty="0"/>
              <a:t>https://archive.org/details/documentsrelativ12brod</a:t>
            </a:r>
          </a:p>
        </p:txBody>
      </p:sp>
    </p:spTree>
    <p:extLst>
      <p:ext uri="{BB962C8B-B14F-4D97-AF65-F5344CB8AC3E}">
        <p14:creationId xmlns:p14="http://schemas.microsoft.com/office/powerpoint/2010/main" val="933261622"/>
      </p:ext>
    </p:extLst>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914099" y="1275216"/>
            <a:ext cx="3408151" cy="5416868"/>
          </a:xfrm>
          <a:prstGeom prst="rect">
            <a:avLst/>
          </a:prstGeom>
          <a:noFill/>
        </p:spPr>
        <p:txBody>
          <a:bodyPr wrap="square" rtlCol="0">
            <a:spAutoFit/>
          </a:bodyPr>
          <a:lstStyle/>
          <a:p>
            <a:pPr marL="285750" indent="-285750">
              <a:buFont typeface="Arial"/>
              <a:buChar char="•"/>
            </a:pPr>
            <a:r>
              <a:rPr lang="en-US" sz="1600" dirty="0"/>
              <a:t>Deer</a:t>
            </a:r>
          </a:p>
          <a:p>
            <a:pPr marL="285750" indent="-285750">
              <a:buFont typeface="Arial"/>
              <a:buChar char="•"/>
            </a:pPr>
            <a:r>
              <a:rPr lang="en-US" sz="1600" dirty="0"/>
              <a:t>Pork, </a:t>
            </a:r>
            <a:r>
              <a:rPr lang="en-US" sz="1600" dirty="0" smtClean="0"/>
              <a:t>Bacon</a:t>
            </a:r>
          </a:p>
          <a:p>
            <a:pPr marL="285750" indent="-285750">
              <a:buFont typeface="Arial"/>
              <a:buChar char="•"/>
            </a:pPr>
            <a:r>
              <a:rPr lang="en-US" sz="1600" dirty="0"/>
              <a:t>Peas</a:t>
            </a:r>
          </a:p>
          <a:p>
            <a:pPr marL="285750" indent="-285750">
              <a:buFont typeface="Arial"/>
              <a:buChar char="•"/>
            </a:pPr>
            <a:r>
              <a:rPr lang="en-US" sz="1600" dirty="0" smtClean="0"/>
              <a:t>Wheat</a:t>
            </a:r>
            <a:r>
              <a:rPr lang="en-US" sz="1600" dirty="0"/>
              <a:t>, </a:t>
            </a:r>
            <a:r>
              <a:rPr lang="en-US" sz="1600" dirty="0" smtClean="0"/>
              <a:t>Bread</a:t>
            </a:r>
          </a:p>
          <a:p>
            <a:pPr marL="285750" indent="-285750">
              <a:buFont typeface="Arial"/>
              <a:buChar char="•"/>
            </a:pPr>
            <a:r>
              <a:rPr lang="en-US" sz="1600" dirty="0"/>
              <a:t>Corn</a:t>
            </a:r>
          </a:p>
          <a:p>
            <a:pPr marL="285750" indent="-285750">
              <a:buFont typeface="Arial"/>
              <a:buChar char="•"/>
            </a:pPr>
            <a:r>
              <a:rPr lang="en-US" sz="1600" dirty="0"/>
              <a:t>Grapes</a:t>
            </a:r>
          </a:p>
          <a:p>
            <a:pPr marL="285750" indent="-285750">
              <a:buFont typeface="Arial"/>
              <a:buChar char="•"/>
            </a:pPr>
            <a:r>
              <a:rPr lang="en-US" sz="1600" dirty="0"/>
              <a:t>Cabbages</a:t>
            </a:r>
          </a:p>
          <a:p>
            <a:pPr marL="285750" indent="-285750">
              <a:buFont typeface="Arial"/>
              <a:buChar char="•"/>
            </a:pPr>
            <a:r>
              <a:rPr lang="en-US" sz="1600" dirty="0"/>
              <a:t>Vinegar</a:t>
            </a:r>
          </a:p>
          <a:p>
            <a:pPr marL="285750" indent="-285750">
              <a:buFont typeface="Arial"/>
              <a:buChar char="•"/>
            </a:pPr>
            <a:r>
              <a:rPr lang="en-US" sz="1600" dirty="0"/>
              <a:t>Cheese</a:t>
            </a:r>
          </a:p>
          <a:p>
            <a:pPr marL="285750" indent="-285750">
              <a:buFont typeface="Arial"/>
              <a:buChar char="•"/>
            </a:pPr>
            <a:r>
              <a:rPr lang="en-US" sz="1600" dirty="0"/>
              <a:t>Radishes</a:t>
            </a:r>
          </a:p>
          <a:p>
            <a:pPr marL="285750" indent="-285750">
              <a:buFont typeface="Arial"/>
              <a:buChar char="•"/>
            </a:pPr>
            <a:r>
              <a:rPr lang="en-US" sz="1600" dirty="0" smtClean="0"/>
              <a:t>Beer</a:t>
            </a:r>
            <a:endParaRPr lang="en-US" sz="1600" dirty="0"/>
          </a:p>
          <a:p>
            <a:pPr marL="285750" indent="-285750">
              <a:buFont typeface="Arial"/>
              <a:buChar char="•"/>
            </a:pPr>
            <a:r>
              <a:rPr lang="en-US" sz="1600" dirty="0"/>
              <a:t>Spanish, German Wine</a:t>
            </a:r>
          </a:p>
          <a:p>
            <a:pPr marL="285750" indent="-285750">
              <a:buFont typeface="Arial"/>
              <a:buChar char="•"/>
            </a:pPr>
            <a:r>
              <a:rPr lang="en-US" sz="1600" dirty="0"/>
              <a:t>Brandy</a:t>
            </a:r>
          </a:p>
          <a:p>
            <a:pPr marL="285750" indent="-285750">
              <a:buFont typeface="Arial"/>
              <a:buChar char="•"/>
            </a:pPr>
            <a:endParaRPr lang="en-US" sz="1600" dirty="0"/>
          </a:p>
          <a:p>
            <a:pPr marL="285750" indent="-285750">
              <a:buFont typeface="Arial"/>
              <a:buChar char="•"/>
            </a:pPr>
            <a:r>
              <a:rPr lang="en-US" sz="1600" dirty="0" smtClean="0"/>
              <a:t>Partridges </a:t>
            </a:r>
            <a:r>
              <a:rPr lang="en-US" sz="1200" dirty="0"/>
              <a:t>(law against shooting on Sunday in town)</a:t>
            </a:r>
          </a:p>
          <a:p>
            <a:pPr marL="285750" indent="-285750">
              <a:buFont typeface="Arial"/>
              <a:buChar char="•"/>
            </a:pPr>
            <a:endParaRPr lang="en-US" sz="1600" dirty="0" smtClean="0"/>
          </a:p>
          <a:p>
            <a:pPr marL="285750" indent="-285750">
              <a:buFont typeface="Arial"/>
              <a:buChar char="•"/>
            </a:pPr>
            <a:endParaRPr lang="en-US" sz="1600" dirty="0" smtClean="0"/>
          </a:p>
          <a:p>
            <a:pPr marL="285750" indent="-285750">
              <a:buFont typeface="Arial"/>
              <a:buChar char="•"/>
            </a:pPr>
            <a:r>
              <a:rPr lang="en-US" sz="1600" dirty="0" smtClean="0"/>
              <a:t>Waterfowl</a:t>
            </a:r>
            <a:endParaRPr lang="en-US" sz="1600" dirty="0"/>
          </a:p>
          <a:p>
            <a:pPr marL="285750" indent="-285750">
              <a:buFont typeface="Arial"/>
              <a:buChar char="•"/>
            </a:pPr>
            <a:r>
              <a:rPr lang="en-US" sz="1600" dirty="0" smtClean="0"/>
              <a:t>Dried codfish</a:t>
            </a:r>
          </a:p>
          <a:p>
            <a:pPr marL="285750" indent="-285750">
              <a:buFont typeface="Arial"/>
              <a:buChar char="•"/>
            </a:pPr>
            <a:r>
              <a:rPr lang="en-US" sz="1600" dirty="0" smtClean="0"/>
              <a:t>Fresh fish</a:t>
            </a:r>
            <a:r>
              <a:rPr lang="en-US" sz="1400" dirty="0" smtClean="0"/>
              <a:t> </a:t>
            </a:r>
          </a:p>
          <a:p>
            <a:pPr marL="285750" indent="-285750">
              <a:buFont typeface="Arial"/>
              <a:buChar char="•"/>
            </a:pPr>
            <a:endParaRPr lang="en-US" sz="1400" dirty="0" smtClean="0"/>
          </a:p>
        </p:txBody>
      </p:sp>
      <p:sp>
        <p:nvSpPr>
          <p:cNvPr id="3" name="TextBox 2"/>
          <p:cNvSpPr txBox="1"/>
          <p:nvPr/>
        </p:nvSpPr>
        <p:spPr>
          <a:xfrm>
            <a:off x="705523" y="290124"/>
            <a:ext cx="9253279" cy="646331"/>
          </a:xfrm>
          <a:prstGeom prst="rect">
            <a:avLst/>
          </a:prstGeom>
          <a:noFill/>
        </p:spPr>
        <p:txBody>
          <a:bodyPr wrap="square" rtlCol="0">
            <a:spAutoFit/>
          </a:bodyPr>
          <a:lstStyle/>
          <a:p>
            <a:r>
              <a:rPr lang="en-US" dirty="0" smtClean="0"/>
              <a:t>We DO know of foods shipped into New Amstel from official records and one ship’s manifest from Amsterdam, 1863</a:t>
            </a:r>
            <a:endParaRPr lang="en-US" dirty="0"/>
          </a:p>
        </p:txBody>
      </p:sp>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62814" y="1011243"/>
            <a:ext cx="8097247" cy="5489258"/>
          </a:xfrm>
          <a:prstGeom prst="rect">
            <a:avLst/>
          </a:prstGeom>
        </p:spPr>
      </p:pic>
      <p:sp>
        <p:nvSpPr>
          <p:cNvPr id="5" name="Oval 4"/>
          <p:cNvSpPr/>
          <p:nvPr/>
        </p:nvSpPr>
        <p:spPr>
          <a:xfrm>
            <a:off x="3949139" y="3679177"/>
            <a:ext cx="3448216" cy="636755"/>
          </a:xfrm>
          <a:prstGeom prst="ellipse">
            <a:avLst/>
          </a:prstGeom>
          <a:noFill/>
          <a:ln w="38100"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Oval 5"/>
          <p:cNvSpPr/>
          <p:nvPr/>
        </p:nvSpPr>
        <p:spPr>
          <a:xfrm>
            <a:off x="4539091" y="2919877"/>
            <a:ext cx="844973" cy="330526"/>
          </a:xfrm>
          <a:prstGeom prst="ellipse">
            <a:avLst/>
          </a:prstGeom>
          <a:noFill/>
          <a:ln w="38100"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Oval 6"/>
          <p:cNvSpPr/>
          <p:nvPr/>
        </p:nvSpPr>
        <p:spPr>
          <a:xfrm>
            <a:off x="6060175" y="2058843"/>
            <a:ext cx="844973" cy="426720"/>
          </a:xfrm>
          <a:prstGeom prst="ellipse">
            <a:avLst/>
          </a:prstGeom>
          <a:noFill/>
          <a:ln w="38100"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Oval 7"/>
          <p:cNvSpPr/>
          <p:nvPr/>
        </p:nvSpPr>
        <p:spPr>
          <a:xfrm>
            <a:off x="4539091" y="2669205"/>
            <a:ext cx="763183" cy="250673"/>
          </a:xfrm>
          <a:prstGeom prst="ellipse">
            <a:avLst/>
          </a:prstGeom>
          <a:noFill/>
          <a:ln w="38100"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Oval 8"/>
          <p:cNvSpPr/>
          <p:nvPr/>
        </p:nvSpPr>
        <p:spPr>
          <a:xfrm>
            <a:off x="904043" y="4407420"/>
            <a:ext cx="1313011" cy="499938"/>
          </a:xfrm>
          <a:prstGeom prst="ellipse">
            <a:avLst/>
          </a:prstGeom>
          <a:noFill/>
          <a:ln w="38100"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6963928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100" dirty="0" smtClean="0"/>
              <a:t>Common occurrences in Ft. </a:t>
            </a:r>
            <a:r>
              <a:rPr lang="en-US" sz="3100" dirty="0" err="1" smtClean="0"/>
              <a:t>Casimir</a:t>
            </a:r>
            <a:r>
              <a:rPr lang="en-US" sz="3100" dirty="0" smtClean="0"/>
              <a:t>/New Amstel:</a:t>
            </a:r>
            <a:r>
              <a:rPr lang="en-US" sz="3600" dirty="0" smtClean="0"/>
              <a:t/>
            </a:r>
            <a:br>
              <a:rPr lang="en-US" sz="3600" dirty="0" smtClean="0"/>
            </a:br>
            <a:r>
              <a:rPr lang="en-US" sz="3600" dirty="0" smtClean="0"/>
              <a:t>hunger, sickness, death, fear</a:t>
            </a:r>
            <a:endParaRPr lang="en-US" sz="3600" dirty="0"/>
          </a:p>
        </p:txBody>
      </p:sp>
      <p:sp>
        <p:nvSpPr>
          <p:cNvPr id="3" name="TextBox 2"/>
          <p:cNvSpPr txBox="1"/>
          <p:nvPr/>
        </p:nvSpPr>
        <p:spPr>
          <a:xfrm>
            <a:off x="787400" y="2146300"/>
            <a:ext cx="184666" cy="369332"/>
          </a:xfrm>
          <a:prstGeom prst="rect">
            <a:avLst/>
          </a:prstGeom>
          <a:noFill/>
        </p:spPr>
        <p:txBody>
          <a:bodyPr wrap="none" rtlCol="0">
            <a:spAutoFit/>
          </a:bodyPr>
          <a:lstStyle/>
          <a:p>
            <a:endParaRPr lang="en-US" dirty="0"/>
          </a:p>
        </p:txBody>
      </p:sp>
      <p:sp>
        <p:nvSpPr>
          <p:cNvPr id="4" name="Rectangle 3"/>
          <p:cNvSpPr/>
          <p:nvPr/>
        </p:nvSpPr>
        <p:spPr>
          <a:xfrm>
            <a:off x="520700" y="4290060"/>
            <a:ext cx="10922000" cy="1477328"/>
          </a:xfrm>
          <a:prstGeom prst="rect">
            <a:avLst/>
          </a:prstGeom>
        </p:spPr>
        <p:txBody>
          <a:bodyPr wrap="square">
            <a:spAutoFit/>
          </a:bodyPr>
          <a:lstStyle/>
          <a:p>
            <a:r>
              <a:rPr lang="en-US" dirty="0" smtClean="0"/>
              <a:t>I </a:t>
            </a:r>
            <a:r>
              <a:rPr lang="en-US" dirty="0"/>
              <a:t>have not received </a:t>
            </a:r>
            <a:r>
              <a:rPr lang="en-US" dirty="0" smtClean="0"/>
              <a:t>.. Duffels, </a:t>
            </a:r>
            <a:r>
              <a:rPr lang="en-US" dirty="0"/>
              <a:t>which </a:t>
            </a:r>
            <a:r>
              <a:rPr lang="en-US" dirty="0" smtClean="0"/>
              <a:t> is </a:t>
            </a:r>
            <a:r>
              <a:rPr lang="en-US" dirty="0"/>
              <a:t>very inconvenient, as without duffels it is hard to get </a:t>
            </a:r>
            <a:r>
              <a:rPr lang="en-US" b="1" u="sng" dirty="0">
                <a:solidFill>
                  <a:srgbClr val="FF0000"/>
                </a:solidFill>
              </a:rPr>
              <a:t>deer-meat</a:t>
            </a:r>
            <a:r>
              <a:rPr lang="en-US" dirty="0"/>
              <a:t> or </a:t>
            </a:r>
            <a:r>
              <a:rPr lang="en-US" b="1" u="sng" dirty="0">
                <a:solidFill>
                  <a:srgbClr val="FF0000"/>
                </a:solidFill>
              </a:rPr>
              <a:t>maize</a:t>
            </a:r>
            <a:r>
              <a:rPr lang="en-US" dirty="0"/>
              <a:t> from the </a:t>
            </a:r>
            <a:r>
              <a:rPr lang="en-US" dirty="0" smtClean="0"/>
              <a:t>savages</a:t>
            </a:r>
            <a:r>
              <a:rPr lang="en-US" dirty="0"/>
              <a:t>. Over one hundred souls have also arrived now, without that provisions have </a:t>
            </a:r>
            <a:r>
              <a:rPr lang="en-US" dirty="0" smtClean="0"/>
              <a:t>been </a:t>
            </a:r>
            <a:r>
              <a:rPr lang="en-US" dirty="0"/>
              <a:t>sent with them, which causes here rather some scarcity and inconvenience. It is </a:t>
            </a:r>
            <a:r>
              <a:rPr lang="en-US" dirty="0" smtClean="0"/>
              <a:t>rather difficult </a:t>
            </a:r>
            <a:r>
              <a:rPr lang="en-US" dirty="0"/>
              <a:t>to provide for many mouths, when one has but little stores, one hardly </a:t>
            </a:r>
            <a:r>
              <a:rPr lang="en-US" dirty="0" smtClean="0"/>
              <a:t>dares </a:t>
            </a:r>
            <a:r>
              <a:rPr lang="en-US" dirty="0"/>
              <a:t>to think of it and I am ashamed to speak of it or to ask again your Honor, to </a:t>
            </a:r>
            <a:r>
              <a:rPr lang="en-US" dirty="0" smtClean="0"/>
              <a:t>send </a:t>
            </a:r>
            <a:r>
              <a:rPr lang="en-US" dirty="0"/>
              <a:t>some necessaries of grain, which is very much needed here, also a lot of </a:t>
            </a:r>
            <a:r>
              <a:rPr lang="en-US" dirty="0">
                <a:solidFill>
                  <a:srgbClr val="FF0000"/>
                </a:solidFill>
              </a:rPr>
              <a:t>peas</a:t>
            </a:r>
            <a:r>
              <a:rPr lang="en-US" dirty="0"/>
              <a:t> and </a:t>
            </a:r>
            <a:r>
              <a:rPr lang="en-US" dirty="0" smtClean="0"/>
              <a:t>some </a:t>
            </a:r>
            <a:r>
              <a:rPr lang="en-US" dirty="0">
                <a:solidFill>
                  <a:srgbClr val="FF0000"/>
                </a:solidFill>
              </a:rPr>
              <a:t>bacon</a:t>
            </a:r>
            <a:r>
              <a:rPr lang="en-US" dirty="0"/>
              <a:t>.</a:t>
            </a:r>
          </a:p>
        </p:txBody>
      </p:sp>
      <p:sp>
        <p:nvSpPr>
          <p:cNvPr id="5" name="TextBox 4"/>
          <p:cNvSpPr txBox="1"/>
          <p:nvPr/>
        </p:nvSpPr>
        <p:spPr>
          <a:xfrm>
            <a:off x="574040" y="1961634"/>
            <a:ext cx="8847644" cy="400110"/>
          </a:xfrm>
          <a:prstGeom prst="rect">
            <a:avLst/>
          </a:prstGeom>
          <a:noFill/>
        </p:spPr>
        <p:txBody>
          <a:bodyPr wrap="none" rtlCol="0">
            <a:spAutoFit/>
          </a:bodyPr>
          <a:lstStyle/>
          <a:p>
            <a:r>
              <a:rPr lang="en-US" sz="2000" dirty="0" smtClean="0"/>
              <a:t>Glimpses of hunger in official letters to from New Amstel, New Amsterdam  (NYHD)</a:t>
            </a:r>
          </a:p>
        </p:txBody>
      </p:sp>
      <p:sp>
        <p:nvSpPr>
          <p:cNvPr id="7" name="Rectangle 6"/>
          <p:cNvSpPr/>
          <p:nvPr/>
        </p:nvSpPr>
        <p:spPr>
          <a:xfrm>
            <a:off x="574041" y="2588737"/>
            <a:ext cx="11214100" cy="1200329"/>
          </a:xfrm>
          <a:prstGeom prst="rect">
            <a:avLst/>
          </a:prstGeom>
        </p:spPr>
        <p:txBody>
          <a:bodyPr wrap="square">
            <a:spAutoFit/>
          </a:bodyPr>
          <a:lstStyle/>
          <a:p>
            <a:r>
              <a:rPr lang="en-US" dirty="0" smtClean="0"/>
              <a:t>1658, </a:t>
            </a:r>
            <a:r>
              <a:rPr lang="en-US" dirty="0"/>
              <a:t>to Stuyvesant: </a:t>
            </a:r>
            <a:endParaRPr lang="en-US" dirty="0" smtClean="0"/>
          </a:p>
          <a:p>
            <a:endParaRPr lang="en-US" dirty="0"/>
          </a:p>
          <a:p>
            <a:r>
              <a:rPr lang="en-US" dirty="0" smtClean="0"/>
              <a:t>To </a:t>
            </a:r>
            <a:r>
              <a:rPr lang="en-US" dirty="0"/>
              <a:t>the Noble, Honorable,  Worshipful, Wise,  Prudent and Very Discreet  Mr. </a:t>
            </a:r>
            <a:r>
              <a:rPr lang="en-US" dirty="0" err="1"/>
              <a:t>Petrus</a:t>
            </a:r>
            <a:r>
              <a:rPr lang="en-US" dirty="0"/>
              <a:t> Stuyvesant,  General in New-Netherland,  </a:t>
            </a:r>
            <a:r>
              <a:rPr lang="en-US" dirty="0" smtClean="0"/>
              <a:t>Curacao </a:t>
            </a:r>
            <a:r>
              <a:rPr lang="en-US" dirty="0" err="1"/>
              <a:t>etc</a:t>
            </a:r>
            <a:r>
              <a:rPr lang="en-US" dirty="0"/>
              <a:t>, residing at the  Manhattans in Fort New- Amsterdam.  By a savage. </a:t>
            </a:r>
          </a:p>
        </p:txBody>
      </p:sp>
    </p:spTree>
    <p:extLst>
      <p:ext uri="{BB962C8B-B14F-4D97-AF65-F5344CB8AC3E}">
        <p14:creationId xmlns:p14="http://schemas.microsoft.com/office/powerpoint/2010/main" val="3237842525"/>
      </p:ext>
    </p:extLst>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t>The outposts/settlements were marginal and not self supporting; supplies came from New Amsterdam</a:t>
            </a:r>
            <a:endParaRPr lang="en-US" sz="2800" dirty="0"/>
          </a:p>
        </p:txBody>
      </p:sp>
      <p:sp>
        <p:nvSpPr>
          <p:cNvPr id="3" name="Rectangle 2"/>
          <p:cNvSpPr/>
          <p:nvPr/>
        </p:nvSpPr>
        <p:spPr>
          <a:xfrm>
            <a:off x="1160054" y="4562827"/>
            <a:ext cx="9202141" cy="861774"/>
          </a:xfrm>
          <a:prstGeom prst="rect">
            <a:avLst/>
          </a:prstGeom>
        </p:spPr>
        <p:txBody>
          <a:bodyPr wrap="square">
            <a:spAutoFit/>
          </a:bodyPr>
          <a:lstStyle/>
          <a:p>
            <a:r>
              <a:rPr lang="en-US" sz="1600" dirty="0" smtClean="0"/>
              <a:t>Last </a:t>
            </a:r>
            <a:r>
              <a:rPr lang="en-US" sz="1600" dirty="0"/>
              <a:t>Saturday I distributed our last meat, I have yet about one ration of </a:t>
            </a:r>
            <a:r>
              <a:rPr lang="en-US" sz="1600" dirty="0">
                <a:solidFill>
                  <a:srgbClr val="FF0000"/>
                </a:solidFill>
              </a:rPr>
              <a:t>bacon </a:t>
            </a:r>
            <a:r>
              <a:rPr lang="en-US" sz="1600" dirty="0"/>
              <a:t>and 200 lbs. of </a:t>
            </a:r>
            <a:r>
              <a:rPr lang="en-US" sz="1600" dirty="0">
                <a:solidFill>
                  <a:srgbClr val="FF0000"/>
                </a:solidFill>
              </a:rPr>
              <a:t>dried codfish</a:t>
            </a:r>
            <a:r>
              <a:rPr lang="en-US" sz="1600" dirty="0"/>
              <a:t>. I request that your Honor will please to send us some bacon and meat by first opportunity</a:t>
            </a:r>
            <a:r>
              <a:rPr lang="en-US" sz="1600" dirty="0" smtClean="0"/>
              <a:t>.</a:t>
            </a:r>
          </a:p>
          <a:p>
            <a:pPr algn="r"/>
            <a:endParaRPr lang="en-US" dirty="0" smtClean="0"/>
          </a:p>
        </p:txBody>
      </p:sp>
      <p:sp>
        <p:nvSpPr>
          <p:cNvPr id="4" name="Rectangle 3"/>
          <p:cNvSpPr/>
          <p:nvPr/>
        </p:nvSpPr>
        <p:spPr>
          <a:xfrm>
            <a:off x="771598" y="1931790"/>
            <a:ext cx="10259271" cy="1323439"/>
          </a:xfrm>
          <a:prstGeom prst="rect">
            <a:avLst/>
          </a:prstGeom>
        </p:spPr>
        <p:txBody>
          <a:bodyPr wrap="square">
            <a:spAutoFit/>
          </a:bodyPr>
          <a:lstStyle/>
          <a:p>
            <a:r>
              <a:rPr lang="en-US" sz="1600" dirty="0"/>
              <a:t>They complained to me lately, that </a:t>
            </a:r>
            <a:r>
              <a:rPr lang="en-US" sz="1600" dirty="0" smtClean="0"/>
              <a:t>t</a:t>
            </a:r>
            <a:r>
              <a:rPr lang="en-US" sz="1600" dirty="0"/>
              <a:t>h</a:t>
            </a:r>
            <a:r>
              <a:rPr lang="en-US" sz="1600" dirty="0" smtClean="0"/>
              <a:t>ey </a:t>
            </a:r>
            <a:r>
              <a:rPr lang="en-US" sz="1600" dirty="0"/>
              <a:t>had </a:t>
            </a:r>
            <a:r>
              <a:rPr lang="en-US" sz="1600" dirty="0" smtClean="0"/>
              <a:t>no more </a:t>
            </a:r>
            <a:r>
              <a:rPr lang="en-US" sz="1600" dirty="0"/>
              <a:t>victuals, as they harvested little </a:t>
            </a:r>
            <a:r>
              <a:rPr lang="en-US" sz="1600" dirty="0" smtClean="0"/>
              <a:t>from </a:t>
            </a:r>
            <a:r>
              <a:rPr lang="en-US" sz="1600" dirty="0"/>
              <a:t>their l</a:t>
            </a:r>
            <a:r>
              <a:rPr lang="en-US" sz="1600" dirty="0" smtClean="0"/>
              <a:t>and </a:t>
            </a:r>
            <a:r>
              <a:rPr lang="en-US" sz="1600" dirty="0"/>
              <a:t>last summer, they had </a:t>
            </a:r>
            <a:r>
              <a:rPr lang="en-US" sz="1600" dirty="0" smtClean="0"/>
              <a:t>received their </a:t>
            </a:r>
            <a:r>
              <a:rPr lang="en-US" sz="1600" dirty="0"/>
              <a:t>seed-corn </a:t>
            </a:r>
            <a:r>
              <a:rPr lang="en-US" sz="1600" dirty="0" smtClean="0"/>
              <a:t>from </a:t>
            </a:r>
            <a:r>
              <a:rPr lang="en-US" sz="1600" dirty="0" err="1" smtClean="0"/>
              <a:t>Alrichs</a:t>
            </a:r>
            <a:r>
              <a:rPr lang="en-US" sz="1600" dirty="0" smtClean="0"/>
              <a:t> </a:t>
            </a:r>
            <a:r>
              <a:rPr lang="en-US" sz="1600" dirty="0"/>
              <a:t>very late, which was English corn and ripened late</a:t>
            </a:r>
            <a:r>
              <a:rPr lang="en-US" sz="1600" dirty="0" smtClean="0"/>
              <a:t>; therefore </a:t>
            </a:r>
            <a:r>
              <a:rPr lang="en-US" sz="1600" dirty="0"/>
              <a:t>it was mostly frozen on the field, so that they have little or no </a:t>
            </a:r>
            <a:r>
              <a:rPr lang="en-US" sz="1600" dirty="0" smtClean="0"/>
              <a:t>provisions. These farmers </a:t>
            </a:r>
            <a:r>
              <a:rPr lang="en-US" sz="1600" dirty="0"/>
              <a:t>have got a good deal of winter grain into the soil: yet some say, that </a:t>
            </a:r>
            <a:r>
              <a:rPr lang="en-US" sz="1600" dirty="0">
                <a:solidFill>
                  <a:srgbClr val="FF0000"/>
                </a:solidFill>
              </a:rPr>
              <a:t>if they </a:t>
            </a:r>
            <a:r>
              <a:rPr lang="en-US" sz="1600" dirty="0" smtClean="0">
                <a:solidFill>
                  <a:srgbClr val="FF0000"/>
                </a:solidFill>
              </a:rPr>
              <a:t>cannot </a:t>
            </a:r>
            <a:r>
              <a:rPr lang="en-US" sz="1600" dirty="0">
                <a:solidFill>
                  <a:srgbClr val="FF0000"/>
                </a:solidFill>
              </a:rPr>
              <a:t>get help or </a:t>
            </a:r>
            <a:r>
              <a:rPr lang="en-US" sz="1600" dirty="0" smtClean="0">
                <a:solidFill>
                  <a:srgbClr val="FF0000"/>
                </a:solidFill>
              </a:rPr>
              <a:t>assistance</a:t>
            </a:r>
            <a:r>
              <a:rPr lang="en-US" sz="1600" dirty="0">
                <a:solidFill>
                  <a:srgbClr val="FF0000"/>
                </a:solidFill>
              </a:rPr>
              <a:t>, </a:t>
            </a:r>
            <a:r>
              <a:rPr lang="en-US" sz="1600" dirty="0" smtClean="0">
                <a:solidFill>
                  <a:srgbClr val="FF0000"/>
                </a:solidFill>
              </a:rPr>
              <a:t>they </a:t>
            </a:r>
            <a:r>
              <a:rPr lang="en-US" sz="1600" dirty="0">
                <a:solidFill>
                  <a:srgbClr val="FF0000"/>
                </a:solidFill>
              </a:rPr>
              <a:t>will have to leave, before the new corn ripens, </a:t>
            </a:r>
            <a:r>
              <a:rPr lang="en-US" sz="1600" dirty="0" smtClean="0">
                <a:solidFill>
                  <a:srgbClr val="FF0000"/>
                </a:solidFill>
              </a:rPr>
              <a:t>for they </a:t>
            </a:r>
            <a:r>
              <a:rPr lang="en-US" sz="1600" dirty="0">
                <a:solidFill>
                  <a:srgbClr val="FF0000"/>
                </a:solidFill>
              </a:rPr>
              <a:t>have sold their remaining </a:t>
            </a:r>
            <a:r>
              <a:rPr lang="en-US" sz="1600" dirty="0" smtClean="0">
                <a:solidFill>
                  <a:srgbClr val="FF0000"/>
                </a:solidFill>
              </a:rPr>
              <a:t>clothes </a:t>
            </a:r>
            <a:r>
              <a:rPr lang="en-US" sz="1600" dirty="0">
                <a:solidFill>
                  <a:srgbClr val="FF0000"/>
                </a:solidFill>
              </a:rPr>
              <a:t>for eatables last </a:t>
            </a:r>
            <a:r>
              <a:rPr lang="en-US" sz="1600" dirty="0" smtClean="0">
                <a:solidFill>
                  <a:srgbClr val="FF0000"/>
                </a:solidFill>
              </a:rPr>
              <a:t>winter.</a:t>
            </a:r>
            <a:endParaRPr lang="en-US" sz="1600" dirty="0">
              <a:solidFill>
                <a:srgbClr val="FF0000"/>
              </a:solidFill>
            </a:endParaRPr>
          </a:p>
        </p:txBody>
      </p:sp>
      <p:sp>
        <p:nvSpPr>
          <p:cNvPr id="5" name="Rectangle 4"/>
          <p:cNvSpPr/>
          <p:nvPr/>
        </p:nvSpPr>
        <p:spPr>
          <a:xfrm>
            <a:off x="3604549" y="3409717"/>
            <a:ext cx="7977852" cy="615553"/>
          </a:xfrm>
          <a:prstGeom prst="rect">
            <a:avLst/>
          </a:prstGeom>
        </p:spPr>
        <p:txBody>
          <a:bodyPr wrap="square">
            <a:spAutoFit/>
          </a:bodyPr>
          <a:lstStyle/>
          <a:p>
            <a:pPr algn="r"/>
            <a:r>
              <a:rPr lang="en-US" sz="1600" dirty="0"/>
              <a:t>To Stuyvesant from </a:t>
            </a:r>
            <a:r>
              <a:rPr lang="en-US" sz="1600" dirty="0" err="1"/>
              <a:t>Beekman</a:t>
            </a:r>
            <a:r>
              <a:rPr lang="en-US" sz="1600" dirty="0"/>
              <a:t>, Ft. </a:t>
            </a:r>
            <a:r>
              <a:rPr lang="en-US" sz="1600" dirty="0" err="1" smtClean="0"/>
              <a:t>Altena</a:t>
            </a:r>
            <a:r>
              <a:rPr lang="en-US" sz="1600" dirty="0" smtClean="0"/>
              <a:t>,  Jan. 1660 </a:t>
            </a:r>
            <a:endParaRPr lang="en-US" sz="1600" dirty="0"/>
          </a:p>
          <a:p>
            <a:pPr algn="r"/>
            <a:r>
              <a:rPr lang="en-US" dirty="0"/>
              <a:t>	</a:t>
            </a:r>
          </a:p>
        </p:txBody>
      </p:sp>
      <p:sp>
        <p:nvSpPr>
          <p:cNvPr id="6" name="Rectangle 5"/>
          <p:cNvSpPr/>
          <p:nvPr/>
        </p:nvSpPr>
        <p:spPr>
          <a:xfrm>
            <a:off x="4773820" y="5263271"/>
            <a:ext cx="6633963" cy="338554"/>
          </a:xfrm>
          <a:prstGeom prst="rect">
            <a:avLst/>
          </a:prstGeom>
        </p:spPr>
        <p:txBody>
          <a:bodyPr wrap="square">
            <a:spAutoFit/>
          </a:bodyPr>
          <a:lstStyle/>
          <a:p>
            <a:pPr algn="r"/>
            <a:r>
              <a:rPr lang="en-US" sz="1600" dirty="0"/>
              <a:t>To Stuyvesant from </a:t>
            </a:r>
            <a:r>
              <a:rPr lang="en-US" sz="1600" dirty="0" err="1"/>
              <a:t>Beekman</a:t>
            </a:r>
            <a:r>
              <a:rPr lang="en-US" sz="1600" dirty="0"/>
              <a:t>, Ft. </a:t>
            </a:r>
            <a:r>
              <a:rPr lang="en-US" sz="1600" dirty="0" err="1"/>
              <a:t>Altena</a:t>
            </a:r>
            <a:r>
              <a:rPr lang="en-US" sz="1600" dirty="0"/>
              <a:t>, June 1660 </a:t>
            </a:r>
          </a:p>
        </p:txBody>
      </p:sp>
    </p:spTree>
    <p:extLst>
      <p:ext uri="{BB962C8B-B14F-4D97-AF65-F5344CB8AC3E}">
        <p14:creationId xmlns:p14="http://schemas.microsoft.com/office/powerpoint/2010/main" val="1642100964"/>
      </p:ext>
    </p:extLst>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Sickness a frequent problem</a:t>
            </a:r>
            <a:endParaRPr lang="en-US" dirty="0"/>
          </a:p>
        </p:txBody>
      </p:sp>
      <p:sp>
        <p:nvSpPr>
          <p:cNvPr id="3" name="Rectangle 2"/>
          <p:cNvSpPr/>
          <p:nvPr/>
        </p:nvSpPr>
        <p:spPr>
          <a:xfrm>
            <a:off x="779843" y="2747570"/>
            <a:ext cx="9703468" cy="1754327"/>
          </a:xfrm>
          <a:prstGeom prst="rect">
            <a:avLst/>
          </a:prstGeom>
        </p:spPr>
        <p:txBody>
          <a:bodyPr wrap="square">
            <a:spAutoFit/>
          </a:bodyPr>
          <a:lstStyle/>
          <a:p>
            <a:r>
              <a:rPr lang="en-US" dirty="0"/>
              <a:t>I have been very unwell and </a:t>
            </a:r>
            <a:r>
              <a:rPr lang="en-US" dirty="0" smtClean="0"/>
              <a:t> have </a:t>
            </a:r>
            <a:r>
              <a:rPr lang="en-US" dirty="0"/>
              <a:t>suffered a hard shock, likewise my wife, who is still very weak, together with some </a:t>
            </a:r>
            <a:r>
              <a:rPr lang="en-US" dirty="0" smtClean="0"/>
              <a:t> 3 </a:t>
            </a:r>
            <a:r>
              <a:rPr lang="en-US" dirty="0"/>
              <a:t>or 4 of my </a:t>
            </a:r>
            <a:r>
              <a:rPr lang="en-US" dirty="0" err="1"/>
              <a:t>housepeople</a:t>
            </a:r>
            <a:r>
              <a:rPr lang="en-US" dirty="0"/>
              <a:t>, for a </a:t>
            </a:r>
            <a:r>
              <a:rPr lang="en-US" dirty="0">
                <a:solidFill>
                  <a:srgbClr val="FF0000"/>
                </a:solidFill>
              </a:rPr>
              <a:t>fever or other disease prevails </a:t>
            </a:r>
            <a:r>
              <a:rPr lang="en-US" dirty="0"/>
              <a:t>here very much, so </a:t>
            </a:r>
            <a:r>
              <a:rPr lang="en-US" dirty="0" smtClean="0"/>
              <a:t> that </a:t>
            </a:r>
            <a:r>
              <a:rPr lang="en-US" dirty="0">
                <a:solidFill>
                  <a:srgbClr val="FF0000"/>
                </a:solidFill>
              </a:rPr>
              <a:t>hardly a family is free from it</a:t>
            </a:r>
            <a:r>
              <a:rPr lang="en-US" dirty="0"/>
              <a:t>, although nobody has died yet)</a:t>
            </a:r>
            <a:r>
              <a:rPr lang="en-US" dirty="0" smtClean="0"/>
              <a:t>.</a:t>
            </a:r>
          </a:p>
          <a:p>
            <a:pPr algn="r"/>
            <a:r>
              <a:rPr lang="en-US" dirty="0" smtClean="0"/>
              <a:t>Jacob </a:t>
            </a:r>
            <a:r>
              <a:rPr lang="en-US" dirty="0" err="1" smtClean="0"/>
              <a:t>Alrichs</a:t>
            </a:r>
            <a:r>
              <a:rPr lang="en-US" dirty="0" smtClean="0"/>
              <a:t> to Stuyvesant, Oct 1657 </a:t>
            </a:r>
          </a:p>
          <a:p>
            <a:pPr algn="r"/>
            <a:endParaRPr lang="en-US" dirty="0"/>
          </a:p>
          <a:p>
            <a:pPr algn="r"/>
            <a:endParaRPr lang="en-US" dirty="0"/>
          </a:p>
        </p:txBody>
      </p:sp>
    </p:spTree>
    <p:extLst>
      <p:ext uri="{BB962C8B-B14F-4D97-AF65-F5344CB8AC3E}">
        <p14:creationId xmlns:p14="http://schemas.microsoft.com/office/powerpoint/2010/main" val="2272448029"/>
      </p:ext>
    </p:extLst>
  </p:cSld>
  <p:clrMapOvr>
    <a:masterClrMapping/>
  </p:clrMapOvr>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878664" y="889000"/>
            <a:ext cx="8777111" cy="5355313"/>
          </a:xfrm>
          <a:prstGeom prst="rect">
            <a:avLst/>
          </a:prstGeom>
        </p:spPr>
        <p:txBody>
          <a:bodyPr wrap="square">
            <a:spAutoFit/>
          </a:bodyPr>
          <a:lstStyle/>
          <a:p>
            <a:endParaRPr lang="en-US" dirty="0"/>
          </a:p>
          <a:p>
            <a:r>
              <a:rPr lang="en-US" dirty="0"/>
              <a:t>Extract from the letter of Evert </a:t>
            </a:r>
            <a:r>
              <a:rPr lang="en-US" dirty="0" err="1"/>
              <a:t>Pietersen</a:t>
            </a:r>
            <a:r>
              <a:rPr lang="en-US" dirty="0"/>
              <a:t>, Comforter of the sick, and </a:t>
            </a:r>
          </a:p>
          <a:p>
            <a:r>
              <a:rPr lang="en-US" dirty="0"/>
              <a:t>Schoolmaster in the </a:t>
            </a:r>
            <a:r>
              <a:rPr lang="en-US" dirty="0" err="1"/>
              <a:t>Colonie</a:t>
            </a:r>
            <a:r>
              <a:rPr lang="en-US" dirty="0"/>
              <a:t> established by this city, Amsterdam, on the </a:t>
            </a:r>
          </a:p>
          <a:p>
            <a:r>
              <a:rPr lang="en-US" dirty="0"/>
              <a:t>South river, in New Netherland, dated 10 </a:t>
            </a:r>
            <a:r>
              <a:rPr lang="en-US" dirty="0" err="1"/>
              <a:t>th</a:t>
            </a:r>
            <a:r>
              <a:rPr lang="en-US" dirty="0"/>
              <a:t> August, 1657. </a:t>
            </a:r>
          </a:p>
          <a:p>
            <a:endParaRPr lang="en-US" dirty="0"/>
          </a:p>
          <a:p>
            <a:r>
              <a:rPr lang="en-US" dirty="0"/>
              <a:t>We arrived here at the South river, on the 25 </a:t>
            </a:r>
            <a:r>
              <a:rPr lang="en-US" dirty="0" err="1"/>
              <a:t>th</a:t>
            </a:r>
            <a:r>
              <a:rPr lang="en-US" dirty="0"/>
              <a:t> April, and found 20 families </a:t>
            </a:r>
            <a:r>
              <a:rPr lang="en-US" dirty="0" smtClean="0"/>
              <a:t> there</a:t>
            </a:r>
            <a:r>
              <a:rPr lang="en-US" dirty="0"/>
              <a:t>, mostly Swedes, not more than 5 or 6 families belonging to our nation. I </a:t>
            </a:r>
            <a:r>
              <a:rPr lang="en-US" dirty="0" smtClean="0"/>
              <a:t> find </a:t>
            </a:r>
            <a:r>
              <a:rPr lang="en-US" dirty="0"/>
              <a:t>the land here right good and well </a:t>
            </a:r>
            <a:r>
              <a:rPr lang="en-US" dirty="0" smtClean="0"/>
              <a:t>timbered</a:t>
            </a:r>
            <a:r>
              <a:rPr lang="is-IS" dirty="0" smtClean="0"/>
              <a:t>…</a:t>
            </a:r>
            <a:r>
              <a:rPr lang="en-US" dirty="0" smtClean="0"/>
              <a:t>fine </a:t>
            </a:r>
            <a:r>
              <a:rPr lang="en-US" dirty="0"/>
              <a:t>oak and hickory trees ; also, excellent land for </a:t>
            </a:r>
            <a:r>
              <a:rPr lang="en-US" dirty="0" smtClean="0"/>
              <a:t>tillage the </a:t>
            </a:r>
            <a:r>
              <a:rPr lang="en-US" dirty="0"/>
              <a:t>land produces whatever it can, but of </a:t>
            </a:r>
            <a:r>
              <a:rPr lang="en-US" dirty="0" smtClean="0"/>
              <a:t>the </a:t>
            </a:r>
            <a:r>
              <a:rPr lang="en-US" dirty="0"/>
              <a:t>best kind ; I therefore firmly believe were we to have 1 to 2 thousand hearty farmers we </a:t>
            </a:r>
            <a:r>
              <a:rPr lang="en-US" dirty="0" smtClean="0"/>
              <a:t>should </a:t>
            </a:r>
            <a:r>
              <a:rPr lang="en-US" dirty="0"/>
              <a:t>reap an excellent crop here, where, therefore, nothing is wanting but people. Wharves </a:t>
            </a:r>
            <a:r>
              <a:rPr lang="en-US" dirty="0" smtClean="0"/>
              <a:t>are </a:t>
            </a:r>
            <a:r>
              <a:rPr lang="en-US" dirty="0"/>
              <a:t>already laid out here and almost built ; land is also given out already, and every effort made </a:t>
            </a:r>
            <a:r>
              <a:rPr lang="en-US" dirty="0" smtClean="0"/>
              <a:t>to </a:t>
            </a:r>
            <a:r>
              <a:rPr lang="en-US" dirty="0"/>
              <a:t>get the winter grain in the </a:t>
            </a:r>
            <a:r>
              <a:rPr lang="en-US" dirty="0" smtClean="0"/>
              <a:t>ground</a:t>
            </a:r>
            <a:r>
              <a:rPr lang="is-IS" dirty="0" smtClean="0"/>
              <a:t>….</a:t>
            </a:r>
            <a:endParaRPr lang="en-US" dirty="0" smtClean="0"/>
          </a:p>
          <a:p>
            <a:endParaRPr lang="en-US" dirty="0"/>
          </a:p>
          <a:p>
            <a:r>
              <a:rPr lang="en-US" dirty="0" smtClean="0"/>
              <a:t>I </a:t>
            </a:r>
            <a:r>
              <a:rPr lang="en-US" dirty="0"/>
              <a:t>already begin to keep </a:t>
            </a:r>
            <a:r>
              <a:rPr lang="en-US" dirty="0" smtClean="0"/>
              <a:t>school</a:t>
            </a:r>
            <a:r>
              <a:rPr lang="en-US" dirty="0"/>
              <a:t>, and have 25 children, etc. </a:t>
            </a:r>
          </a:p>
          <a:p>
            <a:endParaRPr lang="en-US" dirty="0"/>
          </a:p>
          <a:p>
            <a:r>
              <a:rPr lang="en-US" dirty="0"/>
              <a:t>Your Honors' most obedient servant, </a:t>
            </a:r>
          </a:p>
          <a:p>
            <a:r>
              <a:rPr lang="en-US" dirty="0" smtClean="0"/>
              <a:t>(</a:t>
            </a:r>
            <a:r>
              <a:rPr lang="en-US" dirty="0"/>
              <a:t>Signed), Evert </a:t>
            </a:r>
            <a:r>
              <a:rPr lang="en-US" dirty="0" err="1"/>
              <a:t>Pietersen</a:t>
            </a:r>
            <a:r>
              <a:rPr lang="en-US" dirty="0"/>
              <a:t>. </a:t>
            </a:r>
          </a:p>
          <a:p>
            <a:endParaRPr lang="en-US" dirty="0"/>
          </a:p>
          <a:p>
            <a:r>
              <a:rPr lang="en-US" dirty="0"/>
              <a:t>Dated the 10 ,h August, 1657. In Fort New Amstel, </a:t>
            </a:r>
            <a:r>
              <a:rPr lang="en-US" dirty="0" smtClean="0"/>
              <a:t>on </a:t>
            </a:r>
            <a:r>
              <a:rPr lang="en-US" dirty="0"/>
              <a:t>the South river, in New Netherland. </a:t>
            </a:r>
          </a:p>
        </p:txBody>
      </p:sp>
      <p:sp>
        <p:nvSpPr>
          <p:cNvPr id="3" name="TextBox 2"/>
          <p:cNvSpPr txBox="1"/>
          <p:nvPr/>
        </p:nvSpPr>
        <p:spPr>
          <a:xfrm>
            <a:off x="3612445" y="366889"/>
            <a:ext cx="7140223" cy="523220"/>
          </a:xfrm>
          <a:prstGeom prst="rect">
            <a:avLst/>
          </a:prstGeom>
          <a:noFill/>
        </p:spPr>
        <p:txBody>
          <a:bodyPr wrap="square" rtlCol="0">
            <a:spAutoFit/>
          </a:bodyPr>
          <a:lstStyle/>
          <a:p>
            <a:r>
              <a:rPr lang="en-US" sz="2800" dirty="0" smtClean="0"/>
              <a:t>Some positive notes about the colony</a:t>
            </a:r>
            <a:endParaRPr lang="en-US" sz="2800" dirty="0"/>
          </a:p>
        </p:txBody>
      </p:sp>
    </p:spTree>
    <p:extLst>
      <p:ext uri="{BB962C8B-B14F-4D97-AF65-F5344CB8AC3E}">
        <p14:creationId xmlns:p14="http://schemas.microsoft.com/office/powerpoint/2010/main" val="35318552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More </a:t>
            </a:r>
            <a:r>
              <a:rPr lang="en-US" sz="3200" dirty="0" err="1" smtClean="0"/>
              <a:t>Illlness</a:t>
            </a:r>
            <a:endParaRPr lang="en-US" sz="3200" dirty="0"/>
          </a:p>
        </p:txBody>
      </p:sp>
      <p:sp>
        <p:nvSpPr>
          <p:cNvPr id="3" name="Rectangle 2"/>
          <p:cNvSpPr/>
          <p:nvPr/>
        </p:nvSpPr>
        <p:spPr>
          <a:xfrm>
            <a:off x="609601" y="1417639"/>
            <a:ext cx="11167412" cy="3693319"/>
          </a:xfrm>
          <a:prstGeom prst="rect">
            <a:avLst/>
          </a:prstGeom>
        </p:spPr>
        <p:txBody>
          <a:bodyPr wrap="square">
            <a:spAutoFit/>
          </a:bodyPr>
          <a:lstStyle/>
          <a:p>
            <a:r>
              <a:rPr lang="en-US" dirty="0"/>
              <a:t>To Mr. </a:t>
            </a:r>
            <a:r>
              <a:rPr lang="en-US" dirty="0" err="1"/>
              <a:t>Petrus</a:t>
            </a:r>
            <a:r>
              <a:rPr lang="en-US" dirty="0"/>
              <a:t> Stuyvesant, </a:t>
            </a:r>
          </a:p>
          <a:p>
            <a:r>
              <a:rPr lang="en-US" dirty="0"/>
              <a:t>General in New-Netherland, Curacao etc. residing at the Manhattans </a:t>
            </a:r>
          </a:p>
          <a:p>
            <a:r>
              <a:rPr lang="en-US" dirty="0">
                <a:solidFill>
                  <a:srgbClr val="FF0000"/>
                </a:solidFill>
              </a:rPr>
              <a:t>Per skipper Jacob</a:t>
            </a:r>
            <a:r>
              <a:rPr lang="en-US" dirty="0"/>
              <a:t>, whom God may guide. </a:t>
            </a:r>
            <a:endParaRPr lang="en-US" dirty="0" smtClean="0"/>
          </a:p>
          <a:p>
            <a:endParaRPr lang="en-US" dirty="0" smtClean="0"/>
          </a:p>
          <a:p>
            <a:r>
              <a:rPr lang="en-US" dirty="0" smtClean="0"/>
              <a:t>……</a:t>
            </a:r>
            <a:endParaRPr lang="en-US" dirty="0"/>
          </a:p>
          <a:p>
            <a:r>
              <a:rPr lang="en-US" dirty="0" smtClean="0">
                <a:solidFill>
                  <a:srgbClr val="FF0000"/>
                </a:solidFill>
              </a:rPr>
              <a:t>A general fever-like </a:t>
            </a:r>
            <a:r>
              <a:rPr lang="en-US" dirty="0">
                <a:solidFill>
                  <a:srgbClr val="FF0000"/>
                </a:solidFill>
              </a:rPr>
              <a:t>disease has raged here </a:t>
            </a:r>
            <a:r>
              <a:rPr lang="en-US" dirty="0"/>
              <a:t>again for some time and it is </a:t>
            </a:r>
            <a:r>
              <a:rPr lang="en-US" dirty="0" smtClean="0"/>
              <a:t>prevailing </a:t>
            </a:r>
            <a:r>
              <a:rPr lang="en-US" dirty="0"/>
              <a:t>much among the inhabitants. The Lord please to take us into his merciful </a:t>
            </a:r>
            <a:r>
              <a:rPr lang="en-US" dirty="0" smtClean="0"/>
              <a:t> protection </a:t>
            </a:r>
            <a:r>
              <a:rPr lang="en-US" dirty="0"/>
              <a:t>and relieve many weak people from it. I, too, have been ill for some days, </a:t>
            </a:r>
            <a:r>
              <a:rPr lang="en-US" dirty="0" smtClean="0"/>
              <a:t> but </a:t>
            </a:r>
            <a:r>
              <a:rPr lang="en-US" dirty="0"/>
              <a:t>am now, thanks to God, a little better. </a:t>
            </a:r>
          </a:p>
          <a:p>
            <a:r>
              <a:rPr lang="en-US" dirty="0" smtClean="0"/>
              <a:t>	Closing </a:t>
            </a:r>
            <a:r>
              <a:rPr lang="en-US" dirty="0"/>
              <a:t>herewith. Noble, Honorable, </a:t>
            </a:r>
            <a:r>
              <a:rPr lang="en-US" dirty="0" smtClean="0"/>
              <a:t>Worshipful</a:t>
            </a:r>
            <a:r>
              <a:rPr lang="en-US" dirty="0"/>
              <a:t>, Wise, </a:t>
            </a:r>
            <a:r>
              <a:rPr lang="en-US" dirty="0" smtClean="0"/>
              <a:t>Prudent </a:t>
            </a:r>
            <a:r>
              <a:rPr lang="en-US" dirty="0"/>
              <a:t>Sir, I commend your </a:t>
            </a:r>
            <a:r>
              <a:rPr lang="en-US" dirty="0" smtClean="0"/>
              <a:t>	Honor </a:t>
            </a:r>
            <a:r>
              <a:rPr lang="en-US" dirty="0"/>
              <a:t>and family with cordial </a:t>
            </a:r>
            <a:r>
              <a:rPr lang="en-US" dirty="0" smtClean="0"/>
              <a:t>salutations </a:t>
            </a:r>
            <a:r>
              <a:rPr lang="en-US" dirty="0"/>
              <a:t>to God's Almighty protection. In New</a:t>
            </a:r>
            <a:r>
              <a:rPr lang="en-US" dirty="0" smtClean="0"/>
              <a:t>-	Amstel</a:t>
            </a:r>
            <a:r>
              <a:rPr lang="en-US" dirty="0"/>
              <a:t>, the </a:t>
            </a:r>
            <a:r>
              <a:rPr lang="en-US" dirty="0" smtClean="0"/>
              <a:t>6th </a:t>
            </a:r>
            <a:r>
              <a:rPr lang="en-US" dirty="0"/>
              <a:t>of August </a:t>
            </a:r>
            <a:r>
              <a:rPr lang="en-US" dirty="0" smtClean="0"/>
              <a:t>1658</a:t>
            </a:r>
            <a:r>
              <a:rPr lang="en-US" dirty="0"/>
              <a:t>. </a:t>
            </a:r>
          </a:p>
          <a:p>
            <a:endParaRPr lang="en-US" dirty="0"/>
          </a:p>
          <a:p>
            <a:r>
              <a:rPr lang="en-US" dirty="0"/>
              <a:t>Your Honor's obedient and </a:t>
            </a:r>
            <a:r>
              <a:rPr lang="en-US" dirty="0" smtClean="0"/>
              <a:t>faithful </a:t>
            </a:r>
            <a:r>
              <a:rPr lang="en-US" dirty="0"/>
              <a:t>servant </a:t>
            </a:r>
          </a:p>
          <a:p>
            <a:r>
              <a:rPr lang="en-US" dirty="0"/>
              <a:t>J. </a:t>
            </a:r>
            <a:r>
              <a:rPr lang="en-US" dirty="0" err="1" smtClean="0"/>
              <a:t>Alrichs</a:t>
            </a:r>
            <a:r>
              <a:rPr lang="en-US" dirty="0"/>
              <a:t>. </a:t>
            </a:r>
          </a:p>
        </p:txBody>
      </p:sp>
    </p:spTree>
    <p:extLst>
      <p:ext uri="{BB962C8B-B14F-4D97-AF65-F5344CB8AC3E}">
        <p14:creationId xmlns:p14="http://schemas.microsoft.com/office/powerpoint/2010/main" val="3819840817"/>
      </p:ext>
    </p:extLst>
  </p:cSld>
  <p:clrMapOvr>
    <a:masterClrMapping/>
  </p:clrMapOvr>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968" y="111761"/>
            <a:ext cx="8078549" cy="721361"/>
          </a:xfrm>
        </p:spPr>
        <p:txBody>
          <a:bodyPr>
            <a:normAutofit/>
          </a:bodyPr>
          <a:lstStyle/>
          <a:p>
            <a:r>
              <a:rPr lang="en-US" sz="3200" dirty="0" smtClean="0"/>
              <a:t>More Illness</a:t>
            </a:r>
            <a:endParaRPr lang="en-US" sz="3200" dirty="0"/>
          </a:p>
        </p:txBody>
      </p:sp>
      <p:sp>
        <p:nvSpPr>
          <p:cNvPr id="5" name="Rectangle 4"/>
          <p:cNvSpPr/>
          <p:nvPr/>
        </p:nvSpPr>
        <p:spPr>
          <a:xfrm>
            <a:off x="501327" y="1316343"/>
            <a:ext cx="11096044" cy="2862323"/>
          </a:xfrm>
          <a:prstGeom prst="rect">
            <a:avLst/>
          </a:prstGeom>
        </p:spPr>
        <p:txBody>
          <a:bodyPr wrap="square">
            <a:spAutoFit/>
          </a:bodyPr>
          <a:lstStyle/>
          <a:p>
            <a:r>
              <a:rPr lang="en-US" dirty="0"/>
              <a:t>a </a:t>
            </a:r>
            <a:r>
              <a:rPr lang="en-US" dirty="0" smtClean="0"/>
              <a:t>burning </a:t>
            </a:r>
            <a:r>
              <a:rPr lang="en-US" dirty="0"/>
              <a:t>and violent fever </a:t>
            </a:r>
            <a:r>
              <a:rPr lang="en-US" dirty="0" smtClean="0"/>
              <a:t>……..raged badly…… almost all </a:t>
            </a:r>
            <a:r>
              <a:rPr lang="en-US" dirty="0"/>
              <a:t>people </a:t>
            </a:r>
            <a:r>
              <a:rPr lang="en-US" dirty="0" smtClean="0"/>
              <a:t>here….. </a:t>
            </a:r>
            <a:r>
              <a:rPr lang="en-US" dirty="0"/>
              <a:t>but few old ones have </a:t>
            </a:r>
            <a:r>
              <a:rPr lang="en-US" dirty="0" smtClean="0"/>
              <a:t>died</a:t>
            </a:r>
            <a:r>
              <a:rPr lang="en-US" dirty="0"/>
              <a:t>, but rather many young children, who could not endure it ; we have also had our </a:t>
            </a:r>
            <a:r>
              <a:rPr lang="en-US" dirty="0" smtClean="0"/>
              <a:t>turn </a:t>
            </a:r>
            <a:r>
              <a:rPr lang="en-US" dirty="0"/>
              <a:t>with six of us, but, God be praised, I myself did not lie long. The members of </a:t>
            </a:r>
            <a:r>
              <a:rPr lang="en-US" dirty="0" smtClean="0"/>
              <a:t>the </a:t>
            </a:r>
            <a:r>
              <a:rPr lang="en-US" dirty="0"/>
              <a:t>Council Messrs. </a:t>
            </a:r>
            <a:r>
              <a:rPr lang="en-US" dirty="0" err="1"/>
              <a:t>Hinijossa</a:t>
            </a:r>
            <a:r>
              <a:rPr lang="en-US" dirty="0"/>
              <a:t> and </a:t>
            </a:r>
            <a:r>
              <a:rPr lang="en-US" dirty="0" err="1"/>
              <a:t>Rynevelt</a:t>
            </a:r>
            <a:r>
              <a:rPr lang="en-US" dirty="0"/>
              <a:t>, as well as the Sheriff and all the </a:t>
            </a:r>
            <a:r>
              <a:rPr lang="en-US" dirty="0" err="1"/>
              <a:t>Schepens</a:t>
            </a:r>
            <a:r>
              <a:rPr lang="en-US" dirty="0"/>
              <a:t> </a:t>
            </a:r>
            <a:r>
              <a:rPr lang="en-US" dirty="0" smtClean="0"/>
              <a:t>have </a:t>
            </a:r>
            <a:r>
              <a:rPr lang="en-US" dirty="0"/>
              <a:t>most of them had </a:t>
            </a:r>
            <a:r>
              <a:rPr lang="en-US" b="1" i="1" dirty="0">
                <a:solidFill>
                  <a:srgbClr val="FF0000"/>
                </a:solidFill>
              </a:rPr>
              <a:t>a long sickness </a:t>
            </a:r>
            <a:r>
              <a:rPr lang="en-US" dirty="0"/>
              <a:t>and are mostly still a-bed, but I hope, it will take </a:t>
            </a:r>
            <a:r>
              <a:rPr lang="en-US" dirty="0" smtClean="0"/>
              <a:t>a </a:t>
            </a:r>
            <a:r>
              <a:rPr lang="en-US" dirty="0"/>
              <a:t>turn to the better, as the disease now begins to subside and the good God may </a:t>
            </a:r>
            <a:r>
              <a:rPr lang="en-US" dirty="0" smtClean="0"/>
              <a:t>please </a:t>
            </a:r>
            <a:r>
              <a:rPr lang="en-US" dirty="0"/>
              <a:t>to take it away entirely and keep it from us. </a:t>
            </a:r>
            <a:endParaRPr lang="en-US" dirty="0" smtClean="0"/>
          </a:p>
          <a:p>
            <a:pPr algn="r"/>
            <a:r>
              <a:rPr lang="en-US" dirty="0"/>
              <a:t>	</a:t>
            </a:r>
            <a:r>
              <a:rPr lang="en-US" dirty="0" err="1" smtClean="0"/>
              <a:t>Alrichs</a:t>
            </a:r>
            <a:r>
              <a:rPr lang="en-US" dirty="0" smtClean="0"/>
              <a:t> to Stuyvesant</a:t>
            </a:r>
          </a:p>
          <a:p>
            <a:pPr algn="r"/>
            <a:r>
              <a:rPr lang="en-US" dirty="0"/>
              <a:t>	</a:t>
            </a:r>
            <a:r>
              <a:rPr lang="en-US" dirty="0" smtClean="0"/>
              <a:t>Oct 1658, p226</a:t>
            </a:r>
          </a:p>
          <a:p>
            <a:endParaRPr lang="en-US" dirty="0"/>
          </a:p>
          <a:p>
            <a:endParaRPr lang="en-US" dirty="0"/>
          </a:p>
        </p:txBody>
      </p:sp>
    </p:spTree>
    <p:extLst>
      <p:ext uri="{BB962C8B-B14F-4D97-AF65-F5344CB8AC3E}">
        <p14:creationId xmlns:p14="http://schemas.microsoft.com/office/powerpoint/2010/main" val="1158057347"/>
      </p:ext>
    </p:extLst>
  </p:cSld>
  <p:clrMapOvr>
    <a:masterClrMapping/>
  </p:clrMapOvr>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6381" y="291350"/>
            <a:ext cx="11775620" cy="1143000"/>
          </a:xfrm>
        </p:spPr>
        <p:txBody>
          <a:bodyPr>
            <a:noAutofit/>
          </a:bodyPr>
          <a:lstStyle/>
          <a:p>
            <a:pPr algn="l"/>
            <a:r>
              <a:rPr lang="en-US" sz="2800" dirty="0" err="1" smtClean="0"/>
              <a:t>Alrichs</a:t>
            </a:r>
            <a:r>
              <a:rPr lang="en-US" sz="2800" dirty="0" smtClean="0"/>
              <a:t>’ response to </a:t>
            </a:r>
            <a:r>
              <a:rPr lang="en-US" sz="2800" dirty="0" err="1" smtClean="0"/>
              <a:t>criticisim</a:t>
            </a:r>
            <a:r>
              <a:rPr lang="en-US" sz="2800" dirty="0" smtClean="0"/>
              <a:t> of his leadership and lack of ability to hire soldiers in defense of town includes illness and acts of God</a:t>
            </a:r>
            <a:endParaRPr lang="en-US" sz="2800" dirty="0"/>
          </a:p>
        </p:txBody>
      </p:sp>
      <p:pic>
        <p:nvPicPr>
          <p:cNvPr id="3" name="Picture 2" descr="Screen Shot 2015-02-04 at 9.57.37 PM.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947263" y="1984488"/>
            <a:ext cx="9331960" cy="2545080"/>
          </a:xfrm>
          <a:prstGeom prst="rect">
            <a:avLst/>
          </a:prstGeom>
        </p:spPr>
      </p:pic>
      <p:sp>
        <p:nvSpPr>
          <p:cNvPr id="4" name="TextBox 3"/>
          <p:cNvSpPr txBox="1"/>
          <p:nvPr/>
        </p:nvSpPr>
        <p:spPr>
          <a:xfrm>
            <a:off x="3564994" y="5439608"/>
            <a:ext cx="4245761" cy="369332"/>
          </a:xfrm>
          <a:prstGeom prst="rect">
            <a:avLst/>
          </a:prstGeom>
          <a:noFill/>
        </p:spPr>
        <p:txBody>
          <a:bodyPr wrap="none" rtlCol="0">
            <a:spAutoFit/>
          </a:bodyPr>
          <a:lstStyle/>
          <a:p>
            <a:r>
              <a:rPr lang="en-US" dirty="0" err="1" smtClean="0"/>
              <a:t>Alrichs</a:t>
            </a:r>
            <a:r>
              <a:rPr lang="en-US" dirty="0" smtClean="0"/>
              <a:t> to Council in Manhattan ,  Oct, 1659</a:t>
            </a:r>
            <a:endParaRPr lang="en-US" dirty="0"/>
          </a:p>
        </p:txBody>
      </p:sp>
    </p:spTree>
    <p:extLst>
      <p:ext uri="{BB962C8B-B14F-4D97-AF65-F5344CB8AC3E}">
        <p14:creationId xmlns:p14="http://schemas.microsoft.com/office/powerpoint/2010/main" val="1511910906"/>
      </p:ext>
    </p:extLst>
  </p:cSld>
  <p:clrMapOvr>
    <a:masterClrMapping/>
  </p:clrMapOvr>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The Minister dies </a:t>
            </a:r>
            <a:endParaRPr lang="en-US" sz="3600" dirty="0"/>
          </a:p>
        </p:txBody>
      </p:sp>
      <p:pic>
        <p:nvPicPr>
          <p:cNvPr id="3" name="Picture 2" descr="Screen Shot 2015-02-04 at 9.54.32 PM.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982823" y="1737361"/>
            <a:ext cx="9649933" cy="1808479"/>
          </a:xfrm>
          <a:prstGeom prst="rect">
            <a:avLst/>
          </a:prstGeom>
        </p:spPr>
      </p:pic>
      <p:sp>
        <p:nvSpPr>
          <p:cNvPr id="4" name="TextBox 3"/>
          <p:cNvSpPr txBox="1"/>
          <p:nvPr/>
        </p:nvSpPr>
        <p:spPr>
          <a:xfrm>
            <a:off x="6227600" y="3918857"/>
            <a:ext cx="4489664" cy="369332"/>
          </a:xfrm>
          <a:prstGeom prst="rect">
            <a:avLst/>
          </a:prstGeom>
          <a:noFill/>
        </p:spPr>
        <p:txBody>
          <a:bodyPr wrap="square" rtlCol="0">
            <a:spAutoFit/>
          </a:bodyPr>
          <a:lstStyle/>
          <a:p>
            <a:r>
              <a:rPr lang="en-US" dirty="0" err="1" smtClean="0"/>
              <a:t>Beekman</a:t>
            </a:r>
            <a:r>
              <a:rPr lang="en-US" dirty="0" smtClean="0"/>
              <a:t>, Ft. </a:t>
            </a:r>
            <a:r>
              <a:rPr lang="en-US" dirty="0" err="1" smtClean="0"/>
              <a:t>Altena</a:t>
            </a:r>
            <a:r>
              <a:rPr lang="en-US" dirty="0" smtClean="0"/>
              <a:t> Dec. 1659</a:t>
            </a:r>
            <a:endParaRPr lang="en-US" dirty="0"/>
          </a:p>
        </p:txBody>
      </p:sp>
    </p:spTree>
    <p:extLst>
      <p:ext uri="{BB962C8B-B14F-4D97-AF65-F5344CB8AC3E}">
        <p14:creationId xmlns:p14="http://schemas.microsoft.com/office/powerpoint/2010/main" val="1512182139"/>
      </p:ext>
    </p:extLst>
  </p:cSld>
  <p:clrMapOvr>
    <a:masterClrMapping/>
  </p:clrMapOvr>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64125"/>
          </a:xfrm>
        </p:spPr>
        <p:txBody>
          <a:bodyPr>
            <a:normAutofit/>
          </a:bodyPr>
          <a:lstStyle/>
          <a:p>
            <a:r>
              <a:rPr lang="en-US" sz="2400" dirty="0" smtClean="0"/>
              <a:t>Director </a:t>
            </a:r>
            <a:r>
              <a:rPr lang="en-US" sz="2400" dirty="0" err="1" smtClean="0"/>
              <a:t>Alrichs</a:t>
            </a:r>
            <a:r>
              <a:rPr lang="en-US" sz="2400" dirty="0" smtClean="0"/>
              <a:t> dies</a:t>
            </a:r>
            <a:endParaRPr lang="en-US" sz="2400" dirty="0"/>
          </a:p>
        </p:txBody>
      </p:sp>
      <p:sp>
        <p:nvSpPr>
          <p:cNvPr id="3" name="Rectangle 2"/>
          <p:cNvSpPr/>
          <p:nvPr/>
        </p:nvSpPr>
        <p:spPr>
          <a:xfrm>
            <a:off x="245094" y="821513"/>
            <a:ext cx="10984637" cy="5078314"/>
          </a:xfrm>
          <a:prstGeom prst="rect">
            <a:avLst/>
          </a:prstGeom>
        </p:spPr>
        <p:txBody>
          <a:bodyPr wrap="square">
            <a:spAutoFit/>
          </a:bodyPr>
          <a:lstStyle/>
          <a:p>
            <a:endParaRPr lang="en-US" dirty="0"/>
          </a:p>
          <a:p>
            <a:r>
              <a:rPr lang="en-US" dirty="0" smtClean="0"/>
              <a:t>Noble</a:t>
            </a:r>
            <a:r>
              <a:rPr lang="en-US" dirty="0"/>
              <a:t>, Honorable, Very Worshipful, Wise, Very Prudent Sir. </a:t>
            </a:r>
          </a:p>
          <a:p>
            <a:r>
              <a:rPr lang="en-US" dirty="0"/>
              <a:t>Sir. </a:t>
            </a:r>
          </a:p>
          <a:p>
            <a:endParaRPr lang="en-US" dirty="0"/>
          </a:p>
          <a:p>
            <a:r>
              <a:rPr lang="en-US" dirty="0"/>
              <a:t>Since my last by the </a:t>
            </a:r>
            <a:r>
              <a:rPr lang="en-US" dirty="0" err="1"/>
              <a:t>Galiot</a:t>
            </a:r>
            <a:r>
              <a:rPr lang="en-US" dirty="0"/>
              <a:t> we lost the </a:t>
            </a:r>
            <a:r>
              <a:rPr lang="en-US" dirty="0" err="1" smtClean="0"/>
              <a:t>Hon</a:t>
            </a:r>
            <a:r>
              <a:rPr lang="en-US" baseline="30000" dirty="0" err="1" smtClean="0"/>
              <a:t>l</a:t>
            </a:r>
            <a:r>
              <a:rPr lang="en-US" baseline="30000" dirty="0" smtClean="0"/>
              <a:t> </a:t>
            </a:r>
            <a:r>
              <a:rPr lang="en-US" dirty="0" smtClean="0"/>
              <a:t>Director</a:t>
            </a:r>
            <a:r>
              <a:rPr lang="en-US" dirty="0"/>
              <a:t>, Mr. </a:t>
            </a:r>
            <a:r>
              <a:rPr lang="en-US" dirty="0" smtClean="0"/>
              <a:t>Jacob </a:t>
            </a:r>
            <a:r>
              <a:rPr lang="en-US" dirty="0" err="1"/>
              <a:t>Alrichs</a:t>
            </a:r>
            <a:r>
              <a:rPr lang="en-US" dirty="0"/>
              <a:t>, who died </a:t>
            </a:r>
          </a:p>
          <a:p>
            <a:r>
              <a:rPr lang="en-US" dirty="0"/>
              <a:t>at New-Amstel on the </a:t>
            </a:r>
            <a:r>
              <a:rPr lang="en-US" dirty="0" smtClean="0"/>
              <a:t>30</a:t>
            </a:r>
            <a:r>
              <a:rPr lang="en-US" baseline="30000" dirty="0" smtClean="0"/>
              <a:t>th</a:t>
            </a:r>
            <a:r>
              <a:rPr lang="en-US" dirty="0" smtClean="0"/>
              <a:t> of </a:t>
            </a:r>
            <a:r>
              <a:rPr lang="en-US" dirty="0"/>
              <a:t>December. </a:t>
            </a:r>
            <a:r>
              <a:rPr lang="en-US" dirty="0" smtClean="0"/>
              <a:t>His </a:t>
            </a:r>
            <a:r>
              <a:rPr lang="en-US" dirty="0"/>
              <a:t>Honor' s death causes a great alteration in </a:t>
            </a:r>
            <a:r>
              <a:rPr lang="en-US" dirty="0" smtClean="0"/>
              <a:t>the </a:t>
            </a:r>
            <a:r>
              <a:rPr lang="en-US" dirty="0"/>
              <a:t>Colony, especially among the Council and the heirs. Mr. </a:t>
            </a:r>
            <a:r>
              <a:rPr lang="en-US" dirty="0" err="1"/>
              <a:t>Hinojossa</a:t>
            </a:r>
            <a:r>
              <a:rPr lang="en-US" dirty="0"/>
              <a:t> is desired as </a:t>
            </a:r>
            <a:r>
              <a:rPr lang="en-US" dirty="0" smtClean="0"/>
              <a:t>successor </a:t>
            </a:r>
            <a:r>
              <a:rPr lang="en-US" dirty="0"/>
              <a:t>by a clause in the last will of the late Mr. </a:t>
            </a:r>
            <a:r>
              <a:rPr lang="en-US" dirty="0" err="1"/>
              <a:t>Alrichs</a:t>
            </a:r>
            <a:r>
              <a:rPr lang="en-US" dirty="0"/>
              <a:t> and established himself already </a:t>
            </a:r>
            <a:r>
              <a:rPr lang="en-US" dirty="0" smtClean="0"/>
              <a:t> somewhat </a:t>
            </a:r>
            <a:r>
              <a:rPr lang="en-US" dirty="0"/>
              <a:t>sharply and harshly, as I am informed. The inhabitants desire (to see) your </a:t>
            </a:r>
            <a:r>
              <a:rPr lang="en-US" dirty="0" smtClean="0"/>
              <a:t>Honor </a:t>
            </a:r>
            <a:r>
              <a:rPr lang="en-US" dirty="0"/>
              <a:t>here in the spring, to bring everything in order and appoint another </a:t>
            </a:r>
            <a:r>
              <a:rPr lang="en-US" dirty="0" smtClean="0"/>
              <a:t>Director</a:t>
            </a:r>
            <a:r>
              <a:rPr lang="en-US" dirty="0"/>
              <a:t>. </a:t>
            </a:r>
          </a:p>
          <a:p>
            <a:r>
              <a:rPr lang="en-US" dirty="0" smtClean="0"/>
              <a:t>…</a:t>
            </a:r>
            <a:endParaRPr lang="en-US" dirty="0"/>
          </a:p>
          <a:p>
            <a:r>
              <a:rPr lang="en-US" dirty="0"/>
              <a:t>I have been yesterday at New-Amstel the first time after my severe illness, going </a:t>
            </a:r>
          </a:p>
          <a:p>
            <a:r>
              <a:rPr lang="en-US" dirty="0"/>
              <a:t>overland. Many of the inhabitants received me cordially and rejoiced at my being </a:t>
            </a:r>
          </a:p>
          <a:p>
            <a:r>
              <a:rPr lang="en-US" dirty="0"/>
              <a:t>well. I did not hear that many more are inclined to go to Virginia, they prefer the </a:t>
            </a:r>
          </a:p>
          <a:p>
            <a:r>
              <a:rPr lang="en-US" dirty="0" err="1"/>
              <a:t>Manhatans</a:t>
            </a:r>
            <a:r>
              <a:rPr lang="en-US" dirty="0"/>
              <a:t>. </a:t>
            </a:r>
            <a:endParaRPr lang="en-US" dirty="0" smtClean="0"/>
          </a:p>
          <a:p>
            <a:r>
              <a:rPr lang="en-US" dirty="0" smtClean="0"/>
              <a:t>…</a:t>
            </a:r>
          </a:p>
          <a:p>
            <a:r>
              <a:rPr lang="en-US" dirty="0" smtClean="0"/>
              <a:t>I would have like to send this letter sooner, but could not get a savage for the journey,</a:t>
            </a:r>
          </a:p>
          <a:p>
            <a:pPr algn="r"/>
            <a:r>
              <a:rPr lang="en-US" dirty="0" err="1"/>
              <a:t>Beekman</a:t>
            </a:r>
            <a:r>
              <a:rPr lang="en-US" dirty="0"/>
              <a:t> in </a:t>
            </a:r>
            <a:r>
              <a:rPr lang="en-US" dirty="0" smtClean="0"/>
              <a:t>Ft. </a:t>
            </a:r>
            <a:r>
              <a:rPr lang="en-US" dirty="0" err="1" smtClean="0"/>
              <a:t>Altena</a:t>
            </a:r>
            <a:r>
              <a:rPr lang="en-US" dirty="0" smtClean="0"/>
              <a:t> </a:t>
            </a:r>
            <a:r>
              <a:rPr lang="en-US" dirty="0"/>
              <a:t>to </a:t>
            </a:r>
            <a:r>
              <a:rPr lang="en-US" dirty="0" smtClean="0"/>
              <a:t>Stuyvesant, </a:t>
            </a:r>
            <a:r>
              <a:rPr lang="en-US" dirty="0"/>
              <a:t>Feb 1660</a:t>
            </a:r>
          </a:p>
          <a:p>
            <a:endParaRPr lang="en-US" dirty="0"/>
          </a:p>
        </p:txBody>
      </p:sp>
    </p:spTree>
    <p:extLst>
      <p:ext uri="{BB962C8B-B14F-4D97-AF65-F5344CB8AC3E}">
        <p14:creationId xmlns:p14="http://schemas.microsoft.com/office/powerpoint/2010/main" val="3385410005"/>
      </p:ext>
    </p:extLst>
  </p:cSld>
  <p:clrMapOvr>
    <a:masterClrMapping/>
  </p:clrMapOvr>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Prayer and fasting</a:t>
            </a:r>
            <a:endParaRPr lang="en-US" sz="3200" dirty="0"/>
          </a:p>
        </p:txBody>
      </p:sp>
      <p:sp>
        <p:nvSpPr>
          <p:cNvPr id="3" name="Rectangle 2"/>
          <p:cNvSpPr/>
          <p:nvPr/>
        </p:nvSpPr>
        <p:spPr>
          <a:xfrm>
            <a:off x="609600" y="3253573"/>
            <a:ext cx="10765621" cy="1477328"/>
          </a:xfrm>
          <a:prstGeom prst="rect">
            <a:avLst/>
          </a:prstGeom>
        </p:spPr>
        <p:txBody>
          <a:bodyPr wrap="square">
            <a:spAutoFit/>
          </a:bodyPr>
          <a:lstStyle/>
          <a:p>
            <a:r>
              <a:rPr lang="en-US" dirty="0" smtClean="0"/>
              <a:t>	Gentlemen </a:t>
            </a:r>
            <a:r>
              <a:rPr lang="en-US" dirty="0"/>
              <a:t>! I received on the 9'" inst. your Honors' orders and directions in regard </a:t>
            </a:r>
            <a:r>
              <a:rPr lang="en-US" dirty="0" smtClean="0"/>
              <a:t>to </a:t>
            </a:r>
            <a:r>
              <a:rPr lang="en-US" dirty="0"/>
              <a:t>a </a:t>
            </a:r>
            <a:r>
              <a:rPr lang="en-US" dirty="0">
                <a:solidFill>
                  <a:srgbClr val="FF0000"/>
                </a:solidFill>
              </a:rPr>
              <a:t>general day of fasting and prayer</a:t>
            </a:r>
            <a:r>
              <a:rPr lang="en-US" dirty="0"/>
              <a:t>, which we shall observe and carry out according </a:t>
            </a:r>
            <a:r>
              <a:rPr lang="en-US" dirty="0" smtClean="0"/>
              <a:t>to </a:t>
            </a:r>
            <a:r>
              <a:rPr lang="en-US" dirty="0"/>
              <a:t>their contents. </a:t>
            </a:r>
            <a:endParaRPr lang="en-US" dirty="0" smtClean="0"/>
          </a:p>
          <a:p>
            <a:r>
              <a:rPr lang="en-US" dirty="0"/>
              <a:t>	</a:t>
            </a:r>
            <a:r>
              <a:rPr lang="en-US" dirty="0" smtClean="0">
                <a:solidFill>
                  <a:srgbClr val="FF0000"/>
                </a:solidFill>
              </a:rPr>
              <a:t>I </a:t>
            </a:r>
            <a:r>
              <a:rPr lang="en-US" dirty="0">
                <a:solidFill>
                  <a:srgbClr val="FF0000"/>
                </a:solidFill>
              </a:rPr>
              <a:t>refer to my last regarding our wants ; we are almost destitute of </a:t>
            </a:r>
            <a:r>
              <a:rPr lang="en-US" dirty="0" smtClean="0">
                <a:solidFill>
                  <a:srgbClr val="FF0000"/>
                </a:solidFill>
              </a:rPr>
              <a:t>everything</a:t>
            </a:r>
            <a:r>
              <a:rPr lang="en-US" dirty="0">
                <a:solidFill>
                  <a:srgbClr val="FF6600"/>
                </a:solidFill>
              </a:rPr>
              <a:t>.</a:t>
            </a:r>
            <a:r>
              <a:rPr lang="en-US" dirty="0"/>
              <a:t> </a:t>
            </a:r>
            <a:endParaRPr lang="en-US" dirty="0" smtClean="0"/>
          </a:p>
          <a:p>
            <a:pPr algn="r"/>
            <a:r>
              <a:rPr lang="en-US" dirty="0" smtClean="0"/>
              <a:t>	</a:t>
            </a:r>
            <a:r>
              <a:rPr lang="en-US" dirty="0" err="1" smtClean="0"/>
              <a:t>Beekman</a:t>
            </a:r>
            <a:r>
              <a:rPr lang="en-US" dirty="0" smtClean="0"/>
              <a:t> to Stuyvesant   Aug, 1663</a:t>
            </a:r>
            <a:endParaRPr lang="en-US" dirty="0"/>
          </a:p>
          <a:p>
            <a:endParaRPr lang="en-US" dirty="0"/>
          </a:p>
        </p:txBody>
      </p:sp>
      <p:sp>
        <p:nvSpPr>
          <p:cNvPr id="6" name="TextBox 5"/>
          <p:cNvSpPr txBox="1"/>
          <p:nvPr/>
        </p:nvSpPr>
        <p:spPr>
          <a:xfrm>
            <a:off x="1053225" y="1417638"/>
            <a:ext cx="8225329" cy="923330"/>
          </a:xfrm>
          <a:prstGeom prst="rect">
            <a:avLst/>
          </a:prstGeom>
          <a:noFill/>
        </p:spPr>
        <p:txBody>
          <a:bodyPr wrap="none" rtlCol="0">
            <a:spAutoFit/>
          </a:bodyPr>
          <a:lstStyle/>
          <a:p>
            <a:r>
              <a:rPr lang="en-US" dirty="0" smtClean="0"/>
              <a:t>[Stuyvesant ordered general days of prayer and fasting at various times including</a:t>
            </a:r>
          </a:p>
          <a:p>
            <a:r>
              <a:rPr lang="en-US" dirty="0" smtClean="0"/>
              <a:t>for general sickness,  preparation for attacks on the Swedes, anticipation of attacks by</a:t>
            </a:r>
          </a:p>
          <a:p>
            <a:r>
              <a:rPr lang="en-US" smtClean="0"/>
              <a:t>the English …]</a:t>
            </a:r>
            <a:endParaRPr lang="en-US" dirty="0"/>
          </a:p>
        </p:txBody>
      </p:sp>
    </p:spTree>
    <p:extLst>
      <p:ext uri="{BB962C8B-B14F-4D97-AF65-F5344CB8AC3E}">
        <p14:creationId xmlns:p14="http://schemas.microsoft.com/office/powerpoint/2010/main" val="253195858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Archaeological evidence for </a:t>
            </a:r>
            <a:br>
              <a:rPr lang="en-US" sz="3200" dirty="0" smtClean="0"/>
            </a:br>
            <a:r>
              <a:rPr lang="en-US" sz="3200" dirty="0" err="1" smtClean="0"/>
              <a:t>foodways</a:t>
            </a:r>
            <a:r>
              <a:rPr lang="en-US" sz="3200" dirty="0" smtClean="0"/>
              <a:t> in Ft. </a:t>
            </a:r>
            <a:r>
              <a:rPr lang="en-US" sz="3200" dirty="0" err="1" smtClean="0"/>
              <a:t>Casimir</a:t>
            </a:r>
            <a:endParaRPr lang="en-US" sz="3200" dirty="0"/>
          </a:p>
        </p:txBody>
      </p:sp>
      <p:sp>
        <p:nvSpPr>
          <p:cNvPr id="3" name="TextBox 2"/>
          <p:cNvSpPr txBox="1"/>
          <p:nvPr/>
        </p:nvSpPr>
        <p:spPr>
          <a:xfrm>
            <a:off x="2589806" y="1586023"/>
            <a:ext cx="5233449" cy="646331"/>
          </a:xfrm>
          <a:prstGeom prst="rect">
            <a:avLst/>
          </a:prstGeom>
          <a:noFill/>
        </p:spPr>
        <p:txBody>
          <a:bodyPr wrap="none" rtlCol="0">
            <a:spAutoFit/>
          </a:bodyPr>
          <a:lstStyle/>
          <a:p>
            <a:r>
              <a:rPr lang="en-US" dirty="0" smtClean="0"/>
              <a:t>Artifacts found in excavations near the Ft. </a:t>
            </a:r>
            <a:r>
              <a:rPr lang="en-US" dirty="0" err="1" smtClean="0"/>
              <a:t>Casimir</a:t>
            </a:r>
            <a:r>
              <a:rPr lang="en-US" dirty="0" smtClean="0"/>
              <a:t> site</a:t>
            </a:r>
          </a:p>
          <a:p>
            <a:r>
              <a:rPr lang="en-US" dirty="0" smtClean="0"/>
              <a:t>(end of Chestnut St.) in 1986 and 2011</a:t>
            </a:r>
            <a:endParaRPr lang="en-US" dirty="0"/>
          </a:p>
        </p:txBody>
      </p:sp>
      <p:pic>
        <p:nvPicPr>
          <p:cNvPr id="4" name="Picture 3"/>
          <p:cNvPicPr>
            <a:picLocks noChangeAspect="1"/>
          </p:cNvPicPr>
          <p:nvPr/>
        </p:nvPicPr>
        <p:blipFill>
          <a:blip r:embed="rId2"/>
          <a:stretch>
            <a:fillRect/>
          </a:stretch>
        </p:blipFill>
        <p:spPr>
          <a:xfrm>
            <a:off x="2252810" y="2408860"/>
            <a:ext cx="7679205" cy="4449140"/>
          </a:xfrm>
          <a:prstGeom prst="rect">
            <a:avLst/>
          </a:prstGeom>
        </p:spPr>
      </p:pic>
    </p:spTree>
    <p:extLst>
      <p:ext uri="{BB962C8B-B14F-4D97-AF65-F5344CB8AC3E}">
        <p14:creationId xmlns:p14="http://schemas.microsoft.com/office/powerpoint/2010/main" val="37163965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200" dirty="0" smtClean="0"/>
              <a:t>Summary:  Two periods of Dutch of New Castle:</a:t>
            </a:r>
            <a:br>
              <a:rPr lang="en-US" sz="3200" dirty="0" smtClean="0"/>
            </a:br>
            <a:r>
              <a:rPr lang="en-US" sz="3200" dirty="0" smtClean="0"/>
              <a:t>Ft. Casimir and New Amstel</a:t>
            </a:r>
            <a:endParaRPr lang="en-US" sz="3200" dirty="0"/>
          </a:p>
        </p:txBody>
      </p:sp>
      <p:sp>
        <p:nvSpPr>
          <p:cNvPr id="3" name="Content Placeholder 2"/>
          <p:cNvSpPr>
            <a:spLocks noGrp="1"/>
          </p:cNvSpPr>
          <p:nvPr>
            <p:ph idx="1"/>
          </p:nvPr>
        </p:nvSpPr>
        <p:spPr/>
        <p:txBody>
          <a:bodyPr/>
          <a:lstStyle/>
          <a:p>
            <a:r>
              <a:rPr lang="en-US" dirty="0" smtClean="0"/>
              <a:t>Founded by Director </a:t>
            </a:r>
            <a:r>
              <a:rPr lang="en-US" u="sng" dirty="0" smtClean="0"/>
              <a:t>General</a:t>
            </a:r>
            <a:r>
              <a:rPr lang="en-US" dirty="0" smtClean="0"/>
              <a:t> Peter Stuyvesant for the WIC in 1651</a:t>
            </a:r>
          </a:p>
          <a:p>
            <a:r>
              <a:rPr lang="en-US" dirty="0" smtClean="0"/>
              <a:t>Direct response to increased Swedish Forts &amp; end of 30 years war</a:t>
            </a:r>
          </a:p>
          <a:p>
            <a:r>
              <a:rPr lang="en-US" dirty="0" smtClean="0"/>
              <a:t>It was a military garrison with minimal goal of settlement</a:t>
            </a:r>
          </a:p>
          <a:p>
            <a:r>
              <a:rPr lang="en-US" dirty="0" smtClean="0"/>
              <a:t>WIC in financial difficulties, recapture from Swedes added to these</a:t>
            </a:r>
          </a:p>
          <a:p>
            <a:endParaRPr lang="en-US" dirty="0"/>
          </a:p>
          <a:p>
            <a:r>
              <a:rPr lang="en-US" dirty="0" smtClean="0"/>
              <a:t>Bought by City of Amsterdam in 1656 with goal of creating a colony</a:t>
            </a:r>
          </a:p>
          <a:p>
            <a:r>
              <a:rPr lang="en-US" dirty="0" smtClean="0"/>
              <a:t>Initial troubles with quality of settlers, harvests </a:t>
            </a:r>
            <a:r>
              <a:rPr lang="is-IS" dirty="0" smtClean="0"/>
              <a:t>…</a:t>
            </a:r>
          </a:p>
          <a:p>
            <a:r>
              <a:rPr lang="is-IS" dirty="0" smtClean="0"/>
              <a:t>Close to making a trading profit when English captured it in 1664</a:t>
            </a:r>
            <a:endParaRPr lang="en-US" dirty="0"/>
          </a:p>
        </p:txBody>
      </p:sp>
      <p:cxnSp>
        <p:nvCxnSpPr>
          <p:cNvPr id="5" name="Straight Connector 4"/>
          <p:cNvCxnSpPr/>
          <p:nvPr/>
        </p:nvCxnSpPr>
        <p:spPr>
          <a:xfrm flipV="1">
            <a:off x="1298222" y="4078111"/>
            <a:ext cx="8819445" cy="14111"/>
          </a:xfrm>
          <a:prstGeom prst="line">
            <a:avLst/>
          </a:prstGeom>
          <a:ln w="28575" cmpd="sng"/>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82207869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57458" y="180825"/>
            <a:ext cx="10515600" cy="1325562"/>
          </a:xfrm>
        </p:spPr>
        <p:txBody>
          <a:bodyPr>
            <a:normAutofit/>
          </a:bodyPr>
          <a:lstStyle/>
          <a:p>
            <a:r>
              <a:rPr lang="en-US" sz="3200" dirty="0" smtClean="0"/>
              <a:t>Architectural Features – Early Georgian, 1700-1750</a:t>
            </a:r>
            <a:br>
              <a:rPr lang="en-US" sz="3200" dirty="0" smtClean="0"/>
            </a:br>
            <a:endParaRPr lang="en-US" sz="3200" dirty="0"/>
          </a:p>
        </p:txBody>
      </p:sp>
      <p:pic>
        <p:nvPicPr>
          <p:cNvPr id="3" name="Picture 2" descr="DSC01942.JPG"/>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628867" y="1081792"/>
            <a:ext cx="4488382" cy="5070373"/>
          </a:xfrm>
          <a:prstGeom prst="rect">
            <a:avLst/>
          </a:prstGeom>
        </p:spPr>
      </p:pic>
      <p:pic>
        <p:nvPicPr>
          <p:cNvPr id="4" name="Picture 3" descr="DSC06249.JPG"/>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rot="5400000">
            <a:off x="6858755" y="1833171"/>
            <a:ext cx="4900818" cy="3675614"/>
          </a:xfrm>
          <a:prstGeom prst="rect">
            <a:avLst/>
          </a:prstGeom>
        </p:spPr>
      </p:pic>
      <p:cxnSp>
        <p:nvCxnSpPr>
          <p:cNvPr id="6" name="Straight Connector 5"/>
          <p:cNvCxnSpPr/>
          <p:nvPr/>
        </p:nvCxnSpPr>
        <p:spPr>
          <a:xfrm>
            <a:off x="1713970" y="4968582"/>
            <a:ext cx="3723878" cy="863030"/>
          </a:xfrm>
          <a:prstGeom prst="line">
            <a:avLst/>
          </a:prstGeom>
          <a:ln w="38100" cmpd="sng">
            <a:solidFill>
              <a:srgbClr val="FF0000"/>
            </a:solidFill>
          </a:ln>
        </p:spPr>
        <p:style>
          <a:lnRef idx="2">
            <a:schemeClr val="accent1"/>
          </a:lnRef>
          <a:fillRef idx="0">
            <a:schemeClr val="accent1"/>
          </a:fillRef>
          <a:effectRef idx="1">
            <a:schemeClr val="accent1"/>
          </a:effectRef>
          <a:fontRef idx="minor">
            <a:schemeClr val="tx1"/>
          </a:fontRef>
        </p:style>
      </p:cxnSp>
      <p:sp>
        <p:nvSpPr>
          <p:cNvPr id="7" name="TextBox 6"/>
          <p:cNvSpPr txBox="1"/>
          <p:nvPr/>
        </p:nvSpPr>
        <p:spPr>
          <a:xfrm>
            <a:off x="5425518" y="1479479"/>
            <a:ext cx="1886600" cy="369332"/>
          </a:xfrm>
          <a:prstGeom prst="rect">
            <a:avLst/>
          </a:prstGeom>
          <a:noFill/>
        </p:spPr>
        <p:txBody>
          <a:bodyPr wrap="square" rtlCol="0">
            <a:spAutoFit/>
          </a:bodyPr>
          <a:lstStyle/>
          <a:p>
            <a:r>
              <a:rPr lang="en-US" dirty="0" smtClean="0"/>
              <a:t>String/belt course</a:t>
            </a:r>
            <a:endParaRPr lang="en-US" dirty="0"/>
          </a:p>
        </p:txBody>
      </p:sp>
      <p:sp>
        <p:nvSpPr>
          <p:cNvPr id="8" name="TextBox 7"/>
          <p:cNvSpPr txBox="1"/>
          <p:nvPr/>
        </p:nvSpPr>
        <p:spPr>
          <a:xfrm>
            <a:off x="5548824" y="5646677"/>
            <a:ext cx="1302422" cy="646331"/>
          </a:xfrm>
          <a:prstGeom prst="rect">
            <a:avLst/>
          </a:prstGeom>
          <a:noFill/>
        </p:spPr>
        <p:txBody>
          <a:bodyPr wrap="none" rtlCol="0">
            <a:spAutoFit/>
          </a:bodyPr>
          <a:lstStyle/>
          <a:p>
            <a:r>
              <a:rPr lang="en-US" dirty="0" smtClean="0"/>
              <a:t>Water table</a:t>
            </a:r>
          </a:p>
          <a:p>
            <a:endParaRPr lang="en-US" dirty="0"/>
          </a:p>
        </p:txBody>
      </p:sp>
      <p:cxnSp>
        <p:nvCxnSpPr>
          <p:cNvPr id="9" name="Straight Connector 8"/>
          <p:cNvCxnSpPr/>
          <p:nvPr/>
        </p:nvCxnSpPr>
        <p:spPr>
          <a:xfrm flipV="1">
            <a:off x="2367499" y="1755169"/>
            <a:ext cx="3136435" cy="1783251"/>
          </a:xfrm>
          <a:prstGeom prst="line">
            <a:avLst/>
          </a:prstGeom>
          <a:ln w="38100" cmpd="sng">
            <a:solidFill>
              <a:srgbClr val="FF0000"/>
            </a:solidFill>
          </a:ln>
        </p:spPr>
        <p:style>
          <a:lnRef idx="2">
            <a:schemeClr val="accent1"/>
          </a:lnRef>
          <a:fillRef idx="0">
            <a:schemeClr val="accent1"/>
          </a:fillRef>
          <a:effectRef idx="1">
            <a:schemeClr val="accent1"/>
          </a:effectRef>
          <a:fontRef idx="minor">
            <a:schemeClr val="tx1"/>
          </a:fontRef>
        </p:style>
      </p:cxnSp>
      <p:sp>
        <p:nvSpPr>
          <p:cNvPr id="15" name="TextBox 14"/>
          <p:cNvSpPr txBox="1"/>
          <p:nvPr/>
        </p:nvSpPr>
        <p:spPr>
          <a:xfrm>
            <a:off x="5215895" y="2428811"/>
            <a:ext cx="1536636" cy="923330"/>
          </a:xfrm>
          <a:prstGeom prst="rect">
            <a:avLst/>
          </a:prstGeom>
          <a:noFill/>
        </p:spPr>
        <p:txBody>
          <a:bodyPr wrap="none" rtlCol="0">
            <a:spAutoFit/>
          </a:bodyPr>
          <a:lstStyle/>
          <a:p>
            <a:r>
              <a:rPr lang="en-US" dirty="0" smtClean="0"/>
              <a:t>Glazed header</a:t>
            </a:r>
          </a:p>
          <a:p>
            <a:r>
              <a:rPr lang="en-US" dirty="0" smtClean="0"/>
              <a:t>Flemish bond</a:t>
            </a:r>
          </a:p>
          <a:p>
            <a:r>
              <a:rPr lang="en-US" dirty="0" smtClean="0"/>
              <a:t>Brickwork</a:t>
            </a:r>
          </a:p>
        </p:txBody>
      </p:sp>
      <p:cxnSp>
        <p:nvCxnSpPr>
          <p:cNvPr id="17" name="Straight Arrow Connector 16"/>
          <p:cNvCxnSpPr/>
          <p:nvPr/>
        </p:nvCxnSpPr>
        <p:spPr>
          <a:xfrm flipV="1">
            <a:off x="6720242" y="2465798"/>
            <a:ext cx="2589451" cy="517817"/>
          </a:xfrm>
          <a:prstGeom prst="straightConnector1">
            <a:avLst/>
          </a:prstGeom>
          <a:ln w="38100" cmpd="sng">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18" name="TextBox 17"/>
          <p:cNvSpPr txBox="1"/>
          <p:nvPr/>
        </p:nvSpPr>
        <p:spPr>
          <a:xfrm>
            <a:off x="5351533" y="4167198"/>
            <a:ext cx="617589" cy="646331"/>
          </a:xfrm>
          <a:prstGeom prst="rect">
            <a:avLst/>
          </a:prstGeom>
          <a:noFill/>
        </p:spPr>
        <p:txBody>
          <a:bodyPr wrap="none" rtlCol="0">
            <a:spAutoFit/>
          </a:bodyPr>
          <a:lstStyle/>
          <a:p>
            <a:r>
              <a:rPr lang="en-US" dirty="0" smtClean="0"/>
              <a:t>Arch</a:t>
            </a:r>
          </a:p>
          <a:p>
            <a:endParaRPr lang="en-US" dirty="0"/>
          </a:p>
        </p:txBody>
      </p:sp>
      <p:cxnSp>
        <p:nvCxnSpPr>
          <p:cNvPr id="20" name="Straight Arrow Connector 19"/>
          <p:cNvCxnSpPr/>
          <p:nvPr/>
        </p:nvCxnSpPr>
        <p:spPr>
          <a:xfrm flipV="1">
            <a:off x="6572274" y="3772671"/>
            <a:ext cx="2589451" cy="616449"/>
          </a:xfrm>
          <a:prstGeom prst="straightConnector1">
            <a:avLst/>
          </a:prstGeom>
          <a:ln w="38100" cmpd="sng">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21" name="TextBox 20"/>
          <p:cNvSpPr txBox="1"/>
          <p:nvPr/>
        </p:nvSpPr>
        <p:spPr>
          <a:xfrm>
            <a:off x="900142" y="6383827"/>
            <a:ext cx="3205987" cy="307777"/>
          </a:xfrm>
          <a:prstGeom prst="rect">
            <a:avLst/>
          </a:prstGeom>
          <a:noFill/>
        </p:spPr>
        <p:txBody>
          <a:bodyPr wrap="square" rtlCol="0">
            <a:spAutoFit/>
          </a:bodyPr>
          <a:lstStyle/>
          <a:p>
            <a:r>
              <a:rPr lang="en-US" sz="1400" dirty="0" smtClean="0"/>
              <a:t>Amstel House, 2 E 4th</a:t>
            </a:r>
            <a:endParaRPr lang="en-US" sz="1400" dirty="0"/>
          </a:p>
        </p:txBody>
      </p:sp>
      <p:sp>
        <p:nvSpPr>
          <p:cNvPr id="22" name="TextBox 21"/>
          <p:cNvSpPr txBox="1"/>
          <p:nvPr/>
        </p:nvSpPr>
        <p:spPr>
          <a:xfrm>
            <a:off x="7632716" y="6337100"/>
            <a:ext cx="3526586" cy="307777"/>
          </a:xfrm>
          <a:prstGeom prst="rect">
            <a:avLst/>
          </a:prstGeom>
          <a:noFill/>
        </p:spPr>
        <p:txBody>
          <a:bodyPr wrap="square" rtlCol="0">
            <a:spAutoFit/>
          </a:bodyPr>
          <a:lstStyle/>
          <a:p>
            <a:r>
              <a:rPr lang="en-US" sz="1400" dirty="0" smtClean="0"/>
              <a:t>McWilliams House, 8 The Strand</a:t>
            </a:r>
            <a:endParaRPr lang="en-US" sz="1400" dirty="0"/>
          </a:p>
        </p:txBody>
      </p:sp>
    </p:spTree>
    <p:extLst>
      <p:ext uri="{BB962C8B-B14F-4D97-AF65-F5344CB8AC3E}">
        <p14:creationId xmlns:p14="http://schemas.microsoft.com/office/powerpoint/2010/main" val="2029612704"/>
      </p:ext>
    </p:extLst>
  </p:cSld>
  <p:clrMapOvr>
    <a:masterClrMapping/>
  </p:clrMapOvr>
  <p:timing>
    <p:tnLst>
      <p:par>
        <p:cTn xmlns:p14="http://schemas.microsoft.com/office/powerpoint/2010/mai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45127" y="365760"/>
            <a:ext cx="10515600" cy="904126"/>
          </a:xfrm>
        </p:spPr>
        <p:txBody>
          <a:bodyPr>
            <a:noAutofit/>
          </a:bodyPr>
          <a:lstStyle/>
          <a:p>
            <a:r>
              <a:rPr lang="en-US" sz="3600" dirty="0" smtClean="0"/>
              <a:t>New Castle, A Walk Through Time </a:t>
            </a:r>
            <a:br>
              <a:rPr lang="en-US" sz="3600" dirty="0" smtClean="0"/>
            </a:br>
            <a:r>
              <a:rPr lang="en-US" sz="2800" dirty="0" smtClean="0"/>
              <a:t>Benson &amp; </a:t>
            </a:r>
            <a:r>
              <a:rPr lang="en-US" sz="2800" dirty="0" err="1" smtClean="0"/>
              <a:t>Hoffecker</a:t>
            </a:r>
            <a:r>
              <a:rPr lang="en-US" sz="2800" dirty="0" smtClean="0"/>
              <a:t>, 2011</a:t>
            </a:r>
            <a:endParaRPr lang="en-US" sz="2800" dirty="0"/>
          </a:p>
        </p:txBody>
      </p:sp>
      <p:sp>
        <p:nvSpPr>
          <p:cNvPr id="3" name="TextBox 2"/>
          <p:cNvSpPr txBox="1"/>
          <p:nvPr/>
        </p:nvSpPr>
        <p:spPr>
          <a:xfrm>
            <a:off x="505560" y="2034283"/>
            <a:ext cx="11183963" cy="4278094"/>
          </a:xfrm>
          <a:prstGeom prst="rect">
            <a:avLst/>
          </a:prstGeom>
          <a:noFill/>
        </p:spPr>
        <p:txBody>
          <a:bodyPr wrap="square" rtlCol="0">
            <a:spAutoFit/>
          </a:bodyPr>
          <a:lstStyle/>
          <a:p>
            <a:r>
              <a:rPr lang="en-US" sz="2000" dirty="0" smtClean="0"/>
              <a:t>	</a:t>
            </a:r>
            <a:r>
              <a:rPr lang="en-US" sz="2800" dirty="0" smtClean="0"/>
              <a:t>New </a:t>
            </a:r>
            <a:r>
              <a:rPr lang="en-US" sz="2800" dirty="0"/>
              <a:t>Castle is an extraordinary town, an early outpost of European explorers and settlers and a colonial capital beautifully situated on one of America's great rivers. </a:t>
            </a:r>
            <a:endParaRPr lang="en-US" sz="2800" dirty="0" smtClean="0"/>
          </a:p>
          <a:p>
            <a:endParaRPr lang="en-US" sz="2800" dirty="0"/>
          </a:p>
          <a:p>
            <a:r>
              <a:rPr lang="en-US" sz="2800" dirty="0" smtClean="0"/>
              <a:t>In </a:t>
            </a:r>
            <a:r>
              <a:rPr lang="en-US" sz="2800" dirty="0"/>
              <a:t>a compact space it provides an unusual richness of architecture that spans more than three centuries. Sometimes people say that New Castle is so beautiful because it is a town that time forgot, but that isn't exactly </a:t>
            </a:r>
            <a:r>
              <a:rPr lang="en-US" sz="2800" dirty="0" smtClean="0"/>
              <a:t>true … the </a:t>
            </a:r>
            <a:r>
              <a:rPr lang="en-US" sz="2800" dirty="0"/>
              <a:t>town itself is not a museum, nor is it a place that remains frozen in an earlier era. </a:t>
            </a:r>
          </a:p>
          <a:p>
            <a:r>
              <a:rPr lang="en-US" sz="2000" dirty="0" smtClean="0"/>
              <a:t>	</a:t>
            </a:r>
            <a:endParaRPr lang="en-US" sz="2000" dirty="0"/>
          </a:p>
        </p:txBody>
      </p:sp>
    </p:spTree>
    <p:extLst>
      <p:ext uri="{BB962C8B-B14F-4D97-AF65-F5344CB8AC3E}">
        <p14:creationId xmlns:p14="http://schemas.microsoft.com/office/powerpoint/2010/main" val="373455274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New Castle – an active adult community</a:t>
            </a:r>
            <a:br>
              <a:rPr lang="en-US" sz="3600" dirty="0" smtClean="0"/>
            </a:br>
            <a:r>
              <a:rPr lang="en-US" sz="3600" dirty="0"/>
              <a:t>	</a:t>
            </a:r>
            <a:r>
              <a:rPr lang="en-US" sz="2800" dirty="0" smtClean="0"/>
              <a:t>but not limited to over 55</a:t>
            </a:r>
            <a:endParaRPr lang="en-US" sz="2800" dirty="0"/>
          </a:p>
        </p:txBody>
      </p:sp>
      <p:sp>
        <p:nvSpPr>
          <p:cNvPr id="3" name="TextBox 2"/>
          <p:cNvSpPr txBox="1"/>
          <p:nvPr/>
        </p:nvSpPr>
        <p:spPr>
          <a:xfrm>
            <a:off x="1524001" y="2472267"/>
            <a:ext cx="8534400" cy="2677656"/>
          </a:xfrm>
          <a:prstGeom prst="rect">
            <a:avLst/>
          </a:prstGeom>
          <a:noFill/>
        </p:spPr>
        <p:txBody>
          <a:bodyPr wrap="square" rtlCol="0">
            <a:spAutoFit/>
          </a:bodyPr>
          <a:lstStyle/>
          <a:p>
            <a:pPr marL="285750" indent="-285750">
              <a:buFont typeface="Arial"/>
              <a:buChar char="•"/>
            </a:pPr>
            <a:r>
              <a:rPr lang="en-US" sz="2400" dirty="0" smtClean="0"/>
              <a:t>Easy walk to library, post office, drugstore, senior center, parks, activities, churches, restaurants</a:t>
            </a:r>
          </a:p>
          <a:p>
            <a:pPr marL="285750" indent="-285750">
              <a:buFont typeface="Arial"/>
              <a:buChar char="•"/>
            </a:pPr>
            <a:r>
              <a:rPr lang="en-US" sz="2400" dirty="0" smtClean="0"/>
              <a:t>Strong sense of community</a:t>
            </a:r>
          </a:p>
          <a:p>
            <a:pPr marL="285750" indent="-285750">
              <a:buFont typeface="Arial"/>
              <a:buChar char="•"/>
            </a:pPr>
            <a:r>
              <a:rPr lang="en-US" sz="2400" dirty="0" smtClean="0"/>
              <a:t>Housing is modest sized and affordable (maybe quirky) </a:t>
            </a:r>
          </a:p>
          <a:p>
            <a:pPr marL="285750" indent="-285750">
              <a:buFont typeface="Arial"/>
              <a:buChar char="•"/>
            </a:pPr>
            <a:r>
              <a:rPr lang="en-US" sz="2400" dirty="0" smtClean="0"/>
              <a:t>Little or no yard maintenance</a:t>
            </a:r>
          </a:p>
          <a:p>
            <a:pPr marL="285750" indent="-285750">
              <a:buFont typeface="Arial"/>
              <a:buChar char="•"/>
            </a:pPr>
            <a:r>
              <a:rPr lang="en-US" sz="2400" dirty="0" smtClean="0"/>
              <a:t>Many younger citizens including young families</a:t>
            </a:r>
          </a:p>
          <a:p>
            <a:pPr marL="285750" indent="-285750">
              <a:buFont typeface="Arial"/>
              <a:buChar char="•"/>
            </a:pPr>
            <a:r>
              <a:rPr lang="en-US" sz="2400" dirty="0" smtClean="0"/>
              <a:t>Safe, cute, interesting, picturesque</a:t>
            </a:r>
            <a:endParaRPr lang="en-US" sz="2400" dirty="0"/>
          </a:p>
        </p:txBody>
      </p:sp>
      <p:sp>
        <p:nvSpPr>
          <p:cNvPr id="4" name="Footer Placeholder 3"/>
          <p:cNvSpPr>
            <a:spLocks noGrp="1"/>
          </p:cNvSpPr>
          <p:nvPr>
            <p:ph type="ftr" sz="quarter" idx="11"/>
          </p:nvPr>
        </p:nvSpPr>
        <p:spPr/>
        <p:txBody>
          <a:bodyPr/>
          <a:lstStyle/>
          <a:p>
            <a:r>
              <a:rPr lang="en-US" smtClean="0"/>
              <a:t>Jim Meek</a:t>
            </a:r>
            <a:endParaRPr lang="en-US" dirty="0"/>
          </a:p>
        </p:txBody>
      </p:sp>
    </p:spTree>
    <p:extLst>
      <p:ext uri="{BB962C8B-B14F-4D97-AF65-F5344CB8AC3E}">
        <p14:creationId xmlns:p14="http://schemas.microsoft.com/office/powerpoint/2010/main" val="310588515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theme/theme1.xml><?xml version="1.0" encoding="utf-8"?>
<a:theme xmlns:a="http://schemas.openxmlformats.org/drawingml/2006/main" name="HDOfficeLightV0">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TM02900722[[fn=Ion Boardroom]]</Template>
  <TotalTime>46805</TotalTime>
  <Words>4761</Words>
  <Application>Microsoft Macintosh PowerPoint</Application>
  <PresentationFormat>Custom</PresentationFormat>
  <Paragraphs>409</Paragraphs>
  <Slides>50</Slides>
  <Notes>25</Notes>
  <HiddenSlides>0</HiddenSlides>
  <MMClips>0</MMClips>
  <ScaleCrop>false</ScaleCrop>
  <HeadingPairs>
    <vt:vector size="4" baseType="variant">
      <vt:variant>
        <vt:lpstr>Theme</vt:lpstr>
      </vt:variant>
      <vt:variant>
        <vt:i4>1</vt:i4>
      </vt:variant>
      <vt:variant>
        <vt:lpstr>Slide Titles</vt:lpstr>
      </vt:variant>
      <vt:variant>
        <vt:i4>50</vt:i4>
      </vt:variant>
    </vt:vector>
  </HeadingPairs>
  <TitlesOfParts>
    <vt:vector size="51" baseType="lpstr">
      <vt:lpstr>HDOfficeLightV0</vt:lpstr>
      <vt:lpstr>New Castle History</vt:lpstr>
      <vt:lpstr>Who am I? </vt:lpstr>
      <vt:lpstr>http://nc-chap.org</vt:lpstr>
      <vt:lpstr>Course Plan  First half of the course:   -dates, wars, people etc. the usual history   -the not-usual history – why it happened   Second half of course   -virtual tours, clothing, transportation, architecture    (maybe a few words: beer, punishment, scarlet letters, organized religion, prostitution) </vt:lpstr>
      <vt:lpstr>PowerPoint Presentation</vt:lpstr>
      <vt:lpstr>PowerPoint Presentation</vt:lpstr>
      <vt:lpstr>Recommended books</vt:lpstr>
      <vt:lpstr>What’s new: new perspectives from trips  on the history of Fort Casimir and New Amstel</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Peter Stuyvesant ,  the West India Company and  Ft. Casimir/New Amstel</vt:lpstr>
      <vt:lpstr>Jews were in Curacao, New Amsterdam, but not permitted to trade in Ft. Casimir</vt:lpstr>
      <vt:lpstr>PowerPoint Presentation</vt:lpstr>
      <vt:lpstr>Claims to Delaware by Dutch, Swedes, and English (Baltimore &amp; Penn) were conflicting</vt:lpstr>
      <vt:lpstr>PowerPoint Presentation</vt:lpstr>
      <vt:lpstr>Location of Fort Casimir</vt:lpstr>
      <vt:lpstr>PowerPoint Presentation</vt:lpstr>
      <vt:lpstr>Archaeological evidence for foodways Artifacts from Ft. Casimir </vt:lpstr>
      <vt:lpstr>PowerPoint Presentation</vt:lpstr>
      <vt:lpstr>PowerPoint Presentation</vt:lpstr>
      <vt:lpstr>The Rise and Fall of the Dutch West India Company </vt:lpstr>
      <vt:lpstr>Purchase of land from WIC for Ft. Casmir  by the City of Amsterdam March 3, 1656</vt:lpstr>
      <vt:lpstr>PowerPoint Presentation</vt:lpstr>
      <vt:lpstr>What did New Amstel Look Like?  Maybe like New Amsterdam 1650-1657,  or Amsterdam (1600-1665)</vt:lpstr>
      <vt:lpstr>Gardens in New Amsterdam c1655</vt:lpstr>
      <vt:lpstr>Food</vt:lpstr>
      <vt:lpstr>A Common Indian food was Sepawn  (suppan/sepon/suppawn) corn meal mush</vt:lpstr>
      <vt:lpstr>PowerPoint Presentation</vt:lpstr>
      <vt:lpstr>PowerPoint Presentation</vt:lpstr>
      <vt:lpstr>Common occurrences in Ft. Casimir/New Amstel: hunger, sickness, death, fear</vt:lpstr>
      <vt:lpstr>The outposts/settlements were marginal and not self supporting; supplies came from New Amsterdam</vt:lpstr>
      <vt:lpstr>Sickness a frequent problem</vt:lpstr>
      <vt:lpstr>PowerPoint Presentation</vt:lpstr>
      <vt:lpstr>More Illlness</vt:lpstr>
      <vt:lpstr>More Illness</vt:lpstr>
      <vt:lpstr>Alrichs’ response to criticisim of his leadership and lack of ability to hire soldiers in defense of town includes illness and acts of God</vt:lpstr>
      <vt:lpstr>The Minister dies </vt:lpstr>
      <vt:lpstr>Director Alrichs dies</vt:lpstr>
      <vt:lpstr>Prayer and fasting</vt:lpstr>
      <vt:lpstr>Archaeological evidence for  foodways in Ft. Casimir</vt:lpstr>
      <vt:lpstr>Summary:  Two periods of Dutch of New Castle: Ft. Casimir and New Amstel</vt:lpstr>
      <vt:lpstr>Architectural Features – Early Georgian, 1700-1750 </vt:lpstr>
      <vt:lpstr>New Castle, A Walk Through Time  Benson &amp; Hoffecker, 2011</vt:lpstr>
      <vt:lpstr>New Castle – an active adult community  but not limited to over 55</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New Castle History</dc:title>
  <dc:creator>James Meek</dc:creator>
  <cp:lastModifiedBy>James Meek</cp:lastModifiedBy>
  <cp:revision>307</cp:revision>
  <dcterms:created xsi:type="dcterms:W3CDTF">2014-11-14T21:49:32Z</dcterms:created>
  <dcterms:modified xsi:type="dcterms:W3CDTF">2018-09-08T14:31:07Z</dcterms:modified>
</cp:coreProperties>
</file>