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sldIdLst>
    <p:sldId id="411" r:id="rId2"/>
    <p:sldId id="364" r:id="rId3"/>
    <p:sldId id="339" r:id="rId4"/>
    <p:sldId id="412" r:id="rId5"/>
    <p:sldId id="365" r:id="rId6"/>
    <p:sldId id="413" r:id="rId7"/>
    <p:sldId id="280" r:id="rId8"/>
    <p:sldId id="325" r:id="rId9"/>
    <p:sldId id="353" r:id="rId10"/>
    <p:sldId id="409" r:id="rId11"/>
    <p:sldId id="366" r:id="rId12"/>
    <p:sldId id="410" r:id="rId13"/>
    <p:sldId id="338" r:id="rId14"/>
    <p:sldId id="346" r:id="rId15"/>
    <p:sldId id="318" r:id="rId16"/>
    <p:sldId id="326" r:id="rId17"/>
    <p:sldId id="328" r:id="rId18"/>
    <p:sldId id="327" r:id="rId19"/>
    <p:sldId id="347" r:id="rId20"/>
    <p:sldId id="281" r:id="rId21"/>
    <p:sldId id="290" r:id="rId22"/>
    <p:sldId id="343" r:id="rId23"/>
    <p:sldId id="356" r:id="rId24"/>
    <p:sldId id="357" r:id="rId25"/>
    <p:sldId id="358" r:id="rId26"/>
    <p:sldId id="369" r:id="rId27"/>
    <p:sldId id="361" r:id="rId28"/>
    <p:sldId id="377" r:id="rId29"/>
    <p:sldId id="378" r:id="rId30"/>
    <p:sldId id="370" r:id="rId31"/>
    <p:sldId id="371" r:id="rId32"/>
    <p:sldId id="372" r:id="rId33"/>
    <p:sldId id="373" r:id="rId34"/>
    <p:sldId id="374" r:id="rId35"/>
    <p:sldId id="375" r:id="rId36"/>
    <p:sldId id="376" r:id="rId37"/>
    <p:sldId id="380" r:id="rId38"/>
    <p:sldId id="381" r:id="rId39"/>
    <p:sldId id="349" r:id="rId40"/>
    <p:sldId id="288" r:id="rId41"/>
    <p:sldId id="340" r:id="rId42"/>
    <p:sldId id="390" r:id="rId43"/>
    <p:sldId id="393" r:id="rId44"/>
    <p:sldId id="391" r:id="rId45"/>
    <p:sldId id="392" r:id="rId46"/>
    <p:sldId id="394" r:id="rId47"/>
    <p:sldId id="408"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106" autoAdjust="0"/>
    <p:restoredTop sz="93362" autoAdjust="0"/>
  </p:normalViewPr>
  <p:slideViewPr>
    <p:cSldViewPr snapToGrid="0" snapToObjects="1">
      <p:cViewPr>
        <p:scale>
          <a:sx n="125" d="100"/>
          <a:sy n="125" d="100"/>
        </p:scale>
        <p:origin x="-1552" y="-1360"/>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96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7D5C4C-0BE2-7C40-8B4C-C1827B942DED}" type="datetimeFigureOut">
              <a:rPr lang="en-US" smtClean="0"/>
              <a:t>9/26/18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D72F6E-D833-F547-AD16-EFA1B75D9B17}" type="slidenum">
              <a:rPr lang="en-US" smtClean="0"/>
              <a:t>‹#›</a:t>
            </a:fld>
            <a:endParaRPr lang="en-US"/>
          </a:p>
        </p:txBody>
      </p:sp>
    </p:spTree>
    <p:extLst>
      <p:ext uri="{BB962C8B-B14F-4D97-AF65-F5344CB8AC3E}">
        <p14:creationId xmlns:p14="http://schemas.microsoft.com/office/powerpoint/2010/main" val="15394618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Water power, not </a:t>
            </a:r>
            <a:r>
              <a:rPr lang="en-US" dirty="0" err="1" smtClean="0"/>
              <a:t>limitedby</a:t>
            </a:r>
            <a:r>
              <a:rPr lang="en-US" dirty="0" smtClean="0"/>
              <a:t> </a:t>
            </a:r>
            <a:r>
              <a:rPr lang="en-US" sz="1294" dirty="0" err="1" smtClean="0"/>
              <a:t>marshes,quaker</a:t>
            </a:r>
            <a:r>
              <a:rPr lang="en-US" sz="1294" dirty="0" smtClean="0"/>
              <a:t> </a:t>
            </a:r>
            <a:endParaRPr lang="en-US" sz="1294" dirty="0"/>
          </a:p>
        </p:txBody>
      </p:sp>
      <p:sp>
        <p:nvSpPr>
          <p:cNvPr id="4" name="Slide Number Placeholder 3"/>
          <p:cNvSpPr>
            <a:spLocks noGrp="1"/>
          </p:cNvSpPr>
          <p:nvPr>
            <p:ph type="sldNum" sz="quarter" idx="10"/>
          </p:nvPr>
        </p:nvSpPr>
        <p:spPr/>
        <p:txBody>
          <a:bodyPr/>
          <a:lstStyle/>
          <a:p>
            <a:fld id="{BDD72F6E-D833-F547-AD16-EFA1B75D9B17}" type="slidenum">
              <a:rPr lang="en-US" smtClean="0"/>
              <a:t>7</a:t>
            </a:fld>
            <a:endParaRPr lang="en-US"/>
          </a:p>
        </p:txBody>
      </p:sp>
    </p:spTree>
    <p:extLst>
      <p:ext uri="{BB962C8B-B14F-4D97-AF65-F5344CB8AC3E}">
        <p14:creationId xmlns:p14="http://schemas.microsoft.com/office/powerpoint/2010/main" val="3064812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beginning no </a:t>
            </a:r>
            <a:r>
              <a:rPr lang="en-US" dirty="0" err="1" smtClean="0"/>
              <a:t>govt</a:t>
            </a:r>
            <a:r>
              <a:rPr lang="en-US" baseline="0" dirty="0" smtClean="0"/>
              <a:t> organized militias till 1750’s </a:t>
            </a:r>
          </a:p>
          <a:p>
            <a:endParaRPr lang="en-US" baseline="0" dirty="0" smtClean="0"/>
          </a:p>
          <a:p>
            <a:r>
              <a:rPr lang="en-US" baseline="0" dirty="0" smtClean="0"/>
              <a:t>No commonwealth has existed </a:t>
            </a:r>
            <a:r>
              <a:rPr lang="en-US" baseline="0" dirty="0" err="1" smtClean="0"/>
              <a:t>thaat</a:t>
            </a:r>
            <a:r>
              <a:rPr lang="en-US" baseline="0" dirty="0" smtClean="0"/>
              <a:t> has not been protected by those willing to preserve it with their lives </a:t>
            </a:r>
            <a:endParaRPr lang="en-US" dirty="0"/>
          </a:p>
        </p:txBody>
      </p:sp>
      <p:sp>
        <p:nvSpPr>
          <p:cNvPr id="4" name="Slide Number Placeholder 3"/>
          <p:cNvSpPr>
            <a:spLocks noGrp="1"/>
          </p:cNvSpPr>
          <p:nvPr>
            <p:ph type="sldNum" sz="quarter" idx="10"/>
          </p:nvPr>
        </p:nvSpPr>
        <p:spPr/>
        <p:txBody>
          <a:bodyPr/>
          <a:lstStyle/>
          <a:p>
            <a:fld id="{BDD72F6E-D833-F547-AD16-EFA1B75D9B17}" type="slidenum">
              <a:rPr lang="en-US" smtClean="0"/>
              <a:t>8</a:t>
            </a:fld>
            <a:endParaRPr lang="en-US"/>
          </a:p>
        </p:txBody>
      </p:sp>
    </p:spTree>
    <p:extLst>
      <p:ext uri="{BB962C8B-B14F-4D97-AF65-F5344CB8AC3E}">
        <p14:creationId xmlns:p14="http://schemas.microsoft.com/office/powerpoint/2010/main" val="186047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(9/21/15 13:42) -----</a:t>
            </a:r>
          </a:p>
          <a:p>
            <a:r>
              <a:rPr lang="en-US"/>
              <a:t>EXPORTING in this year-- much less than PHL except shingles!  Largest exporter on whole coast!  &gt; NYC, &gt;PHL</a:t>
            </a:r>
          </a:p>
          <a:p>
            <a:r>
              <a:rPr lang="en-US"/>
              <a:t>WHY?</a:t>
            </a:r>
          </a:p>
          <a:p>
            <a:endParaRPr lang="en-US"/>
          </a:p>
        </p:txBody>
      </p:sp>
      <p:sp>
        <p:nvSpPr>
          <p:cNvPr id="4" name="Slide Number Placeholder 3"/>
          <p:cNvSpPr>
            <a:spLocks noGrp="1"/>
          </p:cNvSpPr>
          <p:nvPr>
            <p:ph type="sldNum" sz="quarter" idx="10"/>
          </p:nvPr>
        </p:nvSpPr>
        <p:spPr/>
        <p:txBody>
          <a:bodyPr/>
          <a:lstStyle/>
          <a:p>
            <a:fld id="{BDD72F6E-D833-F547-AD16-EFA1B75D9B17}" type="slidenum">
              <a:rPr lang="en-US" smtClean="0"/>
              <a:t>22</a:t>
            </a:fld>
            <a:endParaRPr lang="en-US"/>
          </a:p>
        </p:txBody>
      </p:sp>
    </p:spTree>
    <p:extLst>
      <p:ext uri="{BB962C8B-B14F-4D97-AF65-F5344CB8AC3E}">
        <p14:creationId xmlns:p14="http://schemas.microsoft.com/office/powerpoint/2010/main" val="1040286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(9/28/15 15:53) -----</a:t>
            </a:r>
          </a:p>
          <a:p>
            <a:r>
              <a:rPr lang="en-US"/>
              <a:t>no attempt to stop the invaders with the tiny fortifaction on the battery.</a:t>
            </a:r>
          </a:p>
          <a:p>
            <a:endParaRPr lang="en-US"/>
          </a:p>
          <a:p>
            <a:r>
              <a:rPr lang="en-US"/>
              <a:t>There were many heavily armed men-of-war capable reducing the town to ruble.</a:t>
            </a:r>
          </a:p>
        </p:txBody>
      </p:sp>
      <p:sp>
        <p:nvSpPr>
          <p:cNvPr id="4" name="Slide Number Placeholder 3"/>
          <p:cNvSpPr>
            <a:spLocks noGrp="1"/>
          </p:cNvSpPr>
          <p:nvPr>
            <p:ph type="sldNum" sz="quarter" idx="10"/>
          </p:nvPr>
        </p:nvSpPr>
        <p:spPr/>
        <p:txBody>
          <a:bodyPr/>
          <a:lstStyle/>
          <a:p>
            <a:fld id="{276AA1F3-1BB3-424C-B64C-B877C65CE470}" type="slidenum">
              <a:rPr lang="en-US" smtClean="0"/>
              <a:t>26</a:t>
            </a:fld>
            <a:endParaRPr lang="en-US"/>
          </a:p>
        </p:txBody>
      </p:sp>
    </p:spTree>
    <p:extLst>
      <p:ext uri="{BB962C8B-B14F-4D97-AF65-F5344CB8AC3E}">
        <p14:creationId xmlns:p14="http://schemas.microsoft.com/office/powerpoint/2010/main" val="1313606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6AA1F3-1BB3-424C-B64C-B877C65CE470}" type="slidenum">
              <a:rPr lang="en-US" smtClean="0"/>
              <a:t>27</a:t>
            </a:fld>
            <a:endParaRPr lang="en-US"/>
          </a:p>
        </p:txBody>
      </p:sp>
    </p:spTree>
    <p:extLst>
      <p:ext uri="{BB962C8B-B14F-4D97-AF65-F5344CB8AC3E}">
        <p14:creationId xmlns:p14="http://schemas.microsoft.com/office/powerpoint/2010/main" val="3972536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 Meeting Notes (10/7/15 08:42) -----</a:t>
            </a:r>
          </a:p>
          <a:p>
            <a:r>
              <a:rPr lang="en-US" dirty="0"/>
              <a:t>capitol moved to dover</a:t>
            </a:r>
          </a:p>
          <a:p>
            <a:endParaRPr lang="en-US" dirty="0"/>
          </a:p>
          <a:p>
            <a:r>
              <a:rPr lang="en-US" dirty="0"/>
              <a:t>note that in wilmingtonwhen occupied the governor mckinley captured taken as prisoner to a ship in chester, all records siezed</a:t>
            </a:r>
          </a:p>
        </p:txBody>
      </p:sp>
      <p:sp>
        <p:nvSpPr>
          <p:cNvPr id="4" name="Slide Number Placeholder 3"/>
          <p:cNvSpPr>
            <a:spLocks noGrp="1"/>
          </p:cNvSpPr>
          <p:nvPr>
            <p:ph type="sldNum" sz="quarter" idx="10"/>
          </p:nvPr>
        </p:nvSpPr>
        <p:spPr/>
        <p:txBody>
          <a:bodyPr/>
          <a:lstStyle/>
          <a:p>
            <a:fld id="{276AA1F3-1BB3-424C-B64C-B877C65CE470}" type="slidenum">
              <a:rPr lang="en-US" smtClean="0"/>
              <a:t>28</a:t>
            </a:fld>
            <a:endParaRPr lang="en-US"/>
          </a:p>
        </p:txBody>
      </p:sp>
    </p:spTree>
    <p:extLst>
      <p:ext uri="{BB962C8B-B14F-4D97-AF65-F5344CB8AC3E}">
        <p14:creationId xmlns:p14="http://schemas.microsoft.com/office/powerpoint/2010/main" val="1763051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Easiesst</a:t>
            </a:r>
            <a:r>
              <a:rPr lang="en-US" dirty="0" smtClean="0"/>
              <a:t> ways to get</a:t>
            </a:r>
            <a:r>
              <a:rPr lang="en-US" baseline="0" dirty="0" smtClean="0"/>
              <a:t> rough dates is via maps aerial for &gt;1930</a:t>
            </a:r>
            <a:endParaRPr lang="en-US" dirty="0"/>
          </a:p>
        </p:txBody>
      </p:sp>
      <p:sp>
        <p:nvSpPr>
          <p:cNvPr id="4" name="Slide Number Placeholder 3"/>
          <p:cNvSpPr>
            <a:spLocks noGrp="1"/>
          </p:cNvSpPr>
          <p:nvPr>
            <p:ph type="sldNum" sz="quarter" idx="10"/>
          </p:nvPr>
        </p:nvSpPr>
        <p:spPr/>
        <p:txBody>
          <a:bodyPr/>
          <a:lstStyle/>
          <a:p>
            <a:fld id="{276AA1F3-1BB3-424C-B64C-B877C65CE470}" type="slidenum">
              <a:rPr lang="en-US" smtClean="0"/>
              <a:t>29</a:t>
            </a:fld>
            <a:endParaRPr lang="en-US"/>
          </a:p>
        </p:txBody>
      </p:sp>
    </p:spTree>
    <p:extLst>
      <p:ext uri="{BB962C8B-B14F-4D97-AF65-F5344CB8AC3E}">
        <p14:creationId xmlns:p14="http://schemas.microsoft.com/office/powerpoint/2010/main" val="1194063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Frisian</a:t>
            </a:r>
            <a:r>
              <a:rPr lang="en-US" baseline="0" dirty="0" smtClean="0"/>
              <a:t> Horses in teaser.  These are Frisian horses; iron tipped stakes set in a log crib filled with rubble  iron foundry  still around</a:t>
            </a:r>
          </a:p>
          <a:p>
            <a:r>
              <a:rPr lang="en-US" baseline="0" dirty="0" smtClean="0"/>
              <a:t>News item 5 </a:t>
            </a:r>
            <a:r>
              <a:rPr lang="en-US" baseline="0" dirty="0" err="1" smtClean="0"/>
              <a:t>yr</a:t>
            </a:r>
            <a:r>
              <a:rPr lang="en-US" baseline="0" dirty="0" smtClean="0"/>
              <a:t> ago iron </a:t>
            </a:r>
            <a:r>
              <a:rPr lang="en-US" baseline="0" dirty="0" err="1" smtClean="0"/>
              <a:t>tippedlog</a:t>
            </a:r>
            <a:r>
              <a:rPr lang="en-US" baseline="0" dirty="0" smtClean="0"/>
              <a:t> found </a:t>
            </a:r>
            <a:r>
              <a:rPr lang="en-US" baseline="0" dirty="0" err="1" smtClean="0"/>
              <a:t>nr</a:t>
            </a:r>
            <a:r>
              <a:rPr lang="en-US" baseline="0" dirty="0" smtClean="0"/>
              <a:t> Sunoco refinery  near </a:t>
            </a:r>
            <a:r>
              <a:rPr lang="en-US" baseline="0" dirty="0" err="1" smtClean="0"/>
              <a:t>philadelphia</a:t>
            </a:r>
            <a:endParaRPr lang="en-US" baseline="0" dirty="0" smtClean="0"/>
          </a:p>
        </p:txBody>
      </p:sp>
      <p:sp>
        <p:nvSpPr>
          <p:cNvPr id="4" name="Slide Number Placeholder 3"/>
          <p:cNvSpPr>
            <a:spLocks noGrp="1"/>
          </p:cNvSpPr>
          <p:nvPr>
            <p:ph type="sldNum" sz="quarter" idx="10"/>
          </p:nvPr>
        </p:nvSpPr>
        <p:spPr/>
        <p:txBody>
          <a:bodyPr/>
          <a:lstStyle/>
          <a:p>
            <a:fld id="{BDD72F6E-D833-F547-AD16-EFA1B75D9B17}" type="slidenum">
              <a:rPr lang="en-US" smtClean="0"/>
              <a:t>30</a:t>
            </a:fld>
            <a:endParaRPr lang="en-US"/>
          </a:p>
        </p:txBody>
      </p:sp>
    </p:spTree>
    <p:extLst>
      <p:ext uri="{BB962C8B-B14F-4D97-AF65-F5344CB8AC3E}">
        <p14:creationId xmlns:p14="http://schemas.microsoft.com/office/powerpoint/2010/main" val="3856866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Started as 4gs</a:t>
            </a:r>
            <a:endParaRPr lang="en-US" dirty="0"/>
          </a:p>
        </p:txBody>
      </p:sp>
      <p:sp>
        <p:nvSpPr>
          <p:cNvPr id="4" name="Slide Number Placeholder 3"/>
          <p:cNvSpPr>
            <a:spLocks noGrp="1"/>
          </p:cNvSpPr>
          <p:nvPr>
            <p:ph type="sldNum" sz="quarter" idx="10"/>
          </p:nvPr>
        </p:nvSpPr>
        <p:spPr/>
        <p:txBody>
          <a:bodyPr/>
          <a:lstStyle/>
          <a:p>
            <a:fld id="{276AA1F3-1BB3-424C-B64C-B877C65CE470}" type="slidenum">
              <a:rPr lang="en-US" smtClean="0"/>
              <a:t>31</a:t>
            </a:fld>
            <a:endParaRPr lang="en-US"/>
          </a:p>
        </p:txBody>
      </p:sp>
    </p:spTree>
    <p:extLst>
      <p:ext uri="{BB962C8B-B14F-4D97-AF65-F5344CB8AC3E}">
        <p14:creationId xmlns:p14="http://schemas.microsoft.com/office/powerpoint/2010/main" val="3039203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Two groups majority pro separation</a:t>
            </a:r>
          </a:p>
          <a:p>
            <a:r>
              <a:rPr lang="en-US" dirty="0" smtClean="0"/>
              <a:t>----- Meeting Notes (9/28/15 15:53) -----</a:t>
            </a:r>
          </a:p>
          <a:p>
            <a:r>
              <a:rPr lang="en-US" dirty="0" smtClean="0"/>
              <a:t>It was said of him: he is the kind of man on whom public positions are placed without his even seeking them</a:t>
            </a:r>
            <a:endParaRPr lang="en-US" dirty="0"/>
          </a:p>
        </p:txBody>
      </p:sp>
      <p:sp>
        <p:nvSpPr>
          <p:cNvPr id="4" name="Slide Number Placeholder 3"/>
          <p:cNvSpPr>
            <a:spLocks noGrp="1"/>
          </p:cNvSpPr>
          <p:nvPr>
            <p:ph type="sldNum" sz="quarter" idx="10"/>
          </p:nvPr>
        </p:nvSpPr>
        <p:spPr/>
        <p:txBody>
          <a:bodyPr/>
          <a:lstStyle/>
          <a:p>
            <a:fld id="{276AA1F3-1BB3-424C-B64C-B877C65CE470}" type="slidenum">
              <a:rPr lang="en-US" smtClean="0"/>
              <a:t>33</a:t>
            </a:fld>
            <a:endParaRPr lang="en-US"/>
          </a:p>
        </p:txBody>
      </p:sp>
    </p:spTree>
    <p:extLst>
      <p:ext uri="{BB962C8B-B14F-4D97-AF65-F5344CB8AC3E}">
        <p14:creationId xmlns:p14="http://schemas.microsoft.com/office/powerpoint/2010/main" val="3544695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6AA1F3-1BB3-424C-B64C-B877C65CE470}" type="slidenum">
              <a:rPr lang="en-US" smtClean="0"/>
              <a:t>34</a:t>
            </a:fld>
            <a:endParaRPr lang="en-US"/>
          </a:p>
        </p:txBody>
      </p:sp>
    </p:spTree>
    <p:extLst>
      <p:ext uri="{BB962C8B-B14F-4D97-AF65-F5344CB8AC3E}">
        <p14:creationId xmlns:p14="http://schemas.microsoft.com/office/powerpoint/2010/main" val="3251591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(10/7/15 08:42) -----</a:t>
            </a:r>
          </a:p>
          <a:p>
            <a:r>
              <a:rPr lang="en-US"/>
              <a:t>many ideas, one nation</a:t>
            </a:r>
          </a:p>
        </p:txBody>
      </p:sp>
      <p:sp>
        <p:nvSpPr>
          <p:cNvPr id="4" name="Slide Number Placeholder 3"/>
          <p:cNvSpPr>
            <a:spLocks noGrp="1"/>
          </p:cNvSpPr>
          <p:nvPr>
            <p:ph type="sldNum" sz="quarter" idx="10"/>
          </p:nvPr>
        </p:nvSpPr>
        <p:spPr/>
        <p:txBody>
          <a:bodyPr/>
          <a:lstStyle/>
          <a:p>
            <a:fld id="{276AA1F3-1BB3-424C-B64C-B877C65CE470}" type="slidenum">
              <a:rPr lang="en-US" smtClean="0"/>
              <a:t>35</a:t>
            </a:fld>
            <a:endParaRPr lang="en-US"/>
          </a:p>
        </p:txBody>
      </p:sp>
    </p:spTree>
    <p:extLst>
      <p:ext uri="{BB962C8B-B14F-4D97-AF65-F5344CB8AC3E}">
        <p14:creationId xmlns:p14="http://schemas.microsoft.com/office/powerpoint/2010/main" val="1527459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6AA1F3-1BB3-424C-B64C-B877C65CE470}" type="slidenum">
              <a:rPr lang="en-US" smtClean="0"/>
              <a:t>36</a:t>
            </a:fld>
            <a:endParaRPr lang="en-US"/>
          </a:p>
        </p:txBody>
      </p:sp>
    </p:spTree>
    <p:extLst>
      <p:ext uri="{BB962C8B-B14F-4D97-AF65-F5344CB8AC3E}">
        <p14:creationId xmlns:p14="http://schemas.microsoft.com/office/powerpoint/2010/main" val="6651658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6AA1F3-1BB3-424C-B64C-B877C65CE470}" type="slidenum">
              <a:rPr lang="en-US" smtClean="0"/>
              <a:t>38</a:t>
            </a:fld>
            <a:endParaRPr lang="en-US"/>
          </a:p>
        </p:txBody>
      </p:sp>
    </p:spTree>
    <p:extLst>
      <p:ext uri="{BB962C8B-B14F-4D97-AF65-F5344CB8AC3E}">
        <p14:creationId xmlns:p14="http://schemas.microsoft.com/office/powerpoint/2010/main" val="29852594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leblanc</a:t>
            </a:r>
            <a:r>
              <a:rPr lang="en-US" dirty="0" smtClean="0"/>
              <a:t> </a:t>
            </a:r>
            <a:r>
              <a:rPr lang="en-US" dirty="0"/>
              <a:t>a </a:t>
            </a:r>
            <a:r>
              <a:rPr lang="en-US" dirty="0" err="1"/>
              <a:t>myster</a:t>
            </a:r>
            <a:r>
              <a:rPr lang="en-US" dirty="0"/>
              <a:t> who when published???</a:t>
            </a:r>
          </a:p>
        </p:txBody>
      </p:sp>
      <p:sp>
        <p:nvSpPr>
          <p:cNvPr id="4" name="Slide Number Placeholder 3"/>
          <p:cNvSpPr>
            <a:spLocks noGrp="1"/>
          </p:cNvSpPr>
          <p:nvPr>
            <p:ph type="sldNum" sz="quarter" idx="10"/>
          </p:nvPr>
        </p:nvSpPr>
        <p:spPr/>
        <p:txBody>
          <a:bodyPr/>
          <a:lstStyle/>
          <a:p>
            <a:fld id="{BDD72F6E-D833-F547-AD16-EFA1B75D9B17}" type="slidenum">
              <a:rPr lang="en-US" smtClean="0"/>
              <a:t>39</a:t>
            </a:fld>
            <a:endParaRPr lang="en-US"/>
          </a:p>
        </p:txBody>
      </p:sp>
    </p:spTree>
    <p:extLst>
      <p:ext uri="{BB962C8B-B14F-4D97-AF65-F5344CB8AC3E}">
        <p14:creationId xmlns:p14="http://schemas.microsoft.com/office/powerpoint/2010/main" val="1289301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AAEF68D-9069-1248-8FFF-F53B04BBC0BD}" type="datetimeFigureOut">
              <a:rPr lang="en-US" smtClean="0"/>
              <a:t>9/26/18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1AF45-A259-3C4D-A971-2A0A271A14FB}" type="slidenum">
              <a:rPr lang="en-US" smtClean="0"/>
              <a:t>‹#›</a:t>
            </a:fld>
            <a:endParaRPr lang="en-US"/>
          </a:p>
        </p:txBody>
      </p:sp>
    </p:spTree>
    <p:extLst>
      <p:ext uri="{BB962C8B-B14F-4D97-AF65-F5344CB8AC3E}">
        <p14:creationId xmlns:p14="http://schemas.microsoft.com/office/powerpoint/2010/main" val="1877365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AEF68D-9069-1248-8FFF-F53B04BBC0BD}" type="datetimeFigureOut">
              <a:rPr lang="en-US" smtClean="0"/>
              <a:t>9/26/18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1AF45-A259-3C4D-A971-2A0A271A14FB}" type="slidenum">
              <a:rPr lang="en-US" smtClean="0"/>
              <a:t>‹#›</a:t>
            </a:fld>
            <a:endParaRPr lang="en-US"/>
          </a:p>
        </p:txBody>
      </p:sp>
    </p:spTree>
    <p:extLst>
      <p:ext uri="{BB962C8B-B14F-4D97-AF65-F5344CB8AC3E}">
        <p14:creationId xmlns:p14="http://schemas.microsoft.com/office/powerpoint/2010/main" val="480569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AEF68D-9069-1248-8FFF-F53B04BBC0BD}" type="datetimeFigureOut">
              <a:rPr lang="en-US" smtClean="0"/>
              <a:t>9/26/18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1AF45-A259-3C4D-A971-2A0A271A14FB}" type="slidenum">
              <a:rPr lang="en-US" smtClean="0"/>
              <a:t>‹#›</a:t>
            </a:fld>
            <a:endParaRPr lang="en-US"/>
          </a:p>
        </p:txBody>
      </p:sp>
    </p:spTree>
    <p:extLst>
      <p:ext uri="{BB962C8B-B14F-4D97-AF65-F5344CB8AC3E}">
        <p14:creationId xmlns:p14="http://schemas.microsoft.com/office/powerpoint/2010/main" val="788675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AAEF68D-9069-1248-8FFF-F53B04BBC0BD}" type="datetimeFigureOut">
              <a:rPr lang="en-US" smtClean="0"/>
              <a:t>9/26/18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81AF45-A259-3C4D-A971-2A0A271A14FB}" type="slidenum">
              <a:rPr lang="en-US" smtClean="0"/>
              <a:t>‹#›</a:t>
            </a:fld>
            <a:endParaRPr lang="en-US"/>
          </a:p>
        </p:txBody>
      </p:sp>
    </p:spTree>
    <p:extLst>
      <p:ext uri="{BB962C8B-B14F-4D97-AF65-F5344CB8AC3E}">
        <p14:creationId xmlns:p14="http://schemas.microsoft.com/office/powerpoint/2010/main" val="2047820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AEF68D-9069-1248-8FFF-F53B04BBC0BD}" type="datetimeFigureOut">
              <a:rPr lang="en-US" smtClean="0"/>
              <a:t>9/26/18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81AF45-A259-3C4D-A971-2A0A271A14FB}" type="slidenum">
              <a:rPr lang="en-US" smtClean="0"/>
              <a:t>‹#›</a:t>
            </a:fld>
            <a:endParaRPr lang="en-US"/>
          </a:p>
        </p:txBody>
      </p:sp>
    </p:spTree>
    <p:extLst>
      <p:ext uri="{BB962C8B-B14F-4D97-AF65-F5344CB8AC3E}">
        <p14:creationId xmlns:p14="http://schemas.microsoft.com/office/powerpoint/2010/main" val="4164530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AEF68D-9069-1248-8FFF-F53B04BBC0BD}" type="datetimeFigureOut">
              <a:rPr lang="en-US" smtClean="0"/>
              <a:t>9/26/18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81AF45-A259-3C4D-A971-2A0A271A14FB}" type="slidenum">
              <a:rPr lang="en-US" smtClean="0"/>
              <a:t>‹#›</a:t>
            </a:fld>
            <a:endParaRPr lang="en-US"/>
          </a:p>
        </p:txBody>
      </p:sp>
    </p:spTree>
    <p:extLst>
      <p:ext uri="{BB962C8B-B14F-4D97-AF65-F5344CB8AC3E}">
        <p14:creationId xmlns:p14="http://schemas.microsoft.com/office/powerpoint/2010/main" val="4206039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AEF68D-9069-1248-8FFF-F53B04BBC0BD}" type="datetimeFigureOut">
              <a:rPr lang="en-US" smtClean="0"/>
              <a:t>9/26/18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81AF45-A259-3C4D-A971-2A0A271A14FB}" type="slidenum">
              <a:rPr lang="en-US" smtClean="0"/>
              <a:t>‹#›</a:t>
            </a:fld>
            <a:endParaRPr lang="en-US"/>
          </a:p>
        </p:txBody>
      </p:sp>
    </p:spTree>
    <p:extLst>
      <p:ext uri="{BB962C8B-B14F-4D97-AF65-F5344CB8AC3E}">
        <p14:creationId xmlns:p14="http://schemas.microsoft.com/office/powerpoint/2010/main" val="3370774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AEF68D-9069-1248-8FFF-F53B04BBC0BD}" type="datetimeFigureOut">
              <a:rPr lang="en-US" smtClean="0"/>
              <a:t>9/26/18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81AF45-A259-3C4D-A971-2A0A271A14FB}" type="slidenum">
              <a:rPr lang="en-US" smtClean="0"/>
              <a:t>‹#›</a:t>
            </a:fld>
            <a:endParaRPr lang="en-US"/>
          </a:p>
        </p:txBody>
      </p:sp>
    </p:spTree>
    <p:extLst>
      <p:ext uri="{BB962C8B-B14F-4D97-AF65-F5344CB8AC3E}">
        <p14:creationId xmlns:p14="http://schemas.microsoft.com/office/powerpoint/2010/main" val="30893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AEF68D-9069-1248-8FFF-F53B04BBC0BD}" type="datetimeFigureOut">
              <a:rPr lang="en-US" smtClean="0"/>
              <a:t>9/26/18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81AF45-A259-3C4D-A971-2A0A271A14FB}" type="slidenum">
              <a:rPr lang="en-US" smtClean="0"/>
              <a:t>‹#›</a:t>
            </a:fld>
            <a:endParaRPr lang="en-US"/>
          </a:p>
        </p:txBody>
      </p:sp>
    </p:spTree>
    <p:extLst>
      <p:ext uri="{BB962C8B-B14F-4D97-AF65-F5344CB8AC3E}">
        <p14:creationId xmlns:p14="http://schemas.microsoft.com/office/powerpoint/2010/main" val="327665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AEF68D-9069-1248-8FFF-F53B04BBC0BD}" type="datetimeFigureOut">
              <a:rPr lang="en-US" smtClean="0"/>
              <a:t>9/26/18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1AF45-A259-3C4D-A971-2A0A271A14FB}" type="slidenum">
              <a:rPr lang="en-US" smtClean="0"/>
              <a:t>‹#›</a:t>
            </a:fld>
            <a:endParaRPr lang="en-US"/>
          </a:p>
        </p:txBody>
      </p:sp>
    </p:spTree>
    <p:extLst>
      <p:ext uri="{BB962C8B-B14F-4D97-AF65-F5344CB8AC3E}">
        <p14:creationId xmlns:p14="http://schemas.microsoft.com/office/powerpoint/2010/main" val="1943305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AEF68D-9069-1248-8FFF-F53B04BBC0BD}" type="datetimeFigureOut">
              <a:rPr lang="en-US" smtClean="0"/>
              <a:t>9/26/18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1AF45-A259-3C4D-A971-2A0A271A14FB}" type="slidenum">
              <a:rPr lang="en-US" smtClean="0"/>
              <a:t>‹#›</a:t>
            </a:fld>
            <a:endParaRPr lang="en-US"/>
          </a:p>
        </p:txBody>
      </p:sp>
    </p:spTree>
    <p:extLst>
      <p:ext uri="{BB962C8B-B14F-4D97-AF65-F5344CB8AC3E}">
        <p14:creationId xmlns:p14="http://schemas.microsoft.com/office/powerpoint/2010/main" val="207386028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AEF68D-9069-1248-8FFF-F53B04BBC0BD}" type="datetimeFigureOut">
              <a:rPr lang="en-US" smtClean="0"/>
              <a:t>9/26/18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81AF45-A259-3C4D-A971-2A0A271A14FB}" type="slidenum">
              <a:rPr lang="en-US" smtClean="0"/>
              <a:t>‹#›</a:t>
            </a:fld>
            <a:endParaRPr lang="en-US"/>
          </a:p>
        </p:txBody>
      </p:sp>
    </p:spTree>
    <p:extLst>
      <p:ext uri="{BB962C8B-B14F-4D97-AF65-F5344CB8AC3E}">
        <p14:creationId xmlns:p14="http://schemas.microsoft.com/office/powerpoint/2010/main" val="799286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3.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7.png"/><Relationship Id="rId5" Type="http://schemas.openxmlformats.org/officeDocument/2006/relationships/image" Target="../media/image8.png"/><Relationship Id="rId1" Type="http://schemas.microsoft.com/office/2007/relationships/media" Target="../media/media1.mp4"/><Relationship Id="rId2" Type="http://schemas.openxmlformats.org/officeDocument/2006/relationships/video" Target="../media/media1.mp4"/></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6.xml"/><Relationship Id="rId2"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png"/><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1.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23.png"/><Relationship Id="rId5" Type="http://schemas.openxmlformats.org/officeDocument/2006/relationships/image" Target="../media/image24.jpeg"/><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arcinsys.hessen.de/arcinsys/" TargetMode="External"/><Relationship Id="rId3" Type="http://schemas.openxmlformats.org/officeDocument/2006/relationships/image" Target="../media/image3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hyperlink" Target="http://nc-chap.org/census/riordan/tax1776.php"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jp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7.png"/><Relationship Id="rId3" Type="http://schemas.openxmlformats.org/officeDocument/2006/relationships/image" Target="../media/image3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9.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0.png"/><Relationship Id="rId3" Type="http://schemas.openxmlformats.org/officeDocument/2006/relationships/image" Target="../media/image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1.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00598" y="1053287"/>
            <a:ext cx="2277672" cy="1395074"/>
          </a:xfrm>
          <a:prstGeom prst="rect">
            <a:avLst/>
          </a:prstGeom>
        </p:spPr>
      </p:pic>
      <p:sp>
        <p:nvSpPr>
          <p:cNvPr id="4" name="Rectangle 3"/>
          <p:cNvSpPr/>
          <p:nvPr/>
        </p:nvSpPr>
        <p:spPr>
          <a:xfrm>
            <a:off x="172720" y="1053287"/>
            <a:ext cx="7205550" cy="5786200"/>
          </a:xfrm>
          <a:prstGeom prst="rect">
            <a:avLst/>
          </a:prstGeom>
        </p:spPr>
        <p:txBody>
          <a:bodyPr wrap="square">
            <a:spAutoFit/>
          </a:bodyPr>
          <a:lstStyle/>
          <a:p>
            <a:pPr lvl="1"/>
            <a:r>
              <a:rPr lang="en-US" dirty="0" smtClean="0"/>
              <a:t>Immigration continues</a:t>
            </a:r>
          </a:p>
          <a:p>
            <a:pPr lvl="1"/>
            <a:r>
              <a:rPr lang="en-US" dirty="0" smtClean="0"/>
              <a:t>B. Franklin, Sir Wm. Keith, A. Mouse</a:t>
            </a:r>
          </a:p>
          <a:p>
            <a:pPr lvl="1"/>
            <a:r>
              <a:rPr lang="en-US" dirty="0" smtClean="0">
                <a:solidFill>
                  <a:srgbClr val="C0504D"/>
                </a:solidFill>
              </a:rPr>
              <a:t>French </a:t>
            </a:r>
            <a:r>
              <a:rPr lang="en-US" dirty="0">
                <a:solidFill>
                  <a:srgbClr val="C0504D"/>
                </a:solidFill>
              </a:rPr>
              <a:t>&amp; </a:t>
            </a:r>
            <a:r>
              <a:rPr lang="en-US" dirty="0" smtClean="0">
                <a:solidFill>
                  <a:srgbClr val="C0504D"/>
                </a:solidFill>
              </a:rPr>
              <a:t>Indian War</a:t>
            </a:r>
            <a:r>
              <a:rPr lang="en-US" dirty="0" smtClean="0"/>
              <a:t>, weekly reports of</a:t>
            </a:r>
          </a:p>
          <a:p>
            <a:pPr lvl="1"/>
            <a:r>
              <a:rPr lang="en-US" dirty="0" smtClean="0"/>
              <a:t> </a:t>
            </a:r>
            <a:r>
              <a:rPr lang="en-US" dirty="0" err="1" smtClean="0"/>
              <a:t>scalpings</a:t>
            </a:r>
            <a:r>
              <a:rPr lang="en-US" dirty="0" smtClean="0"/>
              <a:t>; finance a fort with a lottery! </a:t>
            </a:r>
          </a:p>
          <a:p>
            <a:pPr lvl="1"/>
            <a:r>
              <a:rPr lang="en-US" dirty="0" smtClean="0"/>
              <a:t> (1757--)</a:t>
            </a:r>
          </a:p>
          <a:p>
            <a:pPr lvl="1"/>
            <a:endParaRPr lang="en-US" dirty="0" smtClean="0"/>
          </a:p>
          <a:p>
            <a:pPr lvl="1"/>
            <a:r>
              <a:rPr lang="en-US" dirty="0" smtClean="0"/>
              <a:t>Taxation &amp; shipping details from </a:t>
            </a:r>
          </a:p>
          <a:p>
            <a:pPr lvl="1"/>
            <a:r>
              <a:rPr lang="en-US" dirty="0" smtClean="0"/>
              <a:t>a VERY BIG spreadsheet</a:t>
            </a:r>
            <a:endParaRPr lang="en-US" dirty="0"/>
          </a:p>
          <a:p>
            <a:pPr lvl="1"/>
            <a:endParaRPr lang="en-US" dirty="0" smtClean="0"/>
          </a:p>
          <a:p>
            <a:pPr lvl="1"/>
            <a:r>
              <a:rPr lang="en-US" dirty="0" smtClean="0">
                <a:solidFill>
                  <a:srgbClr val="C0504D"/>
                </a:solidFill>
              </a:rPr>
              <a:t>Revolutionary </a:t>
            </a:r>
            <a:r>
              <a:rPr lang="en-US" dirty="0">
                <a:solidFill>
                  <a:srgbClr val="C0504D"/>
                </a:solidFill>
              </a:rPr>
              <a:t>war</a:t>
            </a:r>
            <a:r>
              <a:rPr lang="en-US" dirty="0"/>
              <a:t>: terror, </a:t>
            </a:r>
            <a:r>
              <a:rPr lang="en-US" dirty="0" smtClean="0"/>
              <a:t>minor skirmishes nearby</a:t>
            </a:r>
            <a:r>
              <a:rPr lang="en-US" dirty="0"/>
              <a:t>, </a:t>
            </a:r>
            <a:endParaRPr lang="en-US" dirty="0" smtClean="0"/>
          </a:p>
          <a:p>
            <a:pPr lvl="1"/>
            <a:r>
              <a:rPr lang="en-US" dirty="0" smtClean="0"/>
              <a:t>visit </a:t>
            </a:r>
            <a:r>
              <a:rPr lang="en-US" dirty="0"/>
              <a:t>by the </a:t>
            </a:r>
            <a:r>
              <a:rPr lang="en-US" dirty="0" smtClean="0"/>
              <a:t>British commander's secretary </a:t>
            </a:r>
          </a:p>
          <a:p>
            <a:pPr lvl="1"/>
            <a:r>
              <a:rPr lang="en-US" dirty="0" smtClean="0"/>
              <a:t>Patriots</a:t>
            </a:r>
            <a:r>
              <a:rPr lang="en-US" dirty="0"/>
              <a:t>: Scots Irish Presbyterians (McKean, </a:t>
            </a:r>
            <a:endParaRPr lang="en-US" dirty="0" smtClean="0"/>
          </a:p>
          <a:p>
            <a:pPr lvl="1"/>
            <a:r>
              <a:rPr lang="en-US" dirty="0" smtClean="0"/>
              <a:t>Van </a:t>
            </a:r>
            <a:r>
              <a:rPr lang="en-US" dirty="0"/>
              <a:t>Dyke, Bennett, Hopkinson </a:t>
            </a:r>
            <a:r>
              <a:rPr lang="en-US" dirty="0" smtClean="0"/>
              <a:t>…</a:t>
            </a:r>
            <a:endParaRPr lang="en-US" sz="2800" dirty="0"/>
          </a:p>
          <a:p>
            <a:pPr lvl="1"/>
            <a:r>
              <a:rPr lang="en-US" dirty="0" smtClean="0"/>
              <a:t>Capitol </a:t>
            </a:r>
            <a:r>
              <a:rPr lang="en-US" dirty="0"/>
              <a:t>relocated to </a:t>
            </a:r>
            <a:r>
              <a:rPr lang="en-US" dirty="0" smtClean="0"/>
              <a:t>Dover (1777)</a:t>
            </a:r>
          </a:p>
          <a:p>
            <a:pPr lvl="1"/>
            <a:endParaRPr lang="en-US" sz="2800" dirty="0"/>
          </a:p>
          <a:p>
            <a:pPr lvl="1"/>
            <a:r>
              <a:rPr lang="en-US" dirty="0" smtClean="0"/>
              <a:t>Arsenal construction</a:t>
            </a:r>
            <a:r>
              <a:rPr lang="en-US" dirty="0"/>
              <a:t> </a:t>
            </a:r>
            <a:r>
              <a:rPr lang="en-US" dirty="0" smtClean="0"/>
              <a:t>(</a:t>
            </a:r>
            <a:r>
              <a:rPr lang="en-US" dirty="0" smtClean="0">
                <a:solidFill>
                  <a:srgbClr val="C0504D"/>
                </a:solidFill>
              </a:rPr>
              <a:t>War of 1812</a:t>
            </a:r>
            <a:r>
              <a:rPr lang="en-US" dirty="0" smtClean="0"/>
              <a:t>)</a:t>
            </a:r>
          </a:p>
          <a:p>
            <a:pPr lvl="1"/>
            <a:r>
              <a:rPr lang="en-US" dirty="0" smtClean="0"/>
              <a:t>George </a:t>
            </a:r>
            <a:r>
              <a:rPr lang="en-US" dirty="0"/>
              <a:t>Read II organizes a Corps of </a:t>
            </a:r>
            <a:endParaRPr lang="en-US" dirty="0" smtClean="0"/>
          </a:p>
          <a:p>
            <a:pPr lvl="1"/>
            <a:r>
              <a:rPr lang="en-US" dirty="0" smtClean="0"/>
              <a:t>Flying </a:t>
            </a:r>
            <a:r>
              <a:rPr lang="en-US" dirty="0"/>
              <a:t>Artillery at the Green Tree </a:t>
            </a:r>
            <a:r>
              <a:rPr lang="en-US" dirty="0" smtClean="0"/>
              <a:t>(</a:t>
            </a:r>
            <a:r>
              <a:rPr lang="en-US" dirty="0"/>
              <a:t>Hares Corner</a:t>
            </a:r>
            <a:r>
              <a:rPr lang="en-US" dirty="0" smtClean="0"/>
              <a:t>)</a:t>
            </a:r>
            <a:endParaRPr lang="en-US" sz="2800" dirty="0"/>
          </a:p>
          <a:p>
            <a:pPr lvl="1"/>
            <a:r>
              <a:rPr lang="en-US" dirty="0" smtClean="0"/>
              <a:t>Mrs</a:t>
            </a:r>
            <a:r>
              <a:rPr lang="en-US" dirty="0"/>
              <a:t>. Read makes </a:t>
            </a:r>
            <a:r>
              <a:rPr lang="en-US" dirty="0" smtClean="0"/>
              <a:t>contingency</a:t>
            </a:r>
          </a:p>
          <a:p>
            <a:pPr lvl="1"/>
            <a:r>
              <a:rPr lang="en-US" dirty="0" smtClean="0"/>
              <a:t> </a:t>
            </a:r>
            <a:r>
              <a:rPr lang="en-US" dirty="0"/>
              <a:t>plans to flee to Carlisle PA if we're attacked.</a:t>
            </a:r>
            <a:endParaRPr lang="en-US" sz="2800" dirty="0"/>
          </a:p>
        </p:txBody>
      </p:sp>
      <p:sp>
        <p:nvSpPr>
          <p:cNvPr id="5" name="TextBox 4"/>
          <p:cNvSpPr txBox="1"/>
          <p:nvPr/>
        </p:nvSpPr>
        <p:spPr>
          <a:xfrm>
            <a:off x="1473200" y="182880"/>
            <a:ext cx="3911600" cy="1231106"/>
          </a:xfrm>
          <a:prstGeom prst="rect">
            <a:avLst/>
          </a:prstGeom>
          <a:noFill/>
        </p:spPr>
        <p:txBody>
          <a:bodyPr wrap="square" rtlCol="0">
            <a:spAutoFit/>
          </a:bodyPr>
          <a:lstStyle/>
          <a:p>
            <a:pPr algn="ctr"/>
            <a:r>
              <a:rPr lang="en-US" sz="2800" dirty="0"/>
              <a:t>New Castle </a:t>
            </a:r>
            <a:r>
              <a:rPr lang="en-US" sz="2800" dirty="0" smtClean="0"/>
              <a:t>History</a:t>
            </a:r>
          </a:p>
          <a:p>
            <a:pPr algn="ctr"/>
            <a:r>
              <a:rPr lang="en-US" dirty="0" smtClean="0"/>
              <a:t>Class 3</a:t>
            </a:r>
          </a:p>
          <a:p>
            <a:endParaRPr lang="en-US" sz="2800" dirty="0"/>
          </a:p>
        </p:txBody>
      </p:sp>
      <p:pic>
        <p:nvPicPr>
          <p:cNvPr id="8" name="Picture 7" descr="Screen Shot 2015-03-01 at 1.00.43 PM.png"/>
          <p:cNvPicPr>
            <a:picLocks noChangeAspect="1"/>
          </p:cNvPicPr>
          <p:nvPr/>
        </p:nvPicPr>
        <p:blipFill rotWithShape="1">
          <a:blip r:embed="rId3">
            <a:extLst>
              <a:ext uri="{28A0092B-C50C-407E-A947-70E740481C1C}">
                <a14:useLocalDpi xmlns:a14="http://schemas.microsoft.com/office/drawing/2010/main"/>
              </a:ext>
            </a:extLst>
          </a:blip>
          <a:srcRect r="12514"/>
          <a:stretch/>
        </p:blipFill>
        <p:spPr>
          <a:xfrm>
            <a:off x="5712030" y="4783864"/>
            <a:ext cx="1920240" cy="1501626"/>
          </a:xfrm>
          <a:prstGeom prst="rect">
            <a:avLst/>
          </a:prstGeom>
        </p:spPr>
      </p:pic>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l="5616" t="6245" b="7371"/>
          <a:stretch/>
        </p:blipFill>
        <p:spPr>
          <a:xfrm>
            <a:off x="4568270" y="2326441"/>
            <a:ext cx="1804159" cy="1258450"/>
          </a:xfrm>
          <a:prstGeom prst="rect">
            <a:avLst/>
          </a:prstGeom>
        </p:spPr>
      </p:pic>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46750" y="3338654"/>
            <a:ext cx="873379" cy="1213026"/>
          </a:xfrm>
          <a:prstGeom prst="rect">
            <a:avLst/>
          </a:prstGeom>
        </p:spPr>
      </p:pic>
    </p:spTree>
    <p:extLst>
      <p:ext uri="{BB962C8B-B14F-4D97-AF65-F5344CB8AC3E}">
        <p14:creationId xmlns:p14="http://schemas.microsoft.com/office/powerpoint/2010/main" val="348358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5664" y="442192"/>
            <a:ext cx="4265711" cy="738664"/>
          </a:xfrm>
          <a:prstGeom prst="rect">
            <a:avLst/>
          </a:prstGeom>
          <a:noFill/>
        </p:spPr>
        <p:txBody>
          <a:bodyPr wrap="none" rtlCol="0">
            <a:spAutoFit/>
          </a:bodyPr>
          <a:lstStyle/>
          <a:p>
            <a:r>
              <a:rPr lang="en-US" sz="2400" dirty="0" smtClean="0"/>
              <a:t>“Under </a:t>
            </a:r>
            <a:r>
              <a:rPr lang="en-US" sz="2400" dirty="0"/>
              <a:t>Wm. Penn and his </a:t>
            </a:r>
            <a:r>
              <a:rPr lang="en-US" sz="2400" dirty="0" smtClean="0"/>
              <a:t>Heirs”</a:t>
            </a:r>
            <a:endParaRPr lang="en-US" sz="2400" dirty="0"/>
          </a:p>
          <a:p>
            <a:r>
              <a:rPr lang="en-US" dirty="0" smtClean="0"/>
              <a:t>Cooper’s History of New Castle, Part XIII  </a:t>
            </a:r>
            <a:endParaRPr lang="en-US" dirty="0"/>
          </a:p>
        </p:txBody>
      </p:sp>
      <p:sp>
        <p:nvSpPr>
          <p:cNvPr id="3" name="TextBox 2"/>
          <p:cNvSpPr txBox="1"/>
          <p:nvPr/>
        </p:nvSpPr>
        <p:spPr>
          <a:xfrm>
            <a:off x="619760" y="1656080"/>
            <a:ext cx="7721600" cy="3262432"/>
          </a:xfrm>
          <a:prstGeom prst="rect">
            <a:avLst/>
          </a:prstGeom>
          <a:noFill/>
        </p:spPr>
        <p:txBody>
          <a:bodyPr wrap="square" rtlCol="0">
            <a:spAutoFit/>
          </a:bodyPr>
          <a:lstStyle/>
          <a:p>
            <a:r>
              <a:rPr lang="en-US" dirty="0"/>
              <a:t>Beyond what has already been </a:t>
            </a:r>
            <a:r>
              <a:rPr lang="en-US" dirty="0" smtClean="0"/>
              <a:t>said</a:t>
            </a:r>
            <a:r>
              <a:rPr lang="is-IS" dirty="0" smtClean="0"/>
              <a:t>…</a:t>
            </a:r>
            <a:r>
              <a:rPr lang="en-US" dirty="0" smtClean="0"/>
              <a:t>, </a:t>
            </a:r>
            <a:r>
              <a:rPr lang="en-US" dirty="0">
                <a:solidFill>
                  <a:srgbClr val="FF0000"/>
                </a:solidFill>
              </a:rPr>
              <a:t>very little of interest to the town of New Castle, or in </a:t>
            </a:r>
            <a:r>
              <a:rPr lang="en-US" dirty="0" smtClean="0">
                <a:solidFill>
                  <a:srgbClr val="FF0000"/>
                </a:solidFill>
              </a:rPr>
              <a:t>fact to </a:t>
            </a:r>
            <a:r>
              <a:rPr lang="en-US" dirty="0">
                <a:solidFill>
                  <a:srgbClr val="FF0000"/>
                </a:solidFill>
              </a:rPr>
              <a:t>the three lower counties, has been preserved between the </a:t>
            </a:r>
            <a:r>
              <a:rPr lang="en-US" dirty="0" smtClean="0">
                <a:solidFill>
                  <a:srgbClr val="FF0000"/>
                </a:solidFill>
              </a:rPr>
              <a:t>year 1700 </a:t>
            </a:r>
            <a:r>
              <a:rPr lang="en-US" dirty="0">
                <a:solidFill>
                  <a:srgbClr val="FF0000"/>
                </a:solidFill>
              </a:rPr>
              <a:t>and the beginning of the revolutionary war</a:t>
            </a:r>
            <a:r>
              <a:rPr lang="en-US" dirty="0" smtClean="0"/>
              <a:t>.  </a:t>
            </a:r>
            <a:r>
              <a:rPr lang="en-US" dirty="0"/>
              <a:t>In explanation of</a:t>
            </a:r>
          </a:p>
          <a:p>
            <a:r>
              <a:rPr lang="en-US" dirty="0"/>
              <a:t>this, however it may be stated, in the first place, that the people lived</a:t>
            </a:r>
          </a:p>
          <a:p>
            <a:r>
              <a:rPr lang="en-US" dirty="0"/>
              <a:t>throughout that period in a comparatively quiet way and there were no</a:t>
            </a:r>
          </a:p>
          <a:p>
            <a:r>
              <a:rPr lang="en-US" dirty="0"/>
              <a:t>very stirring events to record.</a:t>
            </a:r>
          </a:p>
          <a:p>
            <a:r>
              <a:rPr lang="en-US" dirty="0" smtClean="0"/>
              <a:t>	</a:t>
            </a:r>
            <a:r>
              <a:rPr lang="en-US" sz="1600" dirty="0" smtClean="0"/>
              <a:t>Secondly</a:t>
            </a:r>
            <a:r>
              <a:rPr lang="en-US" sz="1600" dirty="0"/>
              <a:t>, there seems to have been no full and accurate </a:t>
            </a:r>
            <a:r>
              <a:rPr lang="en-US" sz="1600" dirty="0" smtClean="0"/>
              <a:t>records made</a:t>
            </a:r>
            <a:r>
              <a:rPr lang="en-US" sz="1600" dirty="0"/>
              <a:t>. Thirdly, such as were made have been removed, lost </a:t>
            </a:r>
            <a:r>
              <a:rPr lang="en-US" sz="1600" dirty="0" smtClean="0"/>
              <a:t>or destroyed</a:t>
            </a:r>
            <a:r>
              <a:rPr lang="en-US" sz="1600" dirty="0"/>
              <a:t>. It is well known that many of the records, </a:t>
            </a:r>
            <a:r>
              <a:rPr lang="en-US" sz="1600" dirty="0" smtClean="0"/>
              <a:t>however important </a:t>
            </a:r>
            <a:r>
              <a:rPr lang="en-US" sz="1600" dirty="0"/>
              <a:t>or unimportant they may have been, were carried away, </a:t>
            </a:r>
            <a:r>
              <a:rPr lang="en-US" sz="1600" dirty="0" smtClean="0"/>
              <a:t>lost and </a:t>
            </a:r>
            <a:r>
              <a:rPr lang="en-US" sz="1600" dirty="0"/>
              <a:t>destroyed during the revolutionary war. </a:t>
            </a:r>
            <a:endParaRPr lang="en-US" sz="1600" dirty="0" smtClean="0"/>
          </a:p>
          <a:p>
            <a:r>
              <a:rPr lang="en-US" sz="1000" dirty="0"/>
              <a:t>http://</a:t>
            </a:r>
            <a:r>
              <a:rPr lang="en-US" sz="1000" dirty="0" err="1"/>
              <a:t>nc-chap.org</a:t>
            </a:r>
            <a:r>
              <a:rPr lang="en-US" sz="1000" dirty="0"/>
              <a:t>/cooper/</a:t>
            </a:r>
            <a:endParaRPr lang="en-US" sz="1000" dirty="0" smtClean="0"/>
          </a:p>
          <a:p>
            <a:endParaRPr lang="en-US" sz="1600" dirty="0"/>
          </a:p>
        </p:txBody>
      </p:sp>
      <p:sp>
        <p:nvSpPr>
          <p:cNvPr id="4" name="TextBox 3"/>
          <p:cNvSpPr txBox="1"/>
          <p:nvPr/>
        </p:nvSpPr>
        <p:spPr>
          <a:xfrm>
            <a:off x="2651760" y="4672290"/>
            <a:ext cx="5334000" cy="1754327"/>
          </a:xfrm>
          <a:prstGeom prst="rect">
            <a:avLst/>
          </a:prstGeom>
          <a:noFill/>
        </p:spPr>
        <p:txBody>
          <a:bodyPr wrap="square" rtlCol="0">
            <a:spAutoFit/>
          </a:bodyPr>
          <a:lstStyle/>
          <a:p>
            <a:r>
              <a:rPr lang="en-US" dirty="0"/>
              <a:t>Not really true:</a:t>
            </a:r>
          </a:p>
          <a:p>
            <a:pPr marL="342900" indent="-342900">
              <a:buFont typeface="Arial"/>
              <a:buChar char="•"/>
            </a:pPr>
            <a:r>
              <a:rPr lang="en-US" dirty="0" smtClean="0"/>
              <a:t>Continued </a:t>
            </a:r>
            <a:r>
              <a:rPr lang="en-US" dirty="0"/>
              <a:t>immigration of Scots-</a:t>
            </a:r>
            <a:r>
              <a:rPr lang="en-US" dirty="0" smtClean="0"/>
              <a:t>Irish</a:t>
            </a:r>
          </a:p>
          <a:p>
            <a:pPr marL="342900" indent="-342900">
              <a:buFont typeface="Arial"/>
              <a:buChar char="•"/>
            </a:pPr>
            <a:r>
              <a:rPr lang="en-US" dirty="0" smtClean="0"/>
              <a:t>Attempted expansion of the town by Gov. Keith </a:t>
            </a:r>
            <a:endParaRPr lang="en-US" dirty="0"/>
          </a:p>
          <a:p>
            <a:pPr marL="342900" indent="-342900">
              <a:buFont typeface="Arial"/>
              <a:buChar char="•"/>
            </a:pPr>
            <a:r>
              <a:rPr lang="en-US" dirty="0" smtClean="0"/>
              <a:t>French </a:t>
            </a:r>
            <a:r>
              <a:rPr lang="en-US" dirty="0"/>
              <a:t>&amp; Indian War</a:t>
            </a:r>
          </a:p>
          <a:p>
            <a:pPr marL="342900" indent="-342900">
              <a:buFont typeface="Arial"/>
              <a:buChar char="•"/>
            </a:pPr>
            <a:r>
              <a:rPr lang="en-US" dirty="0" smtClean="0"/>
              <a:t>Building </a:t>
            </a:r>
            <a:r>
              <a:rPr lang="en-US" dirty="0"/>
              <a:t>of the battery</a:t>
            </a:r>
          </a:p>
          <a:p>
            <a:endParaRPr lang="en-US" dirty="0"/>
          </a:p>
        </p:txBody>
      </p:sp>
      <p:pic>
        <p:nvPicPr>
          <p:cNvPr id="5" name="Picture 4"/>
          <p:cNvPicPr>
            <a:picLocks noChangeAspect="1"/>
          </p:cNvPicPr>
          <p:nvPr/>
        </p:nvPicPr>
        <p:blipFill rotWithShape="1">
          <a:blip r:embed="rId2"/>
          <a:srcRect l="3191" t="10550" r="8863" b="3351"/>
          <a:stretch/>
        </p:blipFill>
        <p:spPr>
          <a:xfrm>
            <a:off x="5140598" y="120960"/>
            <a:ext cx="3106498" cy="1615680"/>
          </a:xfrm>
          <a:prstGeom prst="rect">
            <a:avLst/>
          </a:prstGeom>
        </p:spPr>
      </p:pic>
    </p:spTree>
    <p:extLst>
      <p:ext uri="{BB962C8B-B14F-4D97-AF65-F5344CB8AC3E}">
        <p14:creationId xmlns:p14="http://schemas.microsoft.com/office/powerpoint/2010/main" val="191055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0200"/>
            <a:ext cx="8229600" cy="909638"/>
          </a:xfrm>
        </p:spPr>
        <p:txBody>
          <a:bodyPr/>
          <a:lstStyle/>
          <a:p>
            <a:r>
              <a:rPr lang="en-US" dirty="0"/>
              <a:t>Immigration</a:t>
            </a:r>
          </a:p>
        </p:txBody>
      </p:sp>
      <p:sp>
        <p:nvSpPr>
          <p:cNvPr id="3" name="TextBox 2"/>
          <p:cNvSpPr txBox="1"/>
          <p:nvPr/>
        </p:nvSpPr>
        <p:spPr>
          <a:xfrm>
            <a:off x="977900" y="1443567"/>
            <a:ext cx="6934200" cy="3785652"/>
          </a:xfrm>
          <a:prstGeom prst="rect">
            <a:avLst/>
          </a:prstGeom>
          <a:noFill/>
        </p:spPr>
        <p:txBody>
          <a:bodyPr wrap="square" rtlCol="0">
            <a:spAutoFit/>
          </a:bodyPr>
          <a:lstStyle/>
          <a:p>
            <a:r>
              <a:rPr lang="en-US" sz="2400" dirty="0" smtClean="0"/>
              <a:t>Half of all Scots-Irish immigrants arriving in the Delaware Valley before 1763 first set foot in New Castle, and about two thirds of them arrived as indentured servants.</a:t>
            </a:r>
          </a:p>
          <a:p>
            <a:endParaRPr lang="en-US" sz="2400" dirty="0"/>
          </a:p>
          <a:p>
            <a:r>
              <a:rPr lang="en-US" sz="2400" dirty="0" smtClean="0"/>
              <a:t>German speaking immigrants, who arrived in the region in far greater numbers than the Scots Irish were prohibited from disembarking at New Castle because … they had to register and swear an oath of allegiance to the king in Philadelphia</a:t>
            </a:r>
            <a:r>
              <a:rPr lang="en-US" dirty="0" smtClean="0"/>
              <a:t>.</a:t>
            </a:r>
            <a:endParaRPr lang="en-US" dirty="0"/>
          </a:p>
        </p:txBody>
      </p:sp>
      <p:sp>
        <p:nvSpPr>
          <p:cNvPr id="4" name="TextBox 3"/>
          <p:cNvSpPr txBox="1"/>
          <p:nvPr/>
        </p:nvSpPr>
        <p:spPr>
          <a:xfrm>
            <a:off x="558800" y="5782734"/>
            <a:ext cx="5198533" cy="307777"/>
          </a:xfrm>
          <a:prstGeom prst="rect">
            <a:avLst/>
          </a:prstGeom>
          <a:noFill/>
        </p:spPr>
        <p:txBody>
          <a:bodyPr wrap="square" rtlCol="0">
            <a:spAutoFit/>
          </a:bodyPr>
          <a:lstStyle/>
          <a:p>
            <a:r>
              <a:rPr lang="en-US" sz="1400" dirty="0" smtClean="0"/>
              <a:t>Many Identities, One Nation, Liam Riordan, 2007</a:t>
            </a:r>
            <a:endParaRPr lang="en-US" sz="1400" dirty="0"/>
          </a:p>
        </p:txBody>
      </p:sp>
    </p:spTree>
    <p:extLst>
      <p:ext uri="{BB962C8B-B14F-4D97-AF65-F5344CB8AC3E}">
        <p14:creationId xmlns:p14="http://schemas.microsoft.com/office/powerpoint/2010/main" val="153870446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325438"/>
            <a:ext cx="5313680" cy="1143000"/>
          </a:xfrm>
        </p:spPr>
        <p:txBody>
          <a:bodyPr>
            <a:normAutofit fontScale="90000"/>
          </a:bodyPr>
          <a:lstStyle/>
          <a:p>
            <a:r>
              <a:rPr lang="en-US" dirty="0" smtClean="0"/>
              <a:t>Scotch-Irish </a:t>
            </a:r>
            <a:br>
              <a:rPr lang="en-US" dirty="0" smtClean="0"/>
            </a:br>
            <a:r>
              <a:rPr lang="en-US" dirty="0" err="1" smtClean="0"/>
              <a:t>Imigration</a:t>
            </a:r>
            <a:endParaRPr lang="en-US" dirty="0"/>
          </a:p>
        </p:txBody>
      </p:sp>
      <p:sp>
        <p:nvSpPr>
          <p:cNvPr id="3" name="TextBox 2"/>
          <p:cNvSpPr txBox="1"/>
          <p:nvPr/>
        </p:nvSpPr>
        <p:spPr>
          <a:xfrm>
            <a:off x="203200" y="6085840"/>
            <a:ext cx="4531360" cy="584776"/>
          </a:xfrm>
          <a:prstGeom prst="rect">
            <a:avLst/>
          </a:prstGeom>
          <a:noFill/>
        </p:spPr>
        <p:txBody>
          <a:bodyPr wrap="square" rtlCol="0">
            <a:spAutoFit/>
          </a:bodyPr>
          <a:lstStyle/>
          <a:p>
            <a:r>
              <a:rPr lang="en-US" sz="1400" dirty="0"/>
              <a:t>The Scotch-Irish: A Social </a:t>
            </a:r>
            <a:r>
              <a:rPr lang="en-US" sz="1400" dirty="0" smtClean="0"/>
              <a:t>History, J. G. </a:t>
            </a:r>
            <a:r>
              <a:rPr lang="en-US" sz="1400" dirty="0" err="1" smtClean="0"/>
              <a:t>Leybaum</a:t>
            </a:r>
            <a:r>
              <a:rPr lang="en-US" sz="1400" dirty="0" smtClean="0"/>
              <a:t>, 1962</a:t>
            </a:r>
            <a:endParaRPr lang="en-US" sz="1400" dirty="0"/>
          </a:p>
          <a:p>
            <a:endParaRPr lang="en-US" dirty="0"/>
          </a:p>
        </p:txBody>
      </p:sp>
      <p:pic>
        <p:nvPicPr>
          <p:cNvPr id="4" name="Picture 3" descr="Screen Shot 2018-09-17 at 9.11.3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6480" y="0"/>
            <a:ext cx="4713019" cy="6858000"/>
          </a:xfrm>
          <a:prstGeom prst="rect">
            <a:avLst/>
          </a:prstGeom>
        </p:spPr>
      </p:pic>
      <p:sp>
        <p:nvSpPr>
          <p:cNvPr id="5" name="TextBox 4"/>
          <p:cNvSpPr txBox="1"/>
          <p:nvPr/>
        </p:nvSpPr>
        <p:spPr>
          <a:xfrm>
            <a:off x="558245" y="2123360"/>
            <a:ext cx="3839342" cy="923330"/>
          </a:xfrm>
          <a:prstGeom prst="rect">
            <a:avLst/>
          </a:prstGeom>
          <a:noFill/>
        </p:spPr>
        <p:txBody>
          <a:bodyPr wrap="square" rtlCol="0">
            <a:spAutoFit/>
          </a:bodyPr>
          <a:lstStyle/>
          <a:p>
            <a:r>
              <a:rPr lang="en-US" dirty="0" smtClean="0"/>
              <a:t>There was a huge migration to America </a:t>
            </a:r>
            <a:r>
              <a:rPr lang="en-US" dirty="0"/>
              <a:t>during the 1700s </a:t>
            </a:r>
            <a:r>
              <a:rPr lang="en-US" dirty="0" smtClean="0"/>
              <a:t>of Scots who had lived for a time in Ireland.</a:t>
            </a:r>
            <a:endParaRPr lang="en-US" dirty="0"/>
          </a:p>
        </p:txBody>
      </p:sp>
      <p:sp>
        <p:nvSpPr>
          <p:cNvPr id="7" name="Frame 6"/>
          <p:cNvSpPr/>
          <p:nvPr/>
        </p:nvSpPr>
        <p:spPr>
          <a:xfrm>
            <a:off x="4856480" y="639360"/>
            <a:ext cx="4534831" cy="913760"/>
          </a:xfrm>
          <a:prstGeom prst="frame">
            <a:avLst>
              <a:gd name="adj1" fmla="val 300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24361291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Governors of Pennsylvania (&amp; Delaware)</a:t>
            </a:r>
            <a:endParaRPr lang="en-US" sz="2400" dirty="0"/>
          </a:p>
        </p:txBody>
      </p:sp>
      <p:sp>
        <p:nvSpPr>
          <p:cNvPr id="3" name="TextBox 2"/>
          <p:cNvSpPr txBox="1"/>
          <p:nvPr/>
        </p:nvSpPr>
        <p:spPr>
          <a:xfrm>
            <a:off x="528320" y="1209040"/>
            <a:ext cx="7823200" cy="1754327"/>
          </a:xfrm>
          <a:prstGeom prst="rect">
            <a:avLst/>
          </a:prstGeom>
          <a:noFill/>
        </p:spPr>
        <p:txBody>
          <a:bodyPr wrap="square" rtlCol="0">
            <a:spAutoFit/>
          </a:bodyPr>
          <a:lstStyle/>
          <a:p>
            <a:pPr marL="285750" indent="-285750">
              <a:buFont typeface="Arial"/>
              <a:buChar char="•"/>
            </a:pPr>
            <a:r>
              <a:rPr lang="en-US" dirty="0" smtClean="0">
                <a:solidFill>
                  <a:schemeClr val="bg1">
                    <a:lumMod val="50000"/>
                  </a:schemeClr>
                </a:solidFill>
              </a:rPr>
              <a:t>William Markham, led colony in Penn’s absence for years,  friend of pirates </a:t>
            </a:r>
          </a:p>
          <a:p>
            <a:pPr marL="285750" indent="-285750">
              <a:buFont typeface="Arial"/>
              <a:buChar char="•"/>
            </a:pPr>
            <a:r>
              <a:rPr lang="en-US" dirty="0" smtClean="0">
                <a:solidFill>
                  <a:schemeClr val="bg1">
                    <a:lumMod val="50000"/>
                  </a:schemeClr>
                </a:solidFill>
              </a:rPr>
              <a:t>Evans -1709 young, rash, faked a raid on PHL, seized PHL ship in New Castle </a:t>
            </a:r>
          </a:p>
          <a:p>
            <a:pPr marL="285750" indent="-285750">
              <a:buFont typeface="Arial"/>
              <a:buChar char="•"/>
            </a:pPr>
            <a:r>
              <a:rPr lang="en-US" dirty="0" smtClean="0"/>
              <a:t>Charles </a:t>
            </a:r>
            <a:r>
              <a:rPr lang="en-US" dirty="0" err="1" smtClean="0"/>
              <a:t>Gookin</a:t>
            </a:r>
            <a:r>
              <a:rPr lang="en-US" dirty="0" smtClean="0"/>
              <a:t> (1709-1717) Hated by Delaware colonists</a:t>
            </a:r>
          </a:p>
          <a:p>
            <a:pPr marL="285750" indent="-285750">
              <a:buFont typeface="Arial"/>
              <a:buChar char="•"/>
            </a:pPr>
            <a:r>
              <a:rPr lang="en-US" dirty="0" smtClean="0"/>
              <a:t>Sir William Keith (1717-1726) impoverished nobility, supportive to Ben Franklin, created a charter for an enlarged City of New Castle in 1724 (never really happened), he was replaced, died in poverty in Old Bailey, London </a:t>
            </a:r>
            <a:endParaRPr lang="en-US" dirty="0"/>
          </a:p>
        </p:txBody>
      </p:sp>
      <p:pic>
        <p:nvPicPr>
          <p:cNvPr id="4" name="from Disney's Ben And Me (1953).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57200" y="3348852"/>
            <a:ext cx="4153080" cy="3184028"/>
          </a:xfrm>
          <a:prstGeom prst="rect">
            <a:avLst/>
          </a:prstGeom>
        </p:spPr>
      </p:pic>
      <p:sp>
        <p:nvSpPr>
          <p:cNvPr id="5" name="TextBox 4"/>
          <p:cNvSpPr txBox="1"/>
          <p:nvPr/>
        </p:nvSpPr>
        <p:spPr>
          <a:xfrm>
            <a:off x="345585" y="3041075"/>
            <a:ext cx="4959165" cy="523220"/>
          </a:xfrm>
          <a:prstGeom prst="rect">
            <a:avLst/>
          </a:prstGeom>
          <a:noFill/>
        </p:spPr>
        <p:txBody>
          <a:bodyPr wrap="square" rtlCol="0">
            <a:spAutoFit/>
          </a:bodyPr>
          <a:lstStyle/>
          <a:p>
            <a:r>
              <a:rPr lang="en-US" sz="1400" dirty="0" err="1" smtClean="0"/>
              <a:t>Youtube</a:t>
            </a:r>
            <a:r>
              <a:rPr lang="en-US" sz="1400" dirty="0" smtClean="0"/>
              <a:t> of Disney’s </a:t>
            </a:r>
            <a:r>
              <a:rPr lang="en-US" sz="1400" b="1" i="1" dirty="0" smtClean="0"/>
              <a:t>Ben &amp; Me </a:t>
            </a:r>
            <a:r>
              <a:rPr lang="en-US" sz="1400" dirty="0" smtClean="0"/>
              <a:t>(1953); Ben meets Keith &amp; Col French </a:t>
            </a:r>
            <a:endParaRPr lang="en-US" sz="1400" dirty="0"/>
          </a:p>
        </p:txBody>
      </p:sp>
      <p:pic>
        <p:nvPicPr>
          <p:cNvPr id="6" name="Picture 5" descr="cityOfNewCastle1748.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3379" y="3251200"/>
            <a:ext cx="2831920" cy="3078480"/>
          </a:xfrm>
          <a:prstGeom prst="rect">
            <a:avLst/>
          </a:prstGeom>
        </p:spPr>
      </p:pic>
      <p:sp>
        <p:nvSpPr>
          <p:cNvPr id="7" name="TextBox 6"/>
          <p:cNvSpPr txBox="1"/>
          <p:nvPr/>
        </p:nvSpPr>
        <p:spPr>
          <a:xfrm>
            <a:off x="4946699" y="6378991"/>
            <a:ext cx="4090621" cy="523220"/>
          </a:xfrm>
          <a:prstGeom prst="rect">
            <a:avLst/>
          </a:prstGeom>
          <a:noFill/>
        </p:spPr>
        <p:txBody>
          <a:bodyPr wrap="square" rtlCol="0">
            <a:spAutoFit/>
          </a:bodyPr>
          <a:lstStyle/>
          <a:p>
            <a:r>
              <a:rPr lang="en-US" sz="1400" dirty="0" smtClean="0"/>
              <a:t>New  border of City of New Castle (1724) and current town</a:t>
            </a:r>
            <a:endParaRPr lang="en-US" sz="1400" dirty="0"/>
          </a:p>
        </p:txBody>
      </p:sp>
    </p:spTree>
    <p:extLst>
      <p:ext uri="{BB962C8B-B14F-4D97-AF65-F5344CB8AC3E}">
        <p14:creationId xmlns:p14="http://schemas.microsoft.com/office/powerpoint/2010/main" val="1580685331"/>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6282" y="388800"/>
            <a:ext cx="6220555" cy="369332"/>
          </a:xfrm>
          <a:prstGeom prst="rect">
            <a:avLst/>
          </a:prstGeom>
          <a:noFill/>
        </p:spPr>
        <p:txBody>
          <a:bodyPr wrap="square" rtlCol="0">
            <a:spAutoFit/>
          </a:bodyPr>
          <a:lstStyle/>
          <a:p>
            <a:r>
              <a:rPr lang="en-US" dirty="0" smtClean="0"/>
              <a:t>Real Story of Ben Franklin &amp; Sir William Keith (Gov. of Penn.)</a:t>
            </a:r>
            <a:endParaRPr lang="en-US" dirty="0"/>
          </a:p>
        </p:txBody>
      </p:sp>
      <p:sp>
        <p:nvSpPr>
          <p:cNvPr id="3" name="Rectangle 2"/>
          <p:cNvSpPr/>
          <p:nvPr/>
        </p:nvSpPr>
        <p:spPr>
          <a:xfrm>
            <a:off x="4385437" y="871608"/>
            <a:ext cx="4572000" cy="4708981"/>
          </a:xfrm>
          <a:prstGeom prst="rect">
            <a:avLst/>
          </a:prstGeom>
        </p:spPr>
        <p:txBody>
          <a:bodyPr>
            <a:spAutoFit/>
          </a:bodyPr>
          <a:lstStyle/>
          <a:p>
            <a:r>
              <a:rPr lang="en-US" sz="1000" dirty="0"/>
              <a:t>Keith: "Give me an inventory of the things necessary to be had from England, and I </a:t>
            </a:r>
            <a:r>
              <a:rPr lang="en-US" sz="1000" dirty="0" smtClean="0"/>
              <a:t>will send </a:t>
            </a:r>
            <a:r>
              <a:rPr lang="en-US" sz="1000" dirty="0"/>
              <a:t>for them. You shall repay me when you are able; I am </a:t>
            </a:r>
            <a:r>
              <a:rPr lang="en-US" sz="1000" dirty="0" err="1" smtClean="0"/>
              <a:t>resolv’d</a:t>
            </a:r>
            <a:r>
              <a:rPr lang="en-US" sz="1000" dirty="0" smtClean="0"/>
              <a:t> to have </a:t>
            </a:r>
            <a:r>
              <a:rPr lang="en-US" sz="1000" dirty="0"/>
              <a:t>a good printer here, and I am sure you must succeed." This </a:t>
            </a:r>
            <a:r>
              <a:rPr lang="en-US" sz="1000" dirty="0" smtClean="0"/>
              <a:t>was spoken </a:t>
            </a:r>
            <a:r>
              <a:rPr lang="en-US" sz="1000" dirty="0"/>
              <a:t>with such an appearance of cordiality, that I had not the </a:t>
            </a:r>
            <a:r>
              <a:rPr lang="en-US" sz="1000" dirty="0" smtClean="0"/>
              <a:t>least doubt </a:t>
            </a:r>
            <a:r>
              <a:rPr lang="en-US" sz="1000" dirty="0"/>
              <a:t>of his meaning what he said... I afterwards heard it as his known character to be liberal of </a:t>
            </a:r>
            <a:r>
              <a:rPr lang="en-US" sz="1000" dirty="0" smtClean="0"/>
              <a:t>promises which </a:t>
            </a:r>
            <a:r>
              <a:rPr lang="en-US" sz="1000" dirty="0"/>
              <a:t>he never meant to keep.</a:t>
            </a:r>
          </a:p>
          <a:p>
            <a:r>
              <a:rPr lang="en-US" sz="1000" dirty="0"/>
              <a:t>...</a:t>
            </a:r>
          </a:p>
          <a:p>
            <a:r>
              <a:rPr lang="en-US" sz="1000" dirty="0"/>
              <a:t>The governor, seeming to like my company, had me frequently to </a:t>
            </a:r>
            <a:r>
              <a:rPr lang="en-US" sz="1000" dirty="0" smtClean="0"/>
              <a:t>his house</a:t>
            </a:r>
            <a:r>
              <a:rPr lang="en-US" sz="1000" dirty="0"/>
              <a:t>, and his setting me up was always </a:t>
            </a:r>
            <a:r>
              <a:rPr lang="en-US" sz="1000" dirty="0" err="1"/>
              <a:t>mention'd</a:t>
            </a:r>
            <a:r>
              <a:rPr lang="en-US" sz="1000" dirty="0"/>
              <a:t> as a fixed thing. </a:t>
            </a:r>
            <a:r>
              <a:rPr lang="en-US" sz="1000" dirty="0" smtClean="0"/>
              <a:t>I was </a:t>
            </a:r>
            <a:r>
              <a:rPr lang="en-US" sz="1000" dirty="0"/>
              <a:t>to take with me [to London] a letter of credit to furnish me with the necessary </a:t>
            </a:r>
            <a:r>
              <a:rPr lang="en-US" sz="1000" dirty="0" smtClean="0"/>
              <a:t>money for </a:t>
            </a:r>
            <a:r>
              <a:rPr lang="en-US" sz="1000" dirty="0"/>
              <a:t>purchasing the press and types, paper, etc. </a:t>
            </a:r>
          </a:p>
          <a:p>
            <a:endParaRPr lang="en-US" sz="1000" dirty="0"/>
          </a:p>
          <a:p>
            <a:r>
              <a:rPr lang="en-US" sz="1000" dirty="0"/>
              <a:t>Franklin books passage from New Castle to London, but doesn't succeed </a:t>
            </a:r>
            <a:r>
              <a:rPr lang="en-US" sz="1000" dirty="0" smtClean="0"/>
              <a:t>in getting </a:t>
            </a:r>
            <a:r>
              <a:rPr lang="en-US" sz="1000" dirty="0"/>
              <a:t>the promised letter of credit. Colonel French had brought on board the governor's</a:t>
            </a:r>
          </a:p>
          <a:p>
            <a:r>
              <a:rPr lang="en-US" sz="1000" dirty="0" err="1"/>
              <a:t>despatches</a:t>
            </a:r>
            <a:r>
              <a:rPr lang="en-US" sz="1000" dirty="0"/>
              <a:t>, [and Franklin] </a:t>
            </a:r>
            <a:r>
              <a:rPr lang="en-US" sz="1000" dirty="0" err="1"/>
              <a:t>ask'd</a:t>
            </a:r>
            <a:r>
              <a:rPr lang="en-US" sz="1000" dirty="0"/>
              <a:t> the captain for those letters.  There was none for Ben.  A friend let </a:t>
            </a:r>
            <a:r>
              <a:rPr lang="en-US" sz="1000" dirty="0" smtClean="0"/>
              <a:t>him into </a:t>
            </a:r>
            <a:r>
              <a:rPr lang="en-US" sz="1000" dirty="0"/>
              <a:t>Keith's character.  he: told me there was not the </a:t>
            </a:r>
            <a:r>
              <a:rPr lang="en-US" sz="1000" dirty="0" smtClean="0"/>
              <a:t>least probability </a:t>
            </a:r>
            <a:r>
              <a:rPr lang="en-US" sz="1000" dirty="0"/>
              <a:t>that he </a:t>
            </a:r>
            <a:r>
              <a:rPr lang="en-US" sz="1000" dirty="0" smtClean="0"/>
              <a:t>had written </a:t>
            </a:r>
            <a:r>
              <a:rPr lang="en-US" sz="1000" dirty="0"/>
              <a:t>any letters for me; that no one, who knew him, had </a:t>
            </a:r>
            <a:r>
              <a:rPr lang="en-US" sz="1000" dirty="0" smtClean="0"/>
              <a:t>the smallest </a:t>
            </a:r>
            <a:r>
              <a:rPr lang="en-US" sz="1000" dirty="0"/>
              <a:t>dependence on him; and he </a:t>
            </a:r>
            <a:r>
              <a:rPr lang="en-US" sz="1000" dirty="0" err="1"/>
              <a:t>laught</a:t>
            </a:r>
            <a:r>
              <a:rPr lang="en-US" sz="1000" dirty="0"/>
              <a:t> at the notion of </a:t>
            </a:r>
            <a:r>
              <a:rPr lang="en-US" sz="1000" dirty="0" smtClean="0"/>
              <a:t>the governor's </a:t>
            </a:r>
            <a:r>
              <a:rPr lang="en-US" sz="1000" dirty="0"/>
              <a:t>giving me a letter of credit, having, as he said, no </a:t>
            </a:r>
            <a:r>
              <a:rPr lang="en-US" sz="1000" dirty="0" smtClean="0"/>
              <a:t>credit to </a:t>
            </a:r>
            <a:r>
              <a:rPr lang="en-US" sz="1000" dirty="0"/>
              <a:t>give.</a:t>
            </a:r>
          </a:p>
          <a:p>
            <a:endParaRPr lang="en-US" sz="1000" dirty="0"/>
          </a:p>
          <a:p>
            <a:r>
              <a:rPr lang="en-US" sz="1000" dirty="0"/>
              <a:t>Returning to Philadelphia in 1726  "I found </a:t>
            </a:r>
            <a:r>
              <a:rPr lang="en-US" sz="1000" dirty="0" smtClean="0"/>
              <a:t>sundry alterations</a:t>
            </a:r>
            <a:r>
              <a:rPr lang="en-US" sz="1000" dirty="0"/>
              <a:t>. Keith was no longer governor, being superseded by </a:t>
            </a:r>
            <a:r>
              <a:rPr lang="en-US" sz="1000" dirty="0" smtClean="0"/>
              <a:t>Major Gordon</a:t>
            </a:r>
            <a:r>
              <a:rPr lang="en-US" sz="1000" dirty="0"/>
              <a:t>. I met him walking the streets as a common citizen. He </a:t>
            </a:r>
            <a:r>
              <a:rPr lang="en-US" sz="1000" dirty="0" err="1"/>
              <a:t>seem'd</a:t>
            </a:r>
            <a:r>
              <a:rPr lang="en-US" sz="1000" dirty="0"/>
              <a:t> </a:t>
            </a:r>
            <a:r>
              <a:rPr lang="en-US" sz="1000" dirty="0" smtClean="0"/>
              <a:t>a little </a:t>
            </a:r>
            <a:r>
              <a:rPr lang="en-US" sz="1000" dirty="0" err="1"/>
              <a:t>asham'd</a:t>
            </a:r>
            <a:r>
              <a:rPr lang="en-US" sz="1000" dirty="0"/>
              <a:t> at seeing me, but </a:t>
            </a:r>
            <a:r>
              <a:rPr lang="en-US" sz="1000" dirty="0" err="1"/>
              <a:t>pass'd</a:t>
            </a:r>
            <a:r>
              <a:rPr lang="en-US" sz="1000" dirty="0"/>
              <a:t> without saying anything. </a:t>
            </a:r>
          </a:p>
          <a:p>
            <a:endParaRPr lang="en-US" sz="1000" dirty="0"/>
          </a:p>
          <a:p>
            <a:r>
              <a:rPr lang="en-US" sz="1000" dirty="0" smtClean="0"/>
              <a:t>I </a:t>
            </a:r>
            <a:r>
              <a:rPr lang="en-US" sz="1000" dirty="0"/>
              <a:t>soon after </a:t>
            </a:r>
            <a:r>
              <a:rPr lang="en-US" sz="1000" dirty="0" err="1"/>
              <a:t>obtain'd</a:t>
            </a:r>
            <a:r>
              <a:rPr lang="en-US" sz="1000" dirty="0"/>
              <a:t>, thro' my friend Hamilton, the printing of </a:t>
            </a:r>
            <a:r>
              <a:rPr lang="en-US" sz="1000" dirty="0" smtClean="0"/>
              <a:t>the Newcastle </a:t>
            </a:r>
            <a:r>
              <a:rPr lang="en-US" sz="1000" dirty="0"/>
              <a:t>paper money, another profitable </a:t>
            </a:r>
            <a:r>
              <a:rPr lang="en-US" sz="1000" dirty="0" err="1"/>
              <a:t>jobb</a:t>
            </a:r>
            <a:r>
              <a:rPr lang="en-US" sz="1000" dirty="0"/>
              <a:t> as I then thought it</a:t>
            </a:r>
            <a:r>
              <a:rPr lang="en-US" sz="1000" dirty="0" smtClean="0"/>
              <a:t>; small </a:t>
            </a:r>
            <a:r>
              <a:rPr lang="en-US" sz="1000" dirty="0"/>
              <a:t>things appearing great to those in small circumstances; </a:t>
            </a:r>
            <a:r>
              <a:rPr lang="en-US" sz="1000" dirty="0" smtClean="0"/>
              <a:t>and these</a:t>
            </a:r>
            <a:r>
              <a:rPr lang="en-US" sz="1000" dirty="0"/>
              <a:t>, to me, </a:t>
            </a:r>
          </a:p>
          <a:p>
            <a:r>
              <a:rPr lang="en-US" sz="1000" dirty="0"/>
              <a:t> </a:t>
            </a:r>
          </a:p>
        </p:txBody>
      </p:sp>
      <p:sp>
        <p:nvSpPr>
          <p:cNvPr id="4" name="TextBox 3"/>
          <p:cNvSpPr txBox="1"/>
          <p:nvPr/>
        </p:nvSpPr>
        <p:spPr>
          <a:xfrm>
            <a:off x="129595" y="1753920"/>
            <a:ext cx="4255842" cy="3170099"/>
          </a:xfrm>
          <a:prstGeom prst="rect">
            <a:avLst/>
          </a:prstGeom>
          <a:noFill/>
        </p:spPr>
        <p:txBody>
          <a:bodyPr wrap="square" rtlCol="0">
            <a:spAutoFit/>
          </a:bodyPr>
          <a:lstStyle/>
          <a:p>
            <a:pPr marL="285750" indent="-285750">
              <a:buFont typeface="Arial"/>
              <a:buChar char="•"/>
            </a:pPr>
            <a:r>
              <a:rPr lang="en-US" sz="2000" dirty="0" smtClean="0"/>
              <a:t>Ben, age 17, meets, impresses Gov. Keith</a:t>
            </a:r>
          </a:p>
          <a:p>
            <a:pPr marL="285750" indent="-285750">
              <a:buFont typeface="Arial"/>
              <a:buChar char="•"/>
            </a:pPr>
            <a:r>
              <a:rPr lang="en-US" sz="2000" dirty="0" smtClean="0"/>
              <a:t>Keith suggests Ben go to London buy printing stuff</a:t>
            </a:r>
          </a:p>
          <a:p>
            <a:pPr marL="285750" indent="-285750">
              <a:buFont typeface="Arial"/>
              <a:buChar char="•"/>
            </a:pPr>
            <a:r>
              <a:rPr lang="en-US" sz="2000" dirty="0" smtClean="0"/>
              <a:t>Ben leaves from New Castle without Letter of Credit from Keith</a:t>
            </a:r>
          </a:p>
          <a:p>
            <a:pPr marL="285750" indent="-285750">
              <a:buFont typeface="Arial"/>
              <a:buChar char="•"/>
            </a:pPr>
            <a:r>
              <a:rPr lang="en-US" sz="2000" dirty="0" smtClean="0"/>
              <a:t>Ben works for a year in London, then returns to PHL</a:t>
            </a:r>
          </a:p>
          <a:p>
            <a:pPr marL="285750" indent="-285750">
              <a:buFont typeface="Arial"/>
              <a:buChar char="•"/>
            </a:pPr>
            <a:r>
              <a:rPr lang="en-US" sz="2000" dirty="0" smtClean="0"/>
              <a:t>Keith removed from office, ignores Franklin</a:t>
            </a:r>
            <a:endParaRPr lang="en-US" sz="2000" dirty="0"/>
          </a:p>
        </p:txBody>
      </p:sp>
      <p:sp>
        <p:nvSpPr>
          <p:cNvPr id="5" name="TextBox 4"/>
          <p:cNvSpPr txBox="1"/>
          <p:nvPr/>
        </p:nvSpPr>
        <p:spPr>
          <a:xfrm>
            <a:off x="4674055" y="5736960"/>
            <a:ext cx="4095199" cy="646331"/>
          </a:xfrm>
          <a:prstGeom prst="rect">
            <a:avLst/>
          </a:prstGeom>
          <a:noFill/>
        </p:spPr>
        <p:txBody>
          <a:bodyPr wrap="square" rtlCol="0">
            <a:spAutoFit/>
          </a:bodyPr>
          <a:lstStyle/>
          <a:p>
            <a:r>
              <a:rPr lang="en-US" dirty="0" smtClean="0"/>
              <a:t>Autobiography of Benjamin Franklin, project Gutenberg</a:t>
            </a:r>
            <a:endParaRPr lang="en-US" dirty="0"/>
          </a:p>
        </p:txBody>
      </p:sp>
    </p:spTree>
    <p:extLst>
      <p:ext uri="{BB962C8B-B14F-4D97-AF65-F5344CB8AC3E}">
        <p14:creationId xmlns:p14="http://schemas.microsoft.com/office/powerpoint/2010/main" val="25380861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7338"/>
            <a:ext cx="8229600" cy="1143000"/>
          </a:xfrm>
        </p:spPr>
        <p:txBody>
          <a:bodyPr>
            <a:normAutofit fontScale="90000"/>
          </a:bodyPr>
          <a:lstStyle/>
          <a:p>
            <a:r>
              <a:rPr lang="en-US" dirty="0" smtClean="0"/>
              <a:t>New Castle in 1750</a:t>
            </a:r>
            <a:br>
              <a:rPr lang="en-US" dirty="0" smtClean="0"/>
            </a:br>
            <a:r>
              <a:rPr lang="en-US" sz="2700" dirty="0" smtClean="0">
                <a:solidFill>
                  <a:srgbClr val="FF0000"/>
                </a:solidFill>
              </a:rPr>
              <a:t>Rev. George Ross</a:t>
            </a:r>
            <a:r>
              <a:rPr lang="en-US" sz="2700" dirty="0" smtClean="0"/>
              <a:t> to Rev. </a:t>
            </a:r>
            <a:r>
              <a:rPr lang="en-US" sz="2700" dirty="0" err="1" smtClean="0"/>
              <a:t>Bearcroft</a:t>
            </a:r>
            <a:endParaRPr lang="en-US" sz="2700" dirty="0"/>
          </a:p>
        </p:txBody>
      </p:sp>
      <p:sp>
        <p:nvSpPr>
          <p:cNvPr id="3" name="TextBox 2"/>
          <p:cNvSpPr txBox="1"/>
          <p:nvPr/>
        </p:nvSpPr>
        <p:spPr>
          <a:xfrm>
            <a:off x="1054485" y="2247515"/>
            <a:ext cx="7281333" cy="3046988"/>
          </a:xfrm>
          <a:prstGeom prst="rect">
            <a:avLst/>
          </a:prstGeom>
          <a:noFill/>
        </p:spPr>
        <p:txBody>
          <a:bodyPr wrap="square" rtlCol="0">
            <a:spAutoFit/>
          </a:bodyPr>
          <a:lstStyle/>
          <a:p>
            <a:r>
              <a:rPr lang="en-US" sz="2400" dirty="0" smtClean="0"/>
              <a:t>The town of Newcastle consisting of about fourscore houses waxes poorer &amp; poorer, And falls into Contempt more and more every year, having Several houses without inhabitant, &amp; Some not fit for habitation.  </a:t>
            </a:r>
          </a:p>
          <a:p>
            <a:endParaRPr lang="en-US" sz="2400" dirty="0" smtClean="0"/>
          </a:p>
          <a:p>
            <a:r>
              <a:rPr lang="en-US" sz="2400" dirty="0" smtClean="0"/>
              <a:t>…This dying Condition is partly owing to an upstart village [Wilmington] lying on a Neighboring creek, which yields a convenient port to the adjacent country.</a:t>
            </a:r>
            <a:endParaRPr lang="en-US" sz="2400" dirty="0"/>
          </a:p>
        </p:txBody>
      </p:sp>
      <p:sp>
        <p:nvSpPr>
          <p:cNvPr id="4" name="TextBox 3"/>
          <p:cNvSpPr txBox="1"/>
          <p:nvPr/>
        </p:nvSpPr>
        <p:spPr>
          <a:xfrm>
            <a:off x="1362364" y="5495636"/>
            <a:ext cx="6811818" cy="338554"/>
          </a:xfrm>
          <a:prstGeom prst="rect">
            <a:avLst/>
          </a:prstGeom>
          <a:noFill/>
        </p:spPr>
        <p:txBody>
          <a:bodyPr wrap="square" rtlCol="0">
            <a:spAutoFit/>
          </a:bodyPr>
          <a:lstStyle/>
          <a:p>
            <a:r>
              <a:rPr lang="en-US" sz="1600" dirty="0" smtClean="0"/>
              <a:t>From the papers of the Society for the Propagation of the Gospel</a:t>
            </a:r>
            <a:endParaRPr lang="en-US" sz="1600" dirty="0"/>
          </a:p>
        </p:txBody>
      </p:sp>
    </p:spTree>
    <p:extLst>
      <p:ext uri="{BB962C8B-B14F-4D97-AF65-F5344CB8AC3E}">
        <p14:creationId xmlns:p14="http://schemas.microsoft.com/office/powerpoint/2010/main" val="116211518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65" y="424518"/>
            <a:ext cx="4227893" cy="1143000"/>
          </a:xfrm>
        </p:spPr>
        <p:txBody>
          <a:bodyPr>
            <a:normAutofit fontScale="90000"/>
          </a:bodyPr>
          <a:lstStyle/>
          <a:p>
            <a:r>
              <a:rPr lang="en-US" sz="3600" dirty="0" smtClean="0"/>
              <a:t>Echoes of a distant war </a:t>
            </a:r>
            <a:br>
              <a:rPr lang="en-US" sz="3600" dirty="0" smtClean="0"/>
            </a:br>
            <a:r>
              <a:rPr lang="en-US" sz="2200" dirty="0" smtClean="0"/>
              <a:t>The French &amp; Indian War began on the western frontier</a:t>
            </a:r>
            <a:endParaRPr lang="en-US" sz="2200" dirty="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81500" y="88900"/>
            <a:ext cx="4343400" cy="5680009"/>
          </a:xfrm>
          <a:prstGeom prst="rect">
            <a:avLst/>
          </a:prstGeom>
        </p:spPr>
      </p:pic>
      <p:sp>
        <p:nvSpPr>
          <p:cNvPr id="4" name="TextBox 3"/>
          <p:cNvSpPr txBox="1"/>
          <p:nvPr/>
        </p:nvSpPr>
        <p:spPr>
          <a:xfrm>
            <a:off x="4216400" y="5966023"/>
            <a:ext cx="4686300" cy="307777"/>
          </a:xfrm>
          <a:prstGeom prst="rect">
            <a:avLst/>
          </a:prstGeom>
          <a:noFill/>
        </p:spPr>
        <p:txBody>
          <a:bodyPr wrap="square" rtlCol="0">
            <a:spAutoFit/>
          </a:bodyPr>
          <a:lstStyle/>
          <a:p>
            <a:r>
              <a:rPr lang="en-US" sz="1400" dirty="0" smtClean="0"/>
              <a:t>Anna Dorothea Finney, by John </a:t>
            </a:r>
            <a:r>
              <a:rPr lang="en-US" sz="1400" dirty="0" err="1" smtClean="0"/>
              <a:t>Hesselius</a:t>
            </a:r>
            <a:r>
              <a:rPr lang="en-US" sz="1400" dirty="0" smtClean="0"/>
              <a:t>, Biggs Mus. c1758</a:t>
            </a:r>
            <a:endParaRPr lang="en-US" sz="1400" dirty="0"/>
          </a:p>
        </p:txBody>
      </p:sp>
      <p:sp>
        <p:nvSpPr>
          <p:cNvPr id="5" name="TextBox 4"/>
          <p:cNvSpPr txBox="1"/>
          <p:nvPr/>
        </p:nvSpPr>
        <p:spPr>
          <a:xfrm>
            <a:off x="457200" y="3811587"/>
            <a:ext cx="3530600" cy="2462213"/>
          </a:xfrm>
          <a:prstGeom prst="rect">
            <a:avLst/>
          </a:prstGeom>
          <a:noFill/>
        </p:spPr>
        <p:txBody>
          <a:bodyPr wrap="square" rtlCol="0">
            <a:spAutoFit/>
          </a:bodyPr>
          <a:lstStyle/>
          <a:p>
            <a:r>
              <a:rPr lang="en-US" sz="1400" dirty="0" smtClean="0"/>
              <a:t>Anna </a:t>
            </a:r>
            <a:r>
              <a:rPr lang="en-US" sz="1400" dirty="0"/>
              <a:t>Dorothea Finney (1735-1817) grew up in New Castle, Delaware, the daughter of a wealthy physician and landowner of Irish descent named John </a:t>
            </a:r>
            <a:r>
              <a:rPr lang="en-US" sz="1400" dirty="0" smtClean="0"/>
              <a:t>Finney, </a:t>
            </a:r>
            <a:r>
              <a:rPr lang="en-US" sz="1400" dirty="0"/>
              <a:t>and lived in Amstel </a:t>
            </a:r>
            <a:r>
              <a:rPr lang="en-US" sz="1400" dirty="0" smtClean="0"/>
              <a:t>House, which </a:t>
            </a:r>
            <a:r>
              <a:rPr lang="en-US" sz="1400" dirty="0"/>
              <a:t>her father had built in 1738. According to one source Anna fell in love with a young British officer</a:t>
            </a:r>
            <a:r>
              <a:rPr lang="en-US" sz="1400" dirty="0">
                <a:solidFill>
                  <a:srgbClr val="FF0000"/>
                </a:solidFill>
              </a:rPr>
              <a:t>. </a:t>
            </a:r>
            <a:r>
              <a:rPr lang="en-US" sz="1400" u="sng" dirty="0">
                <a:solidFill>
                  <a:srgbClr val="FF0000"/>
                </a:solidFill>
              </a:rPr>
              <a:t>When he was killed in the French and Indian War</a:t>
            </a:r>
            <a:r>
              <a:rPr lang="en-US" sz="1400" dirty="0"/>
              <a:t>, she resolved never to wed. Her father had other ideas and arranged her marriage to her first cousin John Finney,</a:t>
            </a:r>
          </a:p>
        </p:txBody>
      </p:sp>
      <p:sp>
        <p:nvSpPr>
          <p:cNvPr id="6" name="TextBox 5"/>
          <p:cNvSpPr txBox="1"/>
          <p:nvPr/>
        </p:nvSpPr>
        <p:spPr>
          <a:xfrm>
            <a:off x="457200" y="2167610"/>
            <a:ext cx="3632200" cy="1477328"/>
          </a:xfrm>
          <a:prstGeom prst="rect">
            <a:avLst/>
          </a:prstGeom>
          <a:noFill/>
        </p:spPr>
        <p:txBody>
          <a:bodyPr wrap="square" rtlCol="0">
            <a:spAutoFit/>
          </a:bodyPr>
          <a:lstStyle/>
          <a:p>
            <a:r>
              <a:rPr lang="en-US" dirty="0" smtClean="0"/>
              <a:t>Braddock defeated in battle for Fort Duquesne (Pittsburgh).  </a:t>
            </a:r>
            <a:br>
              <a:rPr lang="en-US" dirty="0" smtClean="0"/>
            </a:br>
            <a:r>
              <a:rPr lang="en-US" dirty="0" smtClean="0"/>
              <a:t>G. W.: “We have been most scandalously beaten by a trifling body of men (1754)</a:t>
            </a:r>
            <a:endParaRPr lang="en-US" dirty="0"/>
          </a:p>
        </p:txBody>
      </p:sp>
      <p:sp>
        <p:nvSpPr>
          <p:cNvPr id="7" name="TextBox 6"/>
          <p:cNvSpPr txBox="1"/>
          <p:nvPr/>
        </p:nvSpPr>
        <p:spPr>
          <a:xfrm>
            <a:off x="4381500" y="5719802"/>
            <a:ext cx="2512949" cy="246221"/>
          </a:xfrm>
          <a:prstGeom prst="rect">
            <a:avLst/>
          </a:prstGeom>
          <a:noFill/>
        </p:spPr>
        <p:txBody>
          <a:bodyPr wrap="square" rtlCol="0">
            <a:spAutoFit/>
          </a:bodyPr>
          <a:lstStyle/>
          <a:p>
            <a:r>
              <a:rPr lang="en-US" sz="1000" dirty="0" smtClean="0"/>
              <a:t>Biggs Museum, Dover</a:t>
            </a:r>
            <a:endParaRPr lang="en-US" sz="1000" dirty="0"/>
          </a:p>
        </p:txBody>
      </p:sp>
    </p:spTree>
    <p:extLst>
      <p:ext uri="{BB962C8B-B14F-4D97-AF65-F5344CB8AC3E}">
        <p14:creationId xmlns:p14="http://schemas.microsoft.com/office/powerpoint/2010/main" val="84415960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1777" y="299701"/>
            <a:ext cx="7772400" cy="1470025"/>
          </a:xfrm>
        </p:spPr>
        <p:txBody>
          <a:bodyPr/>
          <a:lstStyle/>
          <a:p>
            <a:r>
              <a:rPr lang="en-US" dirty="0" smtClean="0"/>
              <a:t>The War Comes Closer - 1756</a:t>
            </a:r>
            <a:endParaRPr lang="en-US" dirty="0"/>
          </a:p>
        </p:txBody>
      </p:sp>
      <p:sp>
        <p:nvSpPr>
          <p:cNvPr id="3" name="Subtitle 2"/>
          <p:cNvSpPr>
            <a:spLocks noGrp="1"/>
          </p:cNvSpPr>
          <p:nvPr>
            <p:ph type="subTitle" idx="1"/>
          </p:nvPr>
        </p:nvSpPr>
        <p:spPr>
          <a:xfrm>
            <a:off x="926255" y="2871879"/>
            <a:ext cx="7304375" cy="1752600"/>
          </a:xfrm>
        </p:spPr>
        <p:txBody>
          <a:bodyPr>
            <a:normAutofit fontScale="85000" lnSpcReduction="20000"/>
          </a:bodyPr>
          <a:lstStyle/>
          <a:p>
            <a:pPr algn="l"/>
            <a:r>
              <a:rPr lang="en-US" sz="2800" dirty="0" smtClean="0">
                <a:solidFill>
                  <a:schemeClr val="tx1"/>
                </a:solidFill>
              </a:rPr>
              <a:t>There were 69 reports of </a:t>
            </a:r>
            <a:r>
              <a:rPr lang="en-US" sz="2800" dirty="0" err="1" smtClean="0">
                <a:solidFill>
                  <a:schemeClr val="tx1"/>
                </a:solidFill>
              </a:rPr>
              <a:t>scalpings</a:t>
            </a:r>
            <a:r>
              <a:rPr lang="en-US" sz="2800" dirty="0" smtClean="0">
                <a:solidFill>
                  <a:schemeClr val="tx1"/>
                </a:solidFill>
              </a:rPr>
              <a:t> in 1756 in The Pennsylvania Gazette according to the Accessible Archives index -- more than one per week. </a:t>
            </a:r>
          </a:p>
          <a:p>
            <a:pPr algn="l"/>
            <a:endParaRPr lang="en-US" sz="2800" dirty="0" smtClean="0">
              <a:solidFill>
                <a:schemeClr val="tx1"/>
              </a:solidFill>
            </a:endParaRPr>
          </a:p>
          <a:p>
            <a:pPr algn="l"/>
            <a:r>
              <a:rPr lang="en-US" sz="2800" dirty="0" smtClean="0">
                <a:solidFill>
                  <a:schemeClr val="tx1"/>
                </a:solidFill>
              </a:rPr>
              <a:t>The closest was about 75 miles from Philadelphia.</a:t>
            </a:r>
            <a:endParaRPr lang="en-US" sz="2800" dirty="0">
              <a:solidFill>
                <a:schemeClr val="tx1"/>
              </a:solidFill>
            </a:endParaRPr>
          </a:p>
        </p:txBody>
      </p:sp>
    </p:spTree>
    <p:extLst>
      <p:ext uri="{BB962C8B-B14F-4D97-AF65-F5344CB8AC3E}">
        <p14:creationId xmlns:p14="http://schemas.microsoft.com/office/powerpoint/2010/main" val="194917924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0720" y="863600"/>
            <a:ext cx="6930102" cy="3139321"/>
          </a:xfrm>
          <a:prstGeom prst="rect">
            <a:avLst/>
          </a:prstGeom>
          <a:noFill/>
        </p:spPr>
        <p:txBody>
          <a:bodyPr wrap="none" rtlCol="0">
            <a:spAutoFit/>
          </a:bodyPr>
          <a:lstStyle/>
          <a:p>
            <a:r>
              <a:rPr lang="en-US" dirty="0" smtClean="0"/>
              <a:t>June 2 1757</a:t>
            </a:r>
          </a:p>
          <a:p>
            <a:endParaRPr lang="en-US" dirty="0" smtClean="0"/>
          </a:p>
          <a:p>
            <a:r>
              <a:rPr lang="en-US" dirty="0"/>
              <a:t>"Just now a Messenger arrived, who informs, that on</a:t>
            </a:r>
            <a:br>
              <a:rPr lang="en-US" dirty="0"/>
            </a:br>
            <a:r>
              <a:rPr lang="en-US" dirty="0"/>
              <a:t>Saturday last one </a:t>
            </a:r>
            <a:r>
              <a:rPr lang="en-US" dirty="0" err="1"/>
              <a:t>Eckinrod</a:t>
            </a:r>
            <a:r>
              <a:rPr lang="en-US" dirty="0"/>
              <a:t>, of Linn </a:t>
            </a:r>
            <a:r>
              <a:rPr lang="en-US" dirty="0" smtClean="0"/>
              <a:t>Township [near Lehigh?], </a:t>
            </a:r>
            <a:r>
              <a:rPr lang="is-IS" dirty="0" smtClean="0"/>
              <a:t>…</a:t>
            </a:r>
            <a:r>
              <a:rPr lang="en-US" dirty="0" smtClean="0"/>
              <a:t> </a:t>
            </a:r>
            <a:r>
              <a:rPr lang="en-US" dirty="0"/>
              <a:t>was </a:t>
            </a:r>
            <a:r>
              <a:rPr lang="en-US" dirty="0" smtClean="0"/>
              <a:t>shot</a:t>
            </a:r>
          </a:p>
          <a:p>
            <a:r>
              <a:rPr lang="en-US" dirty="0" smtClean="0"/>
              <a:t> </a:t>
            </a:r>
            <a:r>
              <a:rPr lang="en-US" dirty="0"/>
              <a:t>and scalped by some Indians behind his House,</a:t>
            </a:r>
            <a:br>
              <a:rPr lang="en-US" dirty="0"/>
            </a:br>
            <a:r>
              <a:rPr lang="is-IS" dirty="0" smtClean="0"/>
              <a:t>…</a:t>
            </a:r>
            <a:r>
              <a:rPr lang="en-US" dirty="0" smtClean="0"/>
              <a:t> </a:t>
            </a:r>
            <a:r>
              <a:rPr lang="en-US" dirty="0"/>
              <a:t>that one of his Sons, about eight Years of</a:t>
            </a:r>
            <a:br>
              <a:rPr lang="en-US" dirty="0"/>
            </a:br>
            <a:r>
              <a:rPr lang="en-US" dirty="0"/>
              <a:t>age, was carried off; and his Daughter, about six Years old,</a:t>
            </a:r>
            <a:br>
              <a:rPr lang="en-US" dirty="0"/>
            </a:br>
            <a:r>
              <a:rPr lang="en-US" dirty="0"/>
              <a:t>shot through her Right arm, but escaped, and is likely to do</a:t>
            </a:r>
            <a:br>
              <a:rPr lang="en-US" dirty="0"/>
            </a:br>
            <a:r>
              <a:rPr lang="en-US" dirty="0"/>
              <a:t>well. She says she saw two Indians; and </a:t>
            </a:r>
            <a:r>
              <a:rPr lang="en-US" dirty="0">
                <a:solidFill>
                  <a:srgbClr val="C0504D"/>
                </a:solidFill>
              </a:rPr>
              <a:t>another of </a:t>
            </a:r>
            <a:r>
              <a:rPr lang="en-US" dirty="0" err="1">
                <a:solidFill>
                  <a:srgbClr val="C0504D"/>
                </a:solidFill>
              </a:rPr>
              <a:t>Eckinrod</a:t>
            </a:r>
            <a:r>
              <a:rPr lang="en-US" dirty="0">
                <a:solidFill>
                  <a:srgbClr val="C0504D"/>
                </a:solidFill>
              </a:rPr>
              <a:t/>
            </a:r>
            <a:br>
              <a:rPr lang="en-US" dirty="0">
                <a:solidFill>
                  <a:srgbClr val="C0504D"/>
                </a:solidFill>
              </a:rPr>
            </a:br>
            <a:r>
              <a:rPr lang="en-US" dirty="0">
                <a:solidFill>
                  <a:srgbClr val="C0504D"/>
                </a:solidFill>
              </a:rPr>
              <a:t>Sons saw two Indians </a:t>
            </a:r>
            <a:r>
              <a:rPr lang="en-US" b="1" i="1" dirty="0">
                <a:solidFill>
                  <a:srgbClr val="C0504D"/>
                </a:solidFill>
              </a:rPr>
              <a:t>scalping </a:t>
            </a:r>
            <a:r>
              <a:rPr lang="en-US" dirty="0">
                <a:solidFill>
                  <a:srgbClr val="C0504D"/>
                </a:solidFill>
              </a:rPr>
              <a:t>his Father</a:t>
            </a:r>
            <a:r>
              <a:rPr lang="en-US" dirty="0"/>
              <a:t>, but had Time to run</a:t>
            </a:r>
            <a:br>
              <a:rPr lang="en-US" dirty="0"/>
            </a:br>
            <a:r>
              <a:rPr lang="en-US" dirty="0"/>
              <a:t>off."</a:t>
            </a:r>
          </a:p>
        </p:txBody>
      </p:sp>
    </p:spTree>
    <p:extLst>
      <p:ext uri="{BB962C8B-B14F-4D97-AF65-F5344CB8AC3E}">
        <p14:creationId xmlns:p14="http://schemas.microsoft.com/office/powerpoint/2010/main" val="3386582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1293009"/>
            <a:ext cx="7752080" cy="4524316"/>
          </a:xfrm>
          <a:prstGeom prst="rect">
            <a:avLst/>
          </a:prstGeom>
        </p:spPr>
        <p:txBody>
          <a:bodyPr wrap="square">
            <a:spAutoFit/>
          </a:bodyPr>
          <a:lstStyle/>
          <a:p>
            <a:r>
              <a:rPr lang="en-US" dirty="0"/>
              <a:t>"I am sorry to inform you that </a:t>
            </a:r>
            <a:r>
              <a:rPr lang="en-US" dirty="0">
                <a:solidFill>
                  <a:srgbClr val="C0504D"/>
                </a:solidFill>
              </a:rPr>
              <a:t>the Indians are committing their savage barbarities </a:t>
            </a:r>
            <a:r>
              <a:rPr lang="en-US" dirty="0"/>
              <a:t>on the poor </a:t>
            </a:r>
            <a:r>
              <a:rPr lang="en-US" dirty="0" err="1"/>
              <a:t>defenceless</a:t>
            </a:r>
            <a:r>
              <a:rPr lang="en-US" dirty="0"/>
              <a:t> inhabitants of this county. From the 23d of last month to the 8th instant, </a:t>
            </a:r>
            <a:r>
              <a:rPr lang="en-US" dirty="0">
                <a:solidFill>
                  <a:srgbClr val="C0504D"/>
                </a:solidFill>
              </a:rPr>
              <a:t>that have killed and captivated twenty one of our inhabitants</a:t>
            </a:r>
            <a:r>
              <a:rPr lang="en-US" dirty="0"/>
              <a:t>, which intimidates the settlers so much, that those who live above us, on both branches, are all preparing to come to the towns, and have given up all thoughts of putting in any fall crops, which is a plain demonstration that it is all over with our county, if something is not speedily done by our legislative body at this sitting, to encourage the people to make a stand. The 8th instant a party of Indians came to the house of John Lee, when they took him, his wife and seven children prisoners, also John Walker and three more, that were in the house, thirteen in all; the savages promised not to hurt them, provided they made no noise and would go quietly along, but about a quarter of a mile from the house they tomahawk John Lee, John Walker, and two of </a:t>
            </a:r>
            <a:r>
              <a:rPr lang="en-US" dirty="0" smtClean="0"/>
              <a:t>Lee children</a:t>
            </a:r>
            <a:r>
              <a:rPr lang="en-US" dirty="0"/>
              <a:t>; a young child of </a:t>
            </a:r>
            <a:r>
              <a:rPr lang="en-US" dirty="0" smtClean="0"/>
              <a:t>Lee they </a:t>
            </a:r>
            <a:r>
              <a:rPr lang="en-US" dirty="0"/>
              <a:t>threw against a </a:t>
            </a:r>
            <a:r>
              <a:rPr lang="en-US" dirty="0" err="1"/>
              <a:t>sappling</a:t>
            </a:r>
            <a:r>
              <a:rPr lang="en-US" dirty="0"/>
              <a:t> and left for dead, but it is likely to recover; </a:t>
            </a:r>
            <a:r>
              <a:rPr lang="en-US" dirty="0">
                <a:solidFill>
                  <a:schemeClr val="accent2"/>
                </a:solidFill>
              </a:rPr>
              <a:t>they likewise tomahawked and scalped a woman and her daughter</a:t>
            </a:r>
            <a:r>
              <a:rPr lang="en-US" dirty="0"/>
              <a:t>, who are still alive, but it is the general opinion they cannot long survive." </a:t>
            </a:r>
          </a:p>
        </p:txBody>
      </p:sp>
    </p:spTree>
    <p:extLst>
      <p:ext uri="{BB962C8B-B14F-4D97-AF65-F5344CB8AC3E}">
        <p14:creationId xmlns:p14="http://schemas.microsoft.com/office/powerpoint/2010/main" val="2731942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8000" y="1164670"/>
            <a:ext cx="7569200" cy="4801315"/>
          </a:xfrm>
          <a:prstGeom prst="rect">
            <a:avLst/>
          </a:prstGeom>
        </p:spPr>
        <p:txBody>
          <a:bodyPr wrap="square">
            <a:spAutoFit/>
          </a:bodyPr>
          <a:lstStyle/>
          <a:p>
            <a:r>
              <a:rPr lang="en-US" dirty="0"/>
              <a:t>IN your Paper of the 9th Instant, I observe the following</a:t>
            </a:r>
          </a:p>
          <a:p>
            <a:r>
              <a:rPr lang="en-US" dirty="0"/>
              <a:t>Paragraph, viz. "The last Letters from Philadelphia bring</a:t>
            </a:r>
          </a:p>
          <a:p>
            <a:r>
              <a:rPr lang="en-US" dirty="0">
                <a:solidFill>
                  <a:schemeClr val="accent2"/>
                </a:solidFill>
              </a:rPr>
              <a:t>Accounts of the Scalping </a:t>
            </a:r>
            <a:r>
              <a:rPr lang="en-US" dirty="0"/>
              <a:t>the Inhabitants of the Back Provinces</a:t>
            </a:r>
          </a:p>
          <a:p>
            <a:r>
              <a:rPr lang="en-US" dirty="0"/>
              <a:t>by the Indians: At the same Time the Disputes between the</a:t>
            </a:r>
          </a:p>
          <a:p>
            <a:r>
              <a:rPr lang="en-US" dirty="0"/>
              <a:t>Governor and the Assembly are carried to as great a </a:t>
            </a:r>
            <a:r>
              <a:rPr lang="en-US" dirty="0" err="1"/>
              <a:t>Heighth</a:t>
            </a:r>
            <a:r>
              <a:rPr lang="en-US" dirty="0"/>
              <a:t> as</a:t>
            </a:r>
          </a:p>
          <a:p>
            <a:r>
              <a:rPr lang="en-US" dirty="0"/>
              <a:t>ever, and the Messages sent from the Assembly to the Governor,</a:t>
            </a:r>
          </a:p>
          <a:p>
            <a:r>
              <a:rPr lang="en-US" dirty="0"/>
              <a:t>and from the Governor to the Assembly, are expressed in Terms</a:t>
            </a:r>
          </a:p>
          <a:p>
            <a:r>
              <a:rPr lang="en-US" dirty="0"/>
              <a:t>which give very little Hopes of a Reconciliation. The Bill to</a:t>
            </a:r>
          </a:p>
          <a:p>
            <a:r>
              <a:rPr lang="en-US" dirty="0"/>
              <a:t>raise Money is clogged, so as to prevent the Governor from</a:t>
            </a:r>
          </a:p>
          <a:p>
            <a:r>
              <a:rPr lang="en-US" dirty="0"/>
              <a:t>giving his Consent to it; and the Obstinacy of the Quakers in</a:t>
            </a:r>
          </a:p>
          <a:p>
            <a:r>
              <a:rPr lang="en-US" dirty="0"/>
              <a:t>the Assembly is such, that they will in no Shape alter it: So</a:t>
            </a:r>
          </a:p>
          <a:p>
            <a:r>
              <a:rPr lang="en-US" dirty="0"/>
              <a:t>that </a:t>
            </a:r>
            <a:r>
              <a:rPr lang="en-US" dirty="0">
                <a:solidFill>
                  <a:srgbClr val="C0504D"/>
                </a:solidFill>
              </a:rPr>
              <a:t>while the Enemy is in the Heart of the Country, Cavils</a:t>
            </a:r>
          </a:p>
          <a:p>
            <a:r>
              <a:rPr lang="en-US" dirty="0">
                <a:solidFill>
                  <a:srgbClr val="C0504D"/>
                </a:solidFill>
              </a:rPr>
              <a:t>prevent any Thing being done for its Relief. </a:t>
            </a:r>
            <a:r>
              <a:rPr lang="en-US" dirty="0"/>
              <a:t>--- Mr. Denny is</a:t>
            </a:r>
          </a:p>
          <a:p>
            <a:r>
              <a:rPr lang="en-US" dirty="0"/>
              <a:t>the third Governor with whom the Assembly has had these</a:t>
            </a:r>
          </a:p>
          <a:p>
            <a:r>
              <a:rPr lang="en-US" dirty="0"/>
              <a:t>Disputes within a few Years." </a:t>
            </a:r>
            <a:endParaRPr lang="en-US" dirty="0" smtClean="0"/>
          </a:p>
          <a:p>
            <a:endParaRPr lang="en-US" dirty="0"/>
          </a:p>
          <a:p>
            <a:r>
              <a:rPr lang="en-US" dirty="0" smtClean="0"/>
              <a:t>Pa. Gazette  Sept 23, 1757</a:t>
            </a:r>
            <a:endParaRPr lang="en-US" dirty="0"/>
          </a:p>
        </p:txBody>
      </p:sp>
    </p:spTree>
    <p:extLst>
      <p:ext uri="{BB962C8B-B14F-4D97-AF65-F5344CB8AC3E}">
        <p14:creationId xmlns:p14="http://schemas.microsoft.com/office/powerpoint/2010/main" val="556517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3771"/>
            <a:ext cx="8229600" cy="1143000"/>
          </a:xfrm>
        </p:spPr>
        <p:txBody>
          <a:bodyPr>
            <a:normAutofit/>
          </a:bodyPr>
          <a:lstStyle/>
          <a:p>
            <a:r>
              <a:rPr lang="en-US" sz="3200" dirty="0" smtClean="0"/>
              <a:t>A Lottery for Civil Defense</a:t>
            </a:r>
            <a:endParaRPr lang="en-US" sz="3200" dirty="0"/>
          </a:p>
        </p:txBody>
      </p:sp>
      <p:sp>
        <p:nvSpPr>
          <p:cNvPr id="3" name="TextBox 2"/>
          <p:cNvSpPr txBox="1"/>
          <p:nvPr/>
        </p:nvSpPr>
        <p:spPr>
          <a:xfrm>
            <a:off x="457200" y="1032933"/>
            <a:ext cx="8373533" cy="5724643"/>
          </a:xfrm>
          <a:prstGeom prst="rect">
            <a:avLst/>
          </a:prstGeom>
          <a:noFill/>
        </p:spPr>
        <p:txBody>
          <a:bodyPr wrap="square" rtlCol="0">
            <a:spAutoFit/>
          </a:bodyPr>
          <a:lstStyle/>
          <a:p>
            <a:r>
              <a:rPr lang="en-US" sz="1400" dirty="0" smtClean="0">
                <a:solidFill>
                  <a:srgbClr val="FF0000"/>
                </a:solidFill>
              </a:rPr>
              <a:t>SCHEME </a:t>
            </a:r>
            <a:r>
              <a:rPr lang="en-US" sz="1400" dirty="0">
                <a:solidFill>
                  <a:srgbClr val="FF0000"/>
                </a:solidFill>
              </a:rPr>
              <a:t>Of a LOTTERY for raising 2000 Pieces of Eight for erecting a BATTERY at the town of New Castle , and purchasing some GUNS for the same</a:t>
            </a:r>
            <a:r>
              <a:rPr lang="en-US" sz="1400" dirty="0" smtClean="0">
                <a:solidFill>
                  <a:srgbClr val="FF0000"/>
                </a:solidFill>
              </a:rPr>
              <a:t>.</a:t>
            </a:r>
            <a:endParaRPr lang="en-US" sz="1400" dirty="0">
              <a:solidFill>
                <a:srgbClr val="FF0000"/>
              </a:solidFill>
            </a:endParaRPr>
          </a:p>
          <a:p>
            <a:endParaRPr lang="en-US" sz="1400" dirty="0"/>
          </a:p>
          <a:p>
            <a:r>
              <a:rPr lang="en-US" sz="1400" dirty="0">
                <a:solidFill>
                  <a:srgbClr val="FF0000"/>
                </a:solidFill>
              </a:rPr>
              <a:t>THE </a:t>
            </a:r>
            <a:r>
              <a:rPr lang="en-US" sz="1400" dirty="0" err="1">
                <a:solidFill>
                  <a:srgbClr val="FF0000"/>
                </a:solidFill>
              </a:rPr>
              <a:t>defenceless</a:t>
            </a:r>
            <a:r>
              <a:rPr lang="en-US" sz="1400" dirty="0">
                <a:solidFill>
                  <a:srgbClr val="FF0000"/>
                </a:solidFill>
              </a:rPr>
              <a:t> state of the town of New Castle , </a:t>
            </a:r>
            <a:r>
              <a:rPr lang="en-US" sz="1400" dirty="0"/>
              <a:t>particularly at this juncture, when a war between Great Britain and France seems almost inevitable, renders it exceedingly dangerous for the country around, as well as the Inhabitants thereof: </a:t>
            </a:r>
            <a:r>
              <a:rPr lang="en-US" sz="1400" dirty="0">
                <a:solidFill>
                  <a:srgbClr val="FF0000"/>
                </a:solidFill>
              </a:rPr>
              <a:t>And as the inhabitants from the fewness of their number, </a:t>
            </a:r>
            <a:r>
              <a:rPr lang="en-US" sz="1400" dirty="0"/>
              <a:t>are unable to erect any fortification by subscription, that may be of service in time of danger, hoped an undertaking that may, with the divine assistance, not only be the preservation of our lives and fortunes, but, in a great measure, of the last importance even to Philadelphia itself, by warding off the impending evil, or keeping an enemy at play till notice can be given thereof, will meet with encouragement from all lovers of their country and liberties...</a:t>
            </a:r>
            <a:r>
              <a:rPr lang="en-US" sz="1400" dirty="0" smtClean="0"/>
              <a:t>.</a:t>
            </a:r>
            <a:endParaRPr lang="en-US" sz="1400" dirty="0"/>
          </a:p>
          <a:p>
            <a:endParaRPr lang="en-US" sz="1400" dirty="0"/>
          </a:p>
          <a:p>
            <a:r>
              <a:rPr lang="en-US" sz="1400" dirty="0"/>
              <a:t>So soon as the drawing is finished, the prizes will be published in the Pennsylvania Gazette, and the money paid to the possessors of the 166 large prizes, Twenty per Cent being first deducted, and the 664 small prizes to be paid without any deductions, which makes the deduction on the whole less than Fifteen per Cent. </a:t>
            </a:r>
          </a:p>
          <a:p>
            <a:endParaRPr lang="en-US" sz="1400" dirty="0"/>
          </a:p>
          <a:p>
            <a:r>
              <a:rPr lang="en-US" sz="1400" dirty="0"/>
              <a:t>Proper Notice will be given of the Time of Drawing.</a:t>
            </a:r>
          </a:p>
          <a:p>
            <a:endParaRPr lang="en-US" sz="1400" dirty="0"/>
          </a:p>
          <a:p>
            <a:r>
              <a:rPr lang="en-US" sz="1400" dirty="0"/>
              <a:t>The persons following are appointed managers of this lottery, viz. Benjamin Chew, John Ross, William Patterson, David Witherspoon, Jacob </a:t>
            </a:r>
            <a:r>
              <a:rPr lang="en-US" sz="1400" dirty="0" err="1"/>
              <a:t>Vanbebber</a:t>
            </a:r>
            <a:r>
              <a:rPr lang="en-US" sz="1400" dirty="0"/>
              <a:t>, and David Bush, Esquires; and William Armstrong, John </a:t>
            </a:r>
            <a:r>
              <a:rPr lang="en-US" sz="1400" dirty="0" err="1"/>
              <a:t>Vandike</a:t>
            </a:r>
            <a:r>
              <a:rPr lang="en-US" sz="1400" dirty="0"/>
              <a:t>, Alexander Porter, Richard </a:t>
            </a:r>
            <a:r>
              <a:rPr lang="en-US" sz="1400" dirty="0" err="1"/>
              <a:t>McWilliam</a:t>
            </a:r>
            <a:r>
              <a:rPr lang="en-US" sz="1400" dirty="0"/>
              <a:t>, John </a:t>
            </a:r>
            <a:r>
              <a:rPr lang="en-US" sz="1400" dirty="0" err="1"/>
              <a:t>Vangezell</a:t>
            </a:r>
            <a:r>
              <a:rPr lang="en-US" sz="1400" dirty="0"/>
              <a:t>, William Bedford, George </a:t>
            </a:r>
            <a:r>
              <a:rPr lang="en-US" sz="1400" dirty="0" err="1"/>
              <a:t>Monro</a:t>
            </a:r>
            <a:r>
              <a:rPr lang="en-US" sz="1400" dirty="0"/>
              <a:t>, Zachariah Van </a:t>
            </a:r>
            <a:r>
              <a:rPr lang="en-US" sz="1400" dirty="0" err="1"/>
              <a:t>Leuvenigh</a:t>
            </a:r>
            <a:r>
              <a:rPr lang="en-US" sz="1400" dirty="0"/>
              <a:t>, and Nathaniel Silsbee, Gentlemen; who are to give bond and be on oath for the faithful performance of their trust.   Tickets are to be sold by the said managers, at their respective dwellings. </a:t>
            </a:r>
            <a:endParaRPr lang="en-US" sz="1400" dirty="0" smtClean="0"/>
          </a:p>
          <a:p>
            <a:endParaRPr lang="en-US" sz="1400" dirty="0"/>
          </a:p>
          <a:p>
            <a:r>
              <a:rPr lang="en-US" sz="1400" dirty="0"/>
              <a:t>Pennsylvania Gazette, August 26, 1756 </a:t>
            </a:r>
          </a:p>
          <a:p>
            <a:endParaRPr lang="en-US" sz="1400" dirty="0"/>
          </a:p>
          <a:p>
            <a:endParaRPr lang="en-US" sz="1600" dirty="0"/>
          </a:p>
        </p:txBody>
      </p:sp>
    </p:spTree>
    <p:extLst>
      <p:ext uri="{BB962C8B-B14F-4D97-AF65-F5344CB8AC3E}">
        <p14:creationId xmlns:p14="http://schemas.microsoft.com/office/powerpoint/2010/main" val="106454137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915" y="18751"/>
            <a:ext cx="8590981" cy="910023"/>
          </a:xfrm>
        </p:spPr>
        <p:txBody>
          <a:bodyPr>
            <a:noAutofit/>
          </a:bodyPr>
          <a:lstStyle/>
          <a:p>
            <a:r>
              <a:rPr lang="en-US" sz="2000" dirty="0"/>
              <a:t>P</a:t>
            </a:r>
            <a:r>
              <a:rPr lang="en-US" sz="2000" dirty="0" smtClean="0"/>
              <a:t>rospectus and announcement of prizes for Lottery to erect a BATTERY at the town of New Castle and purchase some Guns for the same </a:t>
            </a:r>
            <a:endParaRPr lang="en-US" sz="2000"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6953" y="1525540"/>
            <a:ext cx="2345815" cy="5181369"/>
          </a:xfrm>
          <a:prstGeom prst="rect">
            <a:avLst/>
          </a:prstGeom>
        </p:spPr>
      </p:pic>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68912" y="1525540"/>
            <a:ext cx="4598411" cy="5181370"/>
          </a:xfrm>
          <a:prstGeom prst="rect">
            <a:avLst/>
          </a:prstGeom>
        </p:spPr>
      </p:pic>
      <p:sp>
        <p:nvSpPr>
          <p:cNvPr id="5" name="TextBox 4"/>
          <p:cNvSpPr txBox="1"/>
          <p:nvPr/>
        </p:nvSpPr>
        <p:spPr>
          <a:xfrm>
            <a:off x="534959" y="919297"/>
            <a:ext cx="7957421" cy="523220"/>
          </a:xfrm>
          <a:prstGeom prst="rect">
            <a:avLst/>
          </a:prstGeom>
          <a:noFill/>
        </p:spPr>
        <p:txBody>
          <a:bodyPr wrap="square" rtlCol="0">
            <a:spAutoFit/>
          </a:bodyPr>
          <a:lstStyle/>
          <a:p>
            <a:r>
              <a:rPr lang="en-US" sz="1400" dirty="0" smtClean="0"/>
              <a:t>Scheme of a lottery for raising 2000 Pieces of Eight for erecting a Battery at the town of New Castle and purchasing Guns for the same.  The </a:t>
            </a:r>
            <a:r>
              <a:rPr lang="en-US" sz="1400" dirty="0" err="1" smtClean="0"/>
              <a:t>defenceles</a:t>
            </a:r>
            <a:r>
              <a:rPr lang="en-US" sz="1400" dirty="0" smtClean="0"/>
              <a:t> state of the town </a:t>
            </a:r>
            <a:r>
              <a:rPr lang="is-IS" sz="1400" dirty="0" smtClean="0"/>
              <a:t>…</a:t>
            </a:r>
            <a:r>
              <a:rPr lang="en-US" sz="1400" dirty="0" smtClean="0"/>
              <a:t>  </a:t>
            </a:r>
            <a:endParaRPr lang="en-US" sz="1400" dirty="0"/>
          </a:p>
        </p:txBody>
      </p:sp>
    </p:spTree>
    <p:extLst>
      <p:ext uri="{BB962C8B-B14F-4D97-AF65-F5344CB8AC3E}">
        <p14:creationId xmlns:p14="http://schemas.microsoft.com/office/powerpoint/2010/main" val="236929284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450" y="274638"/>
            <a:ext cx="8401050" cy="1143000"/>
          </a:xfrm>
        </p:spPr>
        <p:txBody>
          <a:bodyPr>
            <a:normAutofit fontScale="90000"/>
          </a:bodyPr>
          <a:lstStyle/>
          <a:p>
            <a:r>
              <a:rPr lang="en-US" sz="3200" dirty="0" smtClean="0"/>
              <a:t>PLAN </a:t>
            </a:r>
            <a:r>
              <a:rPr lang="en-US" sz="2200" dirty="0" smtClean="0"/>
              <a:t>OF THE</a:t>
            </a:r>
            <a:r>
              <a:rPr lang="en-US" sz="3200" dirty="0" smtClean="0"/>
              <a:t> B</a:t>
            </a:r>
            <a:r>
              <a:rPr lang="en-US" sz="2700" dirty="0" smtClean="0"/>
              <a:t>ATTERY</a:t>
            </a:r>
            <a:r>
              <a:rPr lang="en-US" sz="3200" dirty="0" smtClean="0"/>
              <a:t> </a:t>
            </a:r>
            <a:r>
              <a:rPr lang="en-US" sz="2200" dirty="0" smtClean="0"/>
              <a:t>AT</a:t>
            </a:r>
            <a:r>
              <a:rPr lang="en-US" sz="3200" dirty="0" smtClean="0"/>
              <a:t> N</a:t>
            </a:r>
            <a:r>
              <a:rPr lang="en-US" sz="2700" dirty="0" smtClean="0"/>
              <a:t>EWCASTEL</a:t>
            </a:r>
            <a:r>
              <a:rPr lang="en-US" sz="3200" dirty="0" smtClean="0"/>
              <a:t> </a:t>
            </a:r>
            <a:r>
              <a:rPr lang="en-US" sz="2200" dirty="0" smtClean="0"/>
              <a:t>ON</a:t>
            </a:r>
            <a:r>
              <a:rPr lang="en-US" sz="3200" dirty="0" smtClean="0"/>
              <a:t> D</a:t>
            </a:r>
            <a:r>
              <a:rPr lang="en-US" sz="2700" dirty="0" smtClean="0"/>
              <a:t>ELAWARE</a:t>
            </a:r>
            <a:r>
              <a:rPr lang="en-US" sz="3200" dirty="0" smtClean="0"/>
              <a:t>, </a:t>
            </a:r>
            <a:r>
              <a:rPr lang="en-US" sz="2000" i="1" dirty="0" smtClean="0"/>
              <a:t>Laid out the 2</a:t>
            </a:r>
            <a:r>
              <a:rPr lang="en-US" sz="2000" i="1" baseline="30000" dirty="0" smtClean="0"/>
              <a:t>nd</a:t>
            </a:r>
            <a:r>
              <a:rPr lang="en-US" sz="2000" i="1" dirty="0" smtClean="0"/>
              <a:t> May 1757 By Elias Meyer, Lieutenant of the 60</a:t>
            </a:r>
            <a:r>
              <a:rPr lang="en-US" sz="2000" i="1" baseline="30000" dirty="0" smtClean="0"/>
              <a:t>th</a:t>
            </a:r>
            <a:r>
              <a:rPr lang="en-US" sz="2000" i="1" dirty="0" smtClean="0"/>
              <a:t> or Royal American </a:t>
            </a:r>
            <a:r>
              <a:rPr lang="en-US" sz="2000" i="1" dirty="0"/>
              <a:t>Regiment </a:t>
            </a:r>
          </a:p>
        </p:txBody>
      </p:sp>
      <p:sp>
        <p:nvSpPr>
          <p:cNvPr id="4" name="TextBox 3"/>
          <p:cNvSpPr txBox="1"/>
          <p:nvPr/>
        </p:nvSpPr>
        <p:spPr>
          <a:xfrm>
            <a:off x="8160469" y="5368620"/>
            <a:ext cx="954884" cy="738664"/>
          </a:xfrm>
          <a:prstGeom prst="rect">
            <a:avLst/>
          </a:prstGeom>
          <a:noFill/>
        </p:spPr>
        <p:txBody>
          <a:bodyPr wrap="none" rtlCol="0">
            <a:spAutoFit/>
          </a:bodyPr>
          <a:lstStyle/>
          <a:p>
            <a:r>
              <a:rPr lang="en-US" sz="1400" dirty="0" smtClean="0"/>
              <a:t>PAMHC</a:t>
            </a:r>
          </a:p>
          <a:p>
            <a:r>
              <a:rPr lang="en-US" sz="1400" dirty="0" smtClean="0"/>
              <a:t>Harrisburg</a:t>
            </a:r>
          </a:p>
          <a:p>
            <a:r>
              <a:rPr lang="en-US" sz="1400" dirty="0" smtClean="0"/>
              <a:t>MG11</a:t>
            </a:r>
            <a:endParaRPr lang="en-US" sz="1400"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5450" y="1324086"/>
            <a:ext cx="2594493" cy="2801707"/>
          </a:xfrm>
          <a:prstGeom prst="rect">
            <a:avLst/>
          </a:prstGeom>
        </p:spPr>
      </p:pic>
      <p:sp>
        <p:nvSpPr>
          <p:cNvPr id="7" name="TextBox 6"/>
          <p:cNvSpPr txBox="1"/>
          <p:nvPr/>
        </p:nvSpPr>
        <p:spPr>
          <a:xfrm>
            <a:off x="216161" y="4335632"/>
            <a:ext cx="2990206" cy="523220"/>
          </a:xfrm>
          <a:prstGeom prst="rect">
            <a:avLst/>
          </a:prstGeom>
          <a:noFill/>
        </p:spPr>
        <p:txBody>
          <a:bodyPr wrap="square" rtlCol="0">
            <a:spAutoFit/>
          </a:bodyPr>
          <a:lstStyle/>
          <a:p>
            <a:r>
              <a:rPr lang="en-US" sz="1400" dirty="0" smtClean="0"/>
              <a:t>Location of the Fort Lot, South St. at the river.  Orphan’s court map, 1810</a:t>
            </a:r>
            <a:endParaRPr lang="en-US" sz="1400" dirty="0"/>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06507" y="1324086"/>
            <a:ext cx="5808846" cy="3557918"/>
          </a:xfrm>
          <a:prstGeom prst="rect">
            <a:avLst/>
          </a:prstGeom>
        </p:spPr>
      </p:pic>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66509" y="5043160"/>
            <a:ext cx="4193960" cy="1465788"/>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 y="5043160"/>
            <a:ext cx="3801591" cy="1465788"/>
          </a:xfrm>
          <a:prstGeom prst="rect">
            <a:avLst/>
          </a:prstGeom>
        </p:spPr>
      </p:pic>
    </p:spTree>
    <p:extLst>
      <p:ext uri="{BB962C8B-B14F-4D97-AF65-F5344CB8AC3E}">
        <p14:creationId xmlns:p14="http://schemas.microsoft.com/office/powerpoint/2010/main" val="125662812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8500" y="6286500"/>
            <a:ext cx="7480300" cy="276999"/>
          </a:xfrm>
          <a:prstGeom prst="rect">
            <a:avLst/>
          </a:prstGeom>
          <a:noFill/>
        </p:spPr>
        <p:txBody>
          <a:bodyPr wrap="square" rtlCol="0">
            <a:spAutoFit/>
          </a:bodyPr>
          <a:lstStyle/>
          <a:p>
            <a:r>
              <a:rPr lang="en-US" sz="1200" dirty="0" smtClean="0"/>
              <a:t>Pennsylvania Archives Series 1 </a:t>
            </a:r>
            <a:r>
              <a:rPr lang="en-US" sz="1200" dirty="0" err="1" smtClean="0"/>
              <a:t>Vol</a:t>
            </a:r>
            <a:r>
              <a:rPr lang="en-US" sz="1200" dirty="0" smtClean="0"/>
              <a:t> 3 p318 (1852)</a:t>
            </a:r>
            <a:endParaRPr lang="en-US" sz="1200" dirty="0"/>
          </a:p>
        </p:txBody>
      </p:sp>
      <p:pic>
        <p:nvPicPr>
          <p:cNvPr id="4" name="Picture 3"/>
          <p:cNvPicPr>
            <a:picLocks noChangeAspect="1"/>
          </p:cNvPicPr>
          <p:nvPr/>
        </p:nvPicPr>
        <p:blipFill>
          <a:blip r:embed="rId2"/>
          <a:stretch>
            <a:fillRect/>
          </a:stretch>
        </p:blipFill>
        <p:spPr>
          <a:xfrm>
            <a:off x="1117600" y="2825933"/>
            <a:ext cx="7150100" cy="3242266"/>
          </a:xfrm>
          <a:prstGeom prst="rect">
            <a:avLst/>
          </a:prstGeom>
        </p:spPr>
      </p:pic>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8200" y="292253"/>
            <a:ext cx="7429500" cy="2603347"/>
          </a:xfrm>
          <a:prstGeom prst="rect">
            <a:avLst/>
          </a:prstGeom>
        </p:spPr>
      </p:pic>
      <p:sp>
        <p:nvSpPr>
          <p:cNvPr id="6" name="TextBox 5"/>
          <p:cNvSpPr txBox="1"/>
          <p:nvPr/>
        </p:nvSpPr>
        <p:spPr>
          <a:xfrm>
            <a:off x="-749300" y="-1422400"/>
            <a:ext cx="184666"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99306011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630495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Overlay of 1757 Plan on Contour Map</a:t>
            </a:r>
            <a:endParaRPr lang="en-US" sz="3600" dirty="0"/>
          </a:p>
        </p:txBody>
      </p:sp>
      <p:sp>
        <p:nvSpPr>
          <p:cNvPr id="4" name="TextBox 3"/>
          <p:cNvSpPr txBox="1"/>
          <p:nvPr/>
        </p:nvSpPr>
        <p:spPr>
          <a:xfrm>
            <a:off x="1181100" y="5732476"/>
            <a:ext cx="7363739" cy="646331"/>
          </a:xfrm>
          <a:prstGeom prst="rect">
            <a:avLst/>
          </a:prstGeom>
          <a:noFill/>
        </p:spPr>
        <p:txBody>
          <a:bodyPr wrap="square" rtlCol="0">
            <a:spAutoFit/>
          </a:bodyPr>
          <a:lstStyle/>
          <a:p>
            <a:r>
              <a:rPr lang="en-US" dirty="0" smtClean="0"/>
              <a:t>Note: Battery is correct scale, but placement location is totally arbitrary:</a:t>
            </a:r>
          </a:p>
          <a:p>
            <a:r>
              <a:rPr lang="en-US" dirty="0" smtClean="0"/>
              <a:t>It should be 30’ from the waterline, but where was that in 1757?</a:t>
            </a:r>
            <a:endParaRPr lang="en-US" dirty="0"/>
          </a:p>
        </p:txBody>
      </p:sp>
      <p:pic>
        <p:nvPicPr>
          <p:cNvPr id="5" name="Picture 4"/>
          <p:cNvPicPr>
            <a:picLocks noChangeAspect="1"/>
          </p:cNvPicPr>
          <p:nvPr/>
        </p:nvPicPr>
        <p:blipFill>
          <a:blip r:embed="rId2"/>
          <a:stretch>
            <a:fillRect/>
          </a:stretch>
        </p:blipFill>
        <p:spPr>
          <a:xfrm>
            <a:off x="1485503" y="1249376"/>
            <a:ext cx="6299200" cy="4483100"/>
          </a:xfrm>
          <a:prstGeom prst="rect">
            <a:avLst/>
          </a:prstGeom>
        </p:spPr>
      </p:pic>
    </p:spTree>
    <p:extLst>
      <p:ext uri="{BB962C8B-B14F-4D97-AF65-F5344CB8AC3E}">
        <p14:creationId xmlns:p14="http://schemas.microsoft.com/office/powerpoint/2010/main" val="406028669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97" y="787386"/>
            <a:ext cx="8229600" cy="1143000"/>
          </a:xfrm>
        </p:spPr>
        <p:txBody>
          <a:bodyPr>
            <a:normAutofit/>
          </a:bodyPr>
          <a:lstStyle/>
          <a:p>
            <a:r>
              <a:rPr lang="en-US" sz="3200" dirty="0" smtClean="0"/>
              <a:t>Possible location of the Battery based on the waterline of the 1803 Latrobe C&amp;D canal plan</a:t>
            </a:r>
            <a:endParaRPr lang="en-US" sz="3200" dirty="0"/>
          </a:p>
        </p:txBody>
      </p:sp>
      <p:pic>
        <p:nvPicPr>
          <p:cNvPr id="3" name="Picture 2"/>
          <p:cNvPicPr>
            <a:picLocks noChangeAspect="1"/>
          </p:cNvPicPr>
          <p:nvPr/>
        </p:nvPicPr>
        <p:blipFill>
          <a:blip r:embed="rId2"/>
          <a:stretch>
            <a:fillRect/>
          </a:stretch>
        </p:blipFill>
        <p:spPr>
          <a:xfrm>
            <a:off x="395297" y="2425244"/>
            <a:ext cx="3810000" cy="3162300"/>
          </a:xfrm>
          <a:prstGeom prst="rect">
            <a:avLst/>
          </a:prstGeom>
        </p:spPr>
      </p:pic>
      <p:pic>
        <p:nvPicPr>
          <p:cNvPr id="4" name="Picture 3"/>
          <p:cNvPicPr>
            <a:picLocks noChangeAspect="1"/>
          </p:cNvPicPr>
          <p:nvPr/>
        </p:nvPicPr>
        <p:blipFill>
          <a:blip r:embed="rId3"/>
          <a:stretch>
            <a:fillRect/>
          </a:stretch>
        </p:blipFill>
        <p:spPr>
          <a:xfrm>
            <a:off x="4427977" y="2425244"/>
            <a:ext cx="3335759" cy="3162300"/>
          </a:xfrm>
          <a:prstGeom prst="rect">
            <a:avLst/>
          </a:prstGeom>
        </p:spPr>
      </p:pic>
      <p:sp>
        <p:nvSpPr>
          <p:cNvPr id="5" name="TextBox 4"/>
          <p:cNvSpPr txBox="1"/>
          <p:nvPr/>
        </p:nvSpPr>
        <p:spPr>
          <a:xfrm>
            <a:off x="457200" y="5979427"/>
            <a:ext cx="7454322" cy="646331"/>
          </a:xfrm>
          <a:prstGeom prst="rect">
            <a:avLst/>
          </a:prstGeom>
          <a:noFill/>
        </p:spPr>
        <p:txBody>
          <a:bodyPr wrap="square" rtlCol="0">
            <a:spAutoFit/>
          </a:bodyPr>
          <a:lstStyle/>
          <a:p>
            <a:r>
              <a:rPr lang="en-US" dirty="0" smtClean="0"/>
              <a:t>There MAY be some remnants of the battery on the knoll.  A GPR study might be very interesting.</a:t>
            </a:r>
            <a:endParaRPr lang="en-US" dirty="0"/>
          </a:p>
        </p:txBody>
      </p:sp>
    </p:spTree>
    <p:extLst>
      <p:ext uri="{BB962C8B-B14F-4D97-AF65-F5344CB8AC3E}">
        <p14:creationId xmlns:p14="http://schemas.microsoft.com/office/powerpoint/2010/main" val="297987387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51446" y="1935812"/>
            <a:ext cx="6337342" cy="4829823"/>
          </a:xfrm>
          <a:prstGeom prst="rect">
            <a:avLst/>
          </a:prstGeom>
        </p:spPr>
      </p:pic>
      <p:sp>
        <p:nvSpPr>
          <p:cNvPr id="6" name="TextBox 5"/>
          <p:cNvSpPr txBox="1"/>
          <p:nvPr/>
        </p:nvSpPr>
        <p:spPr>
          <a:xfrm>
            <a:off x="246303" y="538727"/>
            <a:ext cx="8818778" cy="923330"/>
          </a:xfrm>
          <a:prstGeom prst="rect">
            <a:avLst/>
          </a:prstGeom>
          <a:noFill/>
        </p:spPr>
        <p:txBody>
          <a:bodyPr wrap="none" rtlCol="0">
            <a:spAutoFit/>
          </a:bodyPr>
          <a:lstStyle/>
          <a:p>
            <a:r>
              <a:rPr lang="en-US" dirty="0" err="1" smtClean="0"/>
              <a:t>Vesssels</a:t>
            </a:r>
            <a:r>
              <a:rPr lang="en-US" dirty="0" smtClean="0"/>
              <a:t>, Imports And Exports Just Before The Revolution:  </a:t>
            </a:r>
            <a:r>
              <a:rPr lang="en-US" b="1" i="1" u="sng" dirty="0" smtClean="0"/>
              <a:t>The American Board Of Customs</a:t>
            </a:r>
            <a:r>
              <a:rPr lang="en-US" dirty="0" smtClean="0"/>
              <a:t>,</a:t>
            </a:r>
          </a:p>
          <a:p>
            <a:endParaRPr lang="en-US" dirty="0"/>
          </a:p>
          <a:p>
            <a:r>
              <a:rPr lang="en-US" i="1" dirty="0" smtClean="0"/>
              <a:t>An </a:t>
            </a:r>
            <a:r>
              <a:rPr lang="en-US" i="1" dirty="0"/>
              <a:t>account of the number of Vessels Entered Inwards at the several Ports in North America</a:t>
            </a:r>
          </a:p>
        </p:txBody>
      </p:sp>
      <p:sp>
        <p:nvSpPr>
          <p:cNvPr id="7" name="TextBox 6"/>
          <p:cNvSpPr txBox="1"/>
          <p:nvPr/>
        </p:nvSpPr>
        <p:spPr>
          <a:xfrm>
            <a:off x="246304" y="2039697"/>
            <a:ext cx="2405142" cy="4401204"/>
          </a:xfrm>
          <a:prstGeom prst="rect">
            <a:avLst/>
          </a:prstGeom>
          <a:noFill/>
        </p:spPr>
        <p:txBody>
          <a:bodyPr wrap="square" rtlCol="0">
            <a:spAutoFit/>
          </a:bodyPr>
          <a:lstStyle/>
          <a:p>
            <a:r>
              <a:rPr lang="en-US" sz="1400" dirty="0"/>
              <a:t>Ports:</a:t>
            </a:r>
          </a:p>
          <a:p>
            <a:r>
              <a:rPr lang="en-US" sz="1400" dirty="0"/>
              <a:t>Newfoundland, Quebec, Halifax, </a:t>
            </a:r>
            <a:r>
              <a:rPr lang="en-US" sz="1400" dirty="0" err="1"/>
              <a:t>Piscataqua</a:t>
            </a:r>
            <a:r>
              <a:rPr lang="en-US" sz="1400" dirty="0"/>
              <a:t>, Falmouth, Salem &amp; </a:t>
            </a:r>
            <a:r>
              <a:rPr lang="en-US" sz="1400" dirty="0" err="1"/>
              <a:t>Mbleh'd</a:t>
            </a:r>
            <a:r>
              <a:rPr lang="en-US" sz="1400" dirty="0"/>
              <a:t>, Boston, Rhode Island, New Haven, New London New York, Perth Amboy, Burlington, Salem &amp; </a:t>
            </a:r>
            <a:r>
              <a:rPr lang="en-US" sz="1400" dirty="0" err="1"/>
              <a:t>Cohensy</a:t>
            </a:r>
            <a:r>
              <a:rPr lang="en-US" sz="1400" dirty="0">
                <a:solidFill>
                  <a:srgbClr val="FF0000"/>
                </a:solidFill>
              </a:rPr>
              <a:t>, Philadelphia, New Castle, </a:t>
            </a:r>
            <a:r>
              <a:rPr lang="en-US" sz="1400" dirty="0"/>
              <a:t>Lewis, Pocomoke,</a:t>
            </a:r>
          </a:p>
          <a:p>
            <a:r>
              <a:rPr lang="en-US" sz="1400" dirty="0"/>
              <a:t>Chester, Patuxent, North </a:t>
            </a:r>
            <a:r>
              <a:rPr lang="en-US" sz="1400" dirty="0" err="1"/>
              <a:t>Potomack</a:t>
            </a:r>
            <a:r>
              <a:rPr lang="en-US" sz="1400" dirty="0"/>
              <a:t>, </a:t>
            </a:r>
            <a:r>
              <a:rPr lang="en-US" sz="1400" dirty="0" err="1"/>
              <a:t>Accamac</a:t>
            </a:r>
            <a:r>
              <a:rPr lang="en-US" sz="1400" dirty="0"/>
              <a:t>, South </a:t>
            </a:r>
            <a:r>
              <a:rPr lang="en-US" sz="1400" dirty="0" err="1"/>
              <a:t>Potomack</a:t>
            </a:r>
            <a:r>
              <a:rPr lang="en-US" sz="1400" dirty="0"/>
              <a:t>, Rappahannock, York River, James River, Do. upper part, Currituck, Roanoke, Bath </a:t>
            </a:r>
            <a:r>
              <a:rPr lang="en-US" sz="1400" dirty="0" smtClean="0"/>
              <a:t>Town</a:t>
            </a:r>
            <a:r>
              <a:rPr lang="en-US" sz="1400" dirty="0"/>
              <a:t>, Beaufort, Brunswick, ???, Charles Town, Port Royal, Savannah, Sunbury,</a:t>
            </a:r>
          </a:p>
          <a:p>
            <a:r>
              <a:rPr lang="en-US" sz="1400" dirty="0"/>
              <a:t>St. Augustine, Pensacola, Mobile, </a:t>
            </a:r>
            <a:r>
              <a:rPr lang="en-US" sz="1400" dirty="0" err="1"/>
              <a:t>Bahama</a:t>
            </a:r>
            <a:r>
              <a:rPr lang="en-US" sz="1400" dirty="0"/>
              <a:t>, Bermuda</a:t>
            </a:r>
          </a:p>
        </p:txBody>
      </p:sp>
      <p:sp>
        <p:nvSpPr>
          <p:cNvPr id="8" name="TextBox 7"/>
          <p:cNvSpPr txBox="1"/>
          <p:nvPr/>
        </p:nvSpPr>
        <p:spPr>
          <a:xfrm>
            <a:off x="346362" y="1566480"/>
            <a:ext cx="8642425" cy="646331"/>
          </a:xfrm>
          <a:prstGeom prst="rect">
            <a:avLst/>
          </a:prstGeom>
          <a:noFill/>
        </p:spPr>
        <p:txBody>
          <a:bodyPr wrap="square" rtlCol="0">
            <a:spAutoFit/>
          </a:bodyPr>
          <a:lstStyle/>
          <a:p>
            <a:r>
              <a:rPr lang="en-US" sz="1200" dirty="0" smtClean="0"/>
              <a:t>From</a:t>
            </a:r>
            <a:r>
              <a:rPr lang="en-US" sz="1200" dirty="0"/>
              <a:t>: Great Britain, Ireland, South ... of Europe, Africa, Brit...West Indies, Newfoundland, Quebec, Nova Scotia, New Hampshire, </a:t>
            </a:r>
            <a:r>
              <a:rPr lang="en-US" sz="1200" dirty="0" err="1"/>
              <a:t>Massachussetts</a:t>
            </a:r>
            <a:r>
              <a:rPr lang="en-US" sz="1200" dirty="0"/>
              <a:t>, Connecticut, R. Island</a:t>
            </a:r>
          </a:p>
          <a:p>
            <a:endParaRPr lang="en-US" sz="1200" dirty="0"/>
          </a:p>
        </p:txBody>
      </p:sp>
    </p:spTree>
    <p:extLst>
      <p:ext uri="{BB962C8B-B14F-4D97-AF65-F5344CB8AC3E}">
        <p14:creationId xmlns:p14="http://schemas.microsoft.com/office/powerpoint/2010/main" val="303608383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6138"/>
            <a:ext cx="8229600" cy="1143000"/>
          </a:xfrm>
        </p:spPr>
        <p:txBody>
          <a:bodyPr>
            <a:noAutofit/>
          </a:bodyPr>
          <a:lstStyle/>
          <a:p>
            <a:pPr algn="l"/>
            <a:r>
              <a:rPr lang="en-US" sz="2800" dirty="0"/>
              <a:t>Account of the number of vessels and their tonnage that have </a:t>
            </a:r>
            <a:r>
              <a:rPr lang="en-US" sz="2800" dirty="0">
                <a:solidFill>
                  <a:srgbClr val="FF0000"/>
                </a:solidFill>
              </a:rPr>
              <a:t>entered </a:t>
            </a:r>
            <a:r>
              <a:rPr lang="en-US" sz="2800" dirty="0" smtClean="0">
                <a:solidFill>
                  <a:srgbClr val="FF0000"/>
                </a:solidFill>
              </a:rPr>
              <a:t>inwards </a:t>
            </a:r>
            <a:r>
              <a:rPr lang="en-US" sz="2800" dirty="0"/>
              <a:t>at the several ports in North America from the 5th of January 1772 to the 5th of January 1773 </a:t>
            </a:r>
          </a:p>
        </p:txBody>
      </p:sp>
      <p:sp>
        <p:nvSpPr>
          <p:cNvPr id="4" name="TextBox 3"/>
          <p:cNvSpPr txBox="1"/>
          <p:nvPr/>
        </p:nvSpPr>
        <p:spPr>
          <a:xfrm>
            <a:off x="990600" y="5916831"/>
            <a:ext cx="6477000" cy="553998"/>
          </a:xfrm>
          <a:prstGeom prst="rect">
            <a:avLst/>
          </a:prstGeom>
          <a:noFill/>
        </p:spPr>
        <p:txBody>
          <a:bodyPr wrap="square" rtlCol="0">
            <a:spAutoFit/>
          </a:bodyPr>
          <a:lstStyle/>
          <a:p>
            <a:r>
              <a:rPr lang="en-US" sz="1200" dirty="0" smtClean="0"/>
              <a:t>American Board of Customs p225</a:t>
            </a:r>
          </a:p>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329554795"/>
              </p:ext>
            </p:extLst>
          </p:nvPr>
        </p:nvGraphicFramePr>
        <p:xfrm>
          <a:off x="2381250" y="2555081"/>
          <a:ext cx="4127500" cy="1930400"/>
        </p:xfrm>
        <a:graphic>
          <a:graphicData uri="http://schemas.openxmlformats.org/drawingml/2006/table">
            <a:tbl>
              <a:tblPr/>
              <a:tblGrid>
                <a:gridCol w="825500"/>
                <a:gridCol w="825500"/>
                <a:gridCol w="825500"/>
                <a:gridCol w="825500"/>
                <a:gridCol w="825500"/>
              </a:tblGrid>
              <a:tr h="190500">
                <a:tc>
                  <a:txBody>
                    <a:bodyPr/>
                    <a:lstStyle/>
                    <a:p>
                      <a:pPr algn="ctr" fontAlgn="b"/>
                      <a:endParaRPr lang="en-US" sz="1200" b="0" i="0" u="none" strike="noStrike">
                        <a:solidFill>
                          <a:srgbClr val="000000"/>
                        </a:solidFill>
                        <a:effectLst/>
                        <a:latin typeface="Calibri"/>
                      </a:endParaRP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Topsail</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Schooner</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Tonnage</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r>
              <a:tr h="190500">
                <a:tc>
                  <a:txBody>
                    <a:bodyPr/>
                    <a:lstStyle/>
                    <a:p>
                      <a:pPr algn="ctr" fontAlgn="b"/>
                      <a:r>
                        <a:rPr lang="en-US" sz="1200" b="0" i="0" u="none" strike="noStrike">
                          <a:solidFill>
                            <a:srgbClr val="000000"/>
                          </a:solidFill>
                          <a:effectLst/>
                          <a:latin typeface="Calibri"/>
                        </a:rPr>
                        <a:t>PHL</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Great Britain</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63</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7,757</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90500">
                <a:tc>
                  <a:txBody>
                    <a:bodyPr/>
                    <a:lstStyle/>
                    <a:p>
                      <a:pPr algn="ctr"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200" b="0" i="0" u="none" strike="noStrike">
                          <a:solidFill>
                            <a:srgbClr val="000000"/>
                          </a:solidFill>
                          <a:effectLst/>
                          <a:latin typeface="Calibri"/>
                        </a:rPr>
                        <a:t>Ireland</a:t>
                      </a:r>
                    </a:p>
                  </a:txBody>
                  <a:tcPr marL="12700" marR="12700" marT="12700" marB="0" anchor="b">
                    <a:lnL>
                      <a:noFill/>
                    </a:lnL>
                    <a:lnR>
                      <a:noFill/>
                    </a:lnR>
                    <a:lnT>
                      <a:noFill/>
                    </a:lnT>
                    <a:lnB>
                      <a:noFill/>
                    </a:lnB>
                  </a:tcPr>
                </a:tc>
                <a:tc>
                  <a:txBody>
                    <a:bodyPr/>
                    <a:lstStyle/>
                    <a:p>
                      <a:pPr algn="ctr" fontAlgn="b"/>
                      <a:r>
                        <a:rPr lang="en-US" sz="1200" b="0" i="0" u="none" strike="noStrike">
                          <a:solidFill>
                            <a:srgbClr val="000000"/>
                          </a:solidFill>
                          <a:effectLst/>
                          <a:latin typeface="Calibri"/>
                        </a:rPr>
                        <a:t>12</a:t>
                      </a:r>
                    </a:p>
                  </a:txBody>
                  <a:tcPr marL="12700" marR="12700" marT="12700" marB="0" anchor="b">
                    <a:lnL>
                      <a:noFill/>
                    </a:lnL>
                    <a:lnR>
                      <a:noFill/>
                    </a:lnR>
                    <a:lnT>
                      <a:noFill/>
                    </a:lnT>
                    <a:lnB>
                      <a:noFill/>
                    </a:lnB>
                  </a:tcPr>
                </a:tc>
                <a:tc>
                  <a:txBody>
                    <a:bodyPr/>
                    <a:lstStyle/>
                    <a:p>
                      <a:pPr algn="ctr" fontAlgn="b"/>
                      <a:r>
                        <a:rPr lang="en-US" sz="1200" b="0" i="0" u="none" strike="noStrike">
                          <a:solidFill>
                            <a:srgbClr val="000000"/>
                          </a:solidFill>
                          <a:effectLst/>
                          <a:latin typeface="Calibri"/>
                        </a:rPr>
                        <a:t>-</a:t>
                      </a:r>
                    </a:p>
                  </a:txBody>
                  <a:tcPr marL="12700" marR="12700" marT="12700" marB="0" anchor="b">
                    <a:lnL>
                      <a:noFill/>
                    </a:lnL>
                    <a:lnR>
                      <a:noFill/>
                    </a:lnR>
                    <a:lnT>
                      <a:noFill/>
                    </a:lnT>
                    <a:lnB>
                      <a:noFill/>
                    </a:lnB>
                  </a:tcPr>
                </a:tc>
                <a:tc>
                  <a:txBody>
                    <a:bodyPr/>
                    <a:lstStyle/>
                    <a:p>
                      <a:pPr algn="ctr" fontAlgn="b"/>
                      <a:r>
                        <a:rPr lang="en-US" sz="1200" b="0" i="0" u="none" strike="noStrike">
                          <a:solidFill>
                            <a:srgbClr val="000000"/>
                          </a:solidFill>
                          <a:effectLst/>
                          <a:latin typeface="Calibri"/>
                        </a:rPr>
                        <a:t>25</a:t>
                      </a:r>
                    </a:p>
                  </a:txBody>
                  <a:tcPr marL="12700" marR="12700" marT="12700" marB="0" anchor="b">
                    <a:lnL>
                      <a:noFill/>
                    </a:lnL>
                    <a:lnR w="6350" cap="flat" cmpd="sng" algn="ctr">
                      <a:solidFill>
                        <a:srgbClr val="000000"/>
                      </a:solidFill>
                      <a:prstDash val="solid"/>
                      <a:round/>
                      <a:headEnd type="none" w="med" len="med"/>
                      <a:tailEnd type="none" w="med" len="med"/>
                    </a:lnR>
                    <a:lnT>
                      <a:noFill/>
                    </a:lnT>
                    <a:lnB>
                      <a:noFill/>
                    </a:lnB>
                  </a:tcPr>
                </a:tc>
              </a:tr>
              <a:tr h="190500">
                <a:tc>
                  <a:txBody>
                    <a:bodyPr/>
                    <a:lstStyle/>
                    <a:p>
                      <a:pPr algn="ctr"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Brit. West Indies</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137</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110?</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12,947</a:t>
                      </a:r>
                    </a:p>
                  </a:txBody>
                  <a:tcPr marL="12700" marR="12700" marT="127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90500">
                <a:tc>
                  <a:txBody>
                    <a:bodyPr/>
                    <a:lstStyle/>
                    <a:p>
                      <a:pPr algn="ctr" fontAlgn="b"/>
                      <a:endParaRPr lang="en-US" sz="12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b"/>
                      <a:r>
                        <a:rPr lang="en-US" sz="1200" b="0" i="0" u="none" strike="noStrike">
                          <a:solidFill>
                            <a:srgbClr val="000000"/>
                          </a:solidFill>
                          <a:effectLst/>
                          <a:latin typeface="Calibri"/>
                        </a:rPr>
                        <a:t>New Castle</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Great Britain</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90500">
                <a:tc>
                  <a:txBody>
                    <a:bodyPr/>
                    <a:lstStyle/>
                    <a:p>
                      <a:pPr algn="ctr"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200" b="0" i="0" u="none" strike="noStrike">
                          <a:solidFill>
                            <a:srgbClr val="000000"/>
                          </a:solidFill>
                          <a:effectLst/>
                          <a:latin typeface="Calibri"/>
                        </a:rPr>
                        <a:t>Ireland</a:t>
                      </a:r>
                    </a:p>
                  </a:txBody>
                  <a:tcPr marL="12700" marR="12700" marT="12700" marB="0" anchor="b">
                    <a:lnL>
                      <a:noFill/>
                    </a:lnL>
                    <a:lnR>
                      <a:noFill/>
                    </a:lnR>
                    <a:lnT>
                      <a:noFill/>
                    </a:lnT>
                    <a:lnB>
                      <a:noFill/>
                    </a:lnB>
                  </a:tcPr>
                </a:tc>
                <a:tc>
                  <a:txBody>
                    <a:bodyPr/>
                    <a:lstStyle/>
                    <a:p>
                      <a:pPr algn="ctr" fontAlgn="b"/>
                      <a:r>
                        <a:rPr lang="en-US" sz="1200" b="0" i="0" u="none" strike="noStrike">
                          <a:solidFill>
                            <a:srgbClr val="000000"/>
                          </a:solidFill>
                          <a:effectLst/>
                          <a:latin typeface="Calibri"/>
                        </a:rPr>
                        <a:t>10</a:t>
                      </a:r>
                    </a:p>
                  </a:txBody>
                  <a:tcPr marL="12700" marR="12700" marT="12700" marB="0" anchor="b">
                    <a:lnL>
                      <a:noFill/>
                    </a:lnL>
                    <a:lnR>
                      <a:noFill/>
                    </a:lnR>
                    <a:lnT>
                      <a:noFill/>
                    </a:lnT>
                    <a:lnB>
                      <a:noFill/>
                    </a:lnB>
                  </a:tcPr>
                </a:tc>
                <a:tc>
                  <a:txBody>
                    <a:bodyPr/>
                    <a:lstStyle/>
                    <a:p>
                      <a:pPr algn="ctr" fontAlgn="b"/>
                      <a:r>
                        <a:rPr lang="en-US" sz="1200" b="0" i="0" u="none" strike="noStrike">
                          <a:solidFill>
                            <a:srgbClr val="000000"/>
                          </a:solidFill>
                          <a:effectLst/>
                          <a:latin typeface="Calibri"/>
                        </a:rPr>
                        <a:t>-</a:t>
                      </a:r>
                    </a:p>
                  </a:txBody>
                  <a:tcPr marL="12700" marR="12700" marT="12700" marB="0" anchor="b">
                    <a:lnL>
                      <a:noFill/>
                    </a:lnL>
                    <a:lnR>
                      <a:noFill/>
                    </a:lnR>
                    <a:lnT>
                      <a:noFill/>
                    </a:lnT>
                    <a:lnB>
                      <a:noFill/>
                    </a:lnB>
                  </a:tcPr>
                </a:tc>
                <a:tc>
                  <a:txBody>
                    <a:bodyPr/>
                    <a:lstStyle/>
                    <a:p>
                      <a:pPr algn="ctr" fontAlgn="b"/>
                      <a:r>
                        <a:rPr lang="en-US" sz="1200" b="0" i="0" u="none" strike="noStrike">
                          <a:solidFill>
                            <a:srgbClr val="000000"/>
                          </a:solidFill>
                          <a:effectLst/>
                          <a:latin typeface="Calibri"/>
                        </a:rPr>
                        <a:t>1085</a:t>
                      </a:r>
                    </a:p>
                  </a:txBody>
                  <a:tcPr marL="12700" marR="12700" marT="12700" marB="0" anchor="b">
                    <a:lnL>
                      <a:noFill/>
                    </a:lnL>
                    <a:lnR w="6350" cap="flat" cmpd="sng" algn="ctr">
                      <a:solidFill>
                        <a:srgbClr val="000000"/>
                      </a:solidFill>
                      <a:prstDash val="solid"/>
                      <a:round/>
                      <a:headEnd type="none" w="med" len="med"/>
                      <a:tailEnd type="none" w="med" len="med"/>
                    </a:lnR>
                    <a:lnT>
                      <a:noFill/>
                    </a:lnT>
                    <a:lnB>
                      <a:noFill/>
                    </a:lnB>
                  </a:tcPr>
                </a:tc>
              </a:tr>
              <a:tr h="190500">
                <a:tc>
                  <a:txBody>
                    <a:bodyPr/>
                    <a:lstStyle/>
                    <a:p>
                      <a:pPr algn="ctr"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Brit. West Indies</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713</a:t>
                      </a:r>
                    </a:p>
                  </a:txBody>
                  <a:tcPr marL="12700" marR="12700" marT="127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bl>
          </a:graphicData>
        </a:graphic>
      </p:graphicFrame>
      <p:sp>
        <p:nvSpPr>
          <p:cNvPr id="8" name="TextBox 7"/>
          <p:cNvSpPr txBox="1"/>
          <p:nvPr/>
        </p:nvSpPr>
        <p:spPr>
          <a:xfrm>
            <a:off x="1155700" y="4953000"/>
            <a:ext cx="7314823" cy="923330"/>
          </a:xfrm>
          <a:prstGeom prst="rect">
            <a:avLst/>
          </a:prstGeom>
          <a:noFill/>
        </p:spPr>
        <p:txBody>
          <a:bodyPr wrap="none" rtlCol="0">
            <a:spAutoFit/>
          </a:bodyPr>
          <a:lstStyle/>
          <a:p>
            <a:pPr marL="285750" indent="-285750">
              <a:buFont typeface="Arial"/>
              <a:buChar char="•"/>
            </a:pPr>
            <a:r>
              <a:rPr lang="en-US" dirty="0" smtClean="0"/>
              <a:t>Philadelphia imported 10x more than N.C. in 1772</a:t>
            </a:r>
          </a:p>
          <a:p>
            <a:pPr marL="285750" indent="-285750">
              <a:buFont typeface="Arial"/>
              <a:buChar char="•"/>
            </a:pPr>
            <a:r>
              <a:rPr lang="en-US" dirty="0" smtClean="0"/>
              <a:t>New Castle’s imported from Ireland and B.W.I (and a few American ports)</a:t>
            </a:r>
          </a:p>
          <a:p>
            <a:pPr marL="285750" indent="-285750">
              <a:buFont typeface="Arial"/>
              <a:buChar char="•"/>
            </a:pPr>
            <a:r>
              <a:rPr lang="en-US" dirty="0" smtClean="0"/>
              <a:t>43 incoming vessels both extra and </a:t>
            </a:r>
            <a:r>
              <a:rPr lang="en-US" dirty="0" err="1" smtClean="0"/>
              <a:t>intracontinental</a:t>
            </a:r>
            <a:r>
              <a:rPr lang="en-US" dirty="0" smtClean="0"/>
              <a:t>– about one per week</a:t>
            </a:r>
            <a:endParaRPr lang="en-US" dirty="0"/>
          </a:p>
        </p:txBody>
      </p:sp>
    </p:spTree>
    <p:extLst>
      <p:ext uri="{BB962C8B-B14F-4D97-AF65-F5344CB8AC3E}">
        <p14:creationId xmlns:p14="http://schemas.microsoft.com/office/powerpoint/2010/main" val="371897546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147" y="846138"/>
            <a:ext cx="5682281" cy="1143000"/>
          </a:xfrm>
        </p:spPr>
        <p:txBody>
          <a:bodyPr>
            <a:normAutofit/>
          </a:bodyPr>
          <a:lstStyle/>
          <a:p>
            <a:r>
              <a:rPr lang="en-US" sz="3200" dirty="0" smtClean="0"/>
              <a:t>Non-dutiable goods imported </a:t>
            </a:r>
            <a:br>
              <a:rPr lang="en-US" sz="3200" dirty="0" smtClean="0"/>
            </a:br>
            <a:r>
              <a:rPr lang="en-US" sz="3200" dirty="0" smtClean="0"/>
              <a:t>into New Castle in 1772</a:t>
            </a:r>
            <a:endParaRPr lang="en-US" sz="3200" dirty="0"/>
          </a:p>
        </p:txBody>
      </p:sp>
      <p:graphicFrame>
        <p:nvGraphicFramePr>
          <p:cNvPr id="4" name="Table 3"/>
          <p:cNvGraphicFramePr>
            <a:graphicFrameLocks noGrp="1"/>
          </p:cNvGraphicFramePr>
          <p:nvPr>
            <p:extLst>
              <p:ext uri="{D42A27DB-BD31-4B8C-83A1-F6EECF244321}">
                <p14:modId xmlns:p14="http://schemas.microsoft.com/office/powerpoint/2010/main" val="1752761346"/>
              </p:ext>
            </p:extLst>
          </p:nvPr>
        </p:nvGraphicFramePr>
        <p:xfrm>
          <a:off x="1021976" y="2888129"/>
          <a:ext cx="6096000" cy="2534771"/>
        </p:xfrm>
        <a:graphic>
          <a:graphicData uri="http://schemas.openxmlformats.org/drawingml/2006/table">
            <a:tbl>
              <a:tblPr firstRow="1" bandRow="1">
                <a:tableStyleId>{5C22544A-7EE6-4342-B048-85BDC9FD1C3A}</a:tableStyleId>
              </a:tblPr>
              <a:tblGrid>
                <a:gridCol w="2032000"/>
                <a:gridCol w="2032000"/>
                <a:gridCol w="2032000"/>
              </a:tblGrid>
              <a:tr h="0">
                <a:tc>
                  <a:txBody>
                    <a:bodyPr/>
                    <a:lstStyle/>
                    <a:p>
                      <a:r>
                        <a:rPr lang="en-US" dirty="0" smtClean="0"/>
                        <a:t>Item</a:t>
                      </a:r>
                      <a:endParaRPr lang="en-US" dirty="0"/>
                    </a:p>
                  </a:txBody>
                  <a:tcPr/>
                </a:tc>
                <a:tc>
                  <a:txBody>
                    <a:bodyPr/>
                    <a:lstStyle/>
                    <a:p>
                      <a:r>
                        <a:rPr lang="en-US" dirty="0" smtClean="0"/>
                        <a:t>Amount</a:t>
                      </a:r>
                      <a:endParaRPr lang="en-US" dirty="0"/>
                    </a:p>
                  </a:txBody>
                  <a:tcPr/>
                </a:tc>
                <a:tc>
                  <a:txBody>
                    <a:bodyPr/>
                    <a:lstStyle/>
                    <a:p>
                      <a:r>
                        <a:rPr lang="en-US" dirty="0" smtClean="0"/>
                        <a:t>Units</a:t>
                      </a:r>
                      <a:endParaRPr lang="en-US" dirty="0"/>
                    </a:p>
                  </a:txBody>
                  <a:tcPr/>
                </a:tc>
              </a:tr>
              <a:tr h="370840">
                <a:tc>
                  <a:txBody>
                    <a:bodyPr/>
                    <a:lstStyle/>
                    <a:p>
                      <a:r>
                        <a:rPr lang="en-US" dirty="0" smtClean="0"/>
                        <a:t>Cotton</a:t>
                      </a:r>
                    </a:p>
                  </a:txBody>
                  <a:tcPr/>
                </a:tc>
                <a:tc>
                  <a:txBody>
                    <a:bodyPr/>
                    <a:lstStyle/>
                    <a:p>
                      <a:r>
                        <a:rPr lang="en-US" dirty="0" smtClean="0"/>
                        <a:t>5,100</a:t>
                      </a:r>
                      <a:endParaRPr lang="en-US" dirty="0"/>
                    </a:p>
                  </a:txBody>
                  <a:tcPr/>
                </a:tc>
                <a:tc>
                  <a:txBody>
                    <a:bodyPr/>
                    <a:lstStyle/>
                    <a:p>
                      <a:endParaRPr lang="en-US"/>
                    </a:p>
                  </a:txBody>
                  <a:tcPr/>
                </a:tc>
              </a:tr>
              <a:tr h="370840">
                <a:tc>
                  <a:txBody>
                    <a:bodyPr/>
                    <a:lstStyle/>
                    <a:p>
                      <a:r>
                        <a:rPr lang="en-US" dirty="0" smtClean="0"/>
                        <a:t>Hides</a:t>
                      </a:r>
                      <a:endParaRPr lang="en-US" dirty="0"/>
                    </a:p>
                  </a:txBody>
                  <a:tcPr/>
                </a:tc>
                <a:tc>
                  <a:txBody>
                    <a:bodyPr/>
                    <a:lstStyle/>
                    <a:p>
                      <a:r>
                        <a:rPr lang="en-US" dirty="0" smtClean="0"/>
                        <a:t>137</a:t>
                      </a:r>
                      <a:endParaRPr lang="en-US" dirty="0"/>
                    </a:p>
                  </a:txBody>
                  <a:tcPr/>
                </a:tc>
                <a:tc>
                  <a:txBody>
                    <a:bodyPr/>
                    <a:lstStyle/>
                    <a:p>
                      <a:r>
                        <a:rPr lang="en-US" dirty="0" smtClean="0"/>
                        <a:t>No.</a:t>
                      </a:r>
                      <a:endParaRPr lang="en-US" dirty="0"/>
                    </a:p>
                  </a:txBody>
                  <a:tcPr/>
                </a:tc>
              </a:tr>
              <a:tr h="341256">
                <a:tc>
                  <a:txBody>
                    <a:bodyPr/>
                    <a:lstStyle/>
                    <a:p>
                      <a:r>
                        <a:rPr lang="en-US" dirty="0" smtClean="0"/>
                        <a:t>Rum</a:t>
                      </a:r>
                      <a:endParaRPr lang="en-US" sz="1966" dirty="0"/>
                    </a:p>
                  </a:txBody>
                  <a:tcPr/>
                </a:tc>
                <a:tc>
                  <a:txBody>
                    <a:bodyPr/>
                    <a:lstStyle/>
                    <a:p>
                      <a:r>
                        <a:rPr lang="en-US" dirty="0" smtClean="0"/>
                        <a:t>138,000</a:t>
                      </a:r>
                      <a:endParaRPr lang="en-US" dirty="0"/>
                    </a:p>
                  </a:txBody>
                  <a:tcPr/>
                </a:tc>
                <a:tc>
                  <a:txBody>
                    <a:bodyPr/>
                    <a:lstStyle/>
                    <a:p>
                      <a:r>
                        <a:rPr lang="en-US" dirty="0" smtClean="0"/>
                        <a:t>gal</a:t>
                      </a:r>
                      <a:endParaRPr lang="en-US" dirty="0"/>
                    </a:p>
                  </a:txBody>
                  <a:tcPr/>
                </a:tc>
              </a:tr>
              <a:tr h="553571">
                <a:tc>
                  <a:txBody>
                    <a:bodyPr/>
                    <a:lstStyle/>
                    <a:p>
                      <a:r>
                        <a:rPr lang="en-US" dirty="0" smtClean="0"/>
                        <a:t>Limes</a:t>
                      </a:r>
                      <a:endParaRPr lang="en-US" dirty="0"/>
                    </a:p>
                  </a:txBody>
                  <a:tcPr/>
                </a:tc>
                <a:tc>
                  <a:txBody>
                    <a:bodyPr/>
                    <a:lstStyle/>
                    <a:p>
                      <a:r>
                        <a:rPr lang="en-US" dirty="0" smtClean="0"/>
                        <a:t>200</a:t>
                      </a:r>
                      <a:endParaRPr lang="en-US" dirty="0"/>
                    </a:p>
                  </a:txBody>
                  <a:tcPr/>
                </a:tc>
                <a:tc>
                  <a:txBody>
                    <a:bodyPr/>
                    <a:lstStyle/>
                    <a:p>
                      <a:r>
                        <a:rPr lang="en-US" dirty="0" err="1" smtClean="0"/>
                        <a:t>bbl</a:t>
                      </a:r>
                      <a:endParaRPr lang="en-US" dirty="0"/>
                    </a:p>
                  </a:txBody>
                  <a:tcPr/>
                </a:tc>
              </a:tr>
              <a:tr h="508000">
                <a:tc>
                  <a:txBody>
                    <a:bodyPr/>
                    <a:lstStyle/>
                    <a:p>
                      <a:r>
                        <a:rPr lang="en-US" dirty="0" smtClean="0"/>
                        <a:t>Sugar</a:t>
                      </a:r>
                      <a:endParaRPr lang="en-US" dirty="0"/>
                    </a:p>
                  </a:txBody>
                  <a:tcPr/>
                </a:tc>
                <a:tc>
                  <a:txBody>
                    <a:bodyPr/>
                    <a:lstStyle/>
                    <a:p>
                      <a:r>
                        <a:rPr lang="en-US" dirty="0" smtClean="0"/>
                        <a:t>66</a:t>
                      </a:r>
                      <a:endParaRPr lang="en-US" dirty="0"/>
                    </a:p>
                  </a:txBody>
                  <a:tcPr/>
                </a:tc>
                <a:tc>
                  <a:txBody>
                    <a:bodyPr/>
                    <a:lstStyle/>
                    <a:p>
                      <a:endParaRPr lang="en-US" dirty="0"/>
                    </a:p>
                  </a:txBody>
                  <a:tcPr/>
                </a:tc>
              </a:tr>
            </a:tbl>
          </a:graphicData>
        </a:graphic>
      </p:graphicFrame>
      <p:sp>
        <p:nvSpPr>
          <p:cNvPr id="6" name="TextBox 5"/>
          <p:cNvSpPr txBox="1"/>
          <p:nvPr/>
        </p:nvSpPr>
        <p:spPr>
          <a:xfrm>
            <a:off x="698500" y="5892800"/>
            <a:ext cx="7938247" cy="369332"/>
          </a:xfrm>
          <a:prstGeom prst="rect">
            <a:avLst/>
          </a:prstGeom>
          <a:noFill/>
        </p:spPr>
        <p:txBody>
          <a:bodyPr wrap="square" rtlCol="0">
            <a:spAutoFit/>
          </a:bodyPr>
          <a:lstStyle/>
          <a:p>
            <a:r>
              <a:rPr lang="en-US" dirty="0" smtClean="0"/>
              <a:t>(Rum punch: one of sour, two of sweet, three of strong, four of weak)</a:t>
            </a:r>
            <a:endParaRPr lang="en-US" dirty="0"/>
          </a:p>
        </p:txBody>
      </p:sp>
      <p:pic>
        <p:nvPicPr>
          <p:cNvPr id="3" name="Picture 2" descr="D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89428" y="291871"/>
            <a:ext cx="2697647" cy="2255907"/>
          </a:xfrm>
          <a:prstGeom prst="rect">
            <a:avLst/>
          </a:prstGeom>
        </p:spPr>
      </p:pic>
      <p:sp>
        <p:nvSpPr>
          <p:cNvPr id="5" name="TextBox 4"/>
          <p:cNvSpPr txBox="1"/>
          <p:nvPr/>
        </p:nvSpPr>
        <p:spPr>
          <a:xfrm>
            <a:off x="6389624" y="2563555"/>
            <a:ext cx="2397451" cy="276999"/>
          </a:xfrm>
          <a:prstGeom prst="rect">
            <a:avLst/>
          </a:prstGeom>
          <a:noFill/>
        </p:spPr>
        <p:txBody>
          <a:bodyPr wrap="square" rtlCol="0">
            <a:spAutoFit/>
          </a:bodyPr>
          <a:lstStyle/>
          <a:p>
            <a:r>
              <a:rPr lang="en-US" sz="1200" dirty="0" smtClean="0"/>
              <a:t>Le Blanc, ‘Taken July 4, 1797’</a:t>
            </a:r>
            <a:endParaRPr lang="en-US" sz="1200" dirty="0"/>
          </a:p>
        </p:txBody>
      </p:sp>
    </p:spTree>
    <p:extLst>
      <p:ext uri="{BB962C8B-B14F-4D97-AF65-F5344CB8AC3E}">
        <p14:creationId xmlns:p14="http://schemas.microsoft.com/office/powerpoint/2010/main" val="170672034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Setbacks to New Castle</a:t>
            </a:r>
            <a:endParaRPr lang="en-US" dirty="0"/>
          </a:p>
        </p:txBody>
      </p:sp>
      <p:sp>
        <p:nvSpPr>
          <p:cNvPr id="3" name="TextBox 2"/>
          <p:cNvSpPr txBox="1"/>
          <p:nvPr/>
        </p:nvSpPr>
        <p:spPr>
          <a:xfrm>
            <a:off x="512710" y="1893222"/>
            <a:ext cx="7943074" cy="2062103"/>
          </a:xfrm>
          <a:prstGeom prst="rect">
            <a:avLst/>
          </a:prstGeom>
          <a:noFill/>
        </p:spPr>
        <p:txBody>
          <a:bodyPr wrap="square" rtlCol="0">
            <a:spAutoFit/>
          </a:bodyPr>
          <a:lstStyle/>
          <a:p>
            <a:pPr marL="285750" indent="-285750">
              <a:buFont typeface="Arial"/>
              <a:buChar char="•"/>
            </a:pPr>
            <a:r>
              <a:rPr lang="en-US" sz="1600" dirty="0" smtClean="0"/>
              <a:t>Ft. </a:t>
            </a:r>
            <a:r>
              <a:rPr lang="en-US" sz="1600" dirty="0" err="1" smtClean="0"/>
              <a:t>Casimir</a:t>
            </a:r>
            <a:r>
              <a:rPr lang="en-US" sz="1600" dirty="0" smtClean="0"/>
              <a:t>:  hunger, illness, death</a:t>
            </a:r>
          </a:p>
          <a:p>
            <a:pPr marL="285750" indent="-285750">
              <a:buFont typeface="Arial"/>
              <a:buChar char="•"/>
            </a:pPr>
            <a:r>
              <a:rPr lang="en-US" sz="1600" dirty="0" smtClean="0"/>
              <a:t>The town is surrounded by marshes restricting growth</a:t>
            </a:r>
          </a:p>
          <a:p>
            <a:pPr marL="285750" indent="-285750">
              <a:buFont typeface="Arial"/>
              <a:buChar char="•"/>
            </a:pPr>
            <a:r>
              <a:rPr lang="en-US" sz="1600" dirty="0" smtClean="0"/>
              <a:t>British require all ships to come to NYC before unloading in New Castle</a:t>
            </a:r>
          </a:p>
          <a:p>
            <a:pPr marL="285750" indent="-285750">
              <a:buFont typeface="Arial"/>
              <a:buChar char="•"/>
            </a:pPr>
            <a:r>
              <a:rPr lang="en-US" sz="1600" dirty="0" smtClean="0"/>
              <a:t>Penn founds Philadelphia as the prime city of the colony</a:t>
            </a:r>
          </a:p>
          <a:p>
            <a:pPr marL="285750" indent="-285750">
              <a:buFont typeface="Arial"/>
              <a:buChar char="•"/>
            </a:pPr>
            <a:r>
              <a:rPr lang="en-US" sz="1600" dirty="0" smtClean="0"/>
              <a:t>The ‘upstart village to the north’ (Wilmington) develops into a trade center</a:t>
            </a:r>
          </a:p>
          <a:p>
            <a:pPr marL="285750" indent="-285750">
              <a:buFont typeface="Arial"/>
              <a:buChar char="•"/>
            </a:pPr>
            <a:r>
              <a:rPr lang="en-US" sz="1600" dirty="0" smtClean="0"/>
              <a:t>1777 State capitol moved to Dover due to the exposed position of New Castle on the river</a:t>
            </a:r>
          </a:p>
          <a:p>
            <a:pPr marL="285750" indent="-285750">
              <a:buFont typeface="Arial"/>
              <a:buChar char="•"/>
            </a:pPr>
            <a:r>
              <a:rPr lang="en-US" sz="1600" dirty="0" smtClean="0">
                <a:solidFill>
                  <a:schemeClr val="bg1">
                    <a:lumMod val="75000"/>
                  </a:schemeClr>
                </a:solidFill>
              </a:rPr>
              <a:t>New Castle &amp; Frenchtown RR bypassed by </a:t>
            </a:r>
            <a:r>
              <a:rPr lang="en-US" sz="1600" dirty="0" err="1" smtClean="0">
                <a:solidFill>
                  <a:schemeClr val="bg1">
                    <a:lumMod val="75000"/>
                  </a:schemeClr>
                </a:solidFill>
              </a:rPr>
              <a:t>Phila</a:t>
            </a:r>
            <a:r>
              <a:rPr lang="en-US" sz="1600" dirty="0" smtClean="0">
                <a:solidFill>
                  <a:schemeClr val="bg1">
                    <a:lumMod val="75000"/>
                  </a:schemeClr>
                </a:solidFill>
              </a:rPr>
              <a:t>.-Baltimore line</a:t>
            </a:r>
          </a:p>
          <a:p>
            <a:pPr marL="285750" indent="-285750">
              <a:buFont typeface="Arial"/>
              <a:buChar char="•"/>
            </a:pPr>
            <a:r>
              <a:rPr lang="en-US" sz="1600" dirty="0" smtClean="0">
                <a:solidFill>
                  <a:schemeClr val="bg1">
                    <a:lumMod val="75000"/>
                  </a:schemeClr>
                </a:solidFill>
              </a:rPr>
              <a:t>County courthouse moved to Wilmington</a:t>
            </a:r>
            <a:endParaRPr lang="en-US" sz="1600" dirty="0">
              <a:solidFill>
                <a:schemeClr val="bg1">
                  <a:lumMod val="75000"/>
                </a:schemeClr>
              </a:solidFill>
            </a:endParaRPr>
          </a:p>
        </p:txBody>
      </p:sp>
      <p:sp>
        <p:nvSpPr>
          <p:cNvPr id="4" name="TextBox 3"/>
          <p:cNvSpPr txBox="1"/>
          <p:nvPr/>
        </p:nvSpPr>
        <p:spPr>
          <a:xfrm>
            <a:off x="875552" y="1417638"/>
            <a:ext cx="7580232" cy="646331"/>
          </a:xfrm>
          <a:prstGeom prst="rect">
            <a:avLst/>
          </a:prstGeom>
          <a:noFill/>
        </p:spPr>
        <p:txBody>
          <a:bodyPr wrap="square" rtlCol="0">
            <a:spAutoFit/>
          </a:bodyPr>
          <a:lstStyle/>
          <a:p>
            <a:r>
              <a:rPr lang="en-US" dirty="0" smtClean="0"/>
              <a:t>Before 1682, New Castle was the only large town on the Delaware River</a:t>
            </a:r>
          </a:p>
          <a:p>
            <a:endParaRPr lang="en-US" dirty="0"/>
          </a:p>
        </p:txBody>
      </p:sp>
      <p:sp>
        <p:nvSpPr>
          <p:cNvPr id="5" name="TextBox 4"/>
          <p:cNvSpPr txBox="1"/>
          <p:nvPr/>
        </p:nvSpPr>
        <p:spPr>
          <a:xfrm>
            <a:off x="496934" y="4247196"/>
            <a:ext cx="7958850" cy="2308324"/>
          </a:xfrm>
          <a:prstGeom prst="rect">
            <a:avLst/>
          </a:prstGeom>
          <a:noFill/>
        </p:spPr>
        <p:txBody>
          <a:bodyPr wrap="square" rtlCol="0">
            <a:spAutoFit/>
          </a:bodyPr>
          <a:lstStyle/>
          <a:p>
            <a:r>
              <a:rPr lang="en-US" dirty="0" smtClean="0"/>
              <a:t>Looking at it negatively, historian Connie Cooper calls New Castle a “Town among Cities” in her 1983 Ph. D. thesis</a:t>
            </a:r>
          </a:p>
          <a:p>
            <a:endParaRPr lang="en-US" dirty="0"/>
          </a:p>
          <a:p>
            <a:r>
              <a:rPr lang="en-US" dirty="0" smtClean="0"/>
              <a:t>Looking at it positively, she </a:t>
            </a:r>
            <a:r>
              <a:rPr lang="en-US" dirty="0"/>
              <a:t>called it </a:t>
            </a:r>
            <a:r>
              <a:rPr lang="en-US" dirty="0" smtClean="0"/>
              <a:t>“…</a:t>
            </a:r>
            <a:r>
              <a:rPr lang="en-US" dirty="0"/>
              <a:t>one of Delaware’s oldest, most significant and most beautiful </a:t>
            </a:r>
            <a:r>
              <a:rPr lang="en-US" dirty="0" smtClean="0"/>
              <a:t>towns”</a:t>
            </a:r>
          </a:p>
          <a:p>
            <a:endParaRPr lang="en-US" dirty="0"/>
          </a:p>
          <a:p>
            <a:r>
              <a:rPr lang="en-US" dirty="0" smtClean="0"/>
              <a:t>Benson &amp; </a:t>
            </a:r>
            <a:r>
              <a:rPr lang="en-US" dirty="0" err="1" smtClean="0"/>
              <a:t>Hoffecker</a:t>
            </a:r>
            <a:r>
              <a:rPr lang="en-US" dirty="0" smtClean="0"/>
              <a:t> in 2011 wrote “New Castle is an extraordinary town … the crown jewel of Delaware”</a:t>
            </a:r>
            <a:endParaRPr lang="en-US" dirty="0"/>
          </a:p>
        </p:txBody>
      </p:sp>
    </p:spTree>
    <p:extLst>
      <p:ext uri="{BB962C8B-B14F-4D97-AF65-F5344CB8AC3E}">
        <p14:creationId xmlns:p14="http://schemas.microsoft.com/office/powerpoint/2010/main" val="417126467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65306"/>
            <a:ext cx="8466667" cy="1143000"/>
          </a:xfrm>
        </p:spPr>
        <p:txBody>
          <a:bodyPr>
            <a:normAutofit/>
          </a:bodyPr>
          <a:lstStyle/>
          <a:p>
            <a:r>
              <a:rPr lang="en-US" dirty="0" smtClean="0"/>
              <a:t>War has Started</a:t>
            </a:r>
            <a:r>
              <a:rPr lang="en-US" sz="3200" dirty="0" smtClean="0"/>
              <a:t>!</a:t>
            </a:r>
            <a:br>
              <a:rPr lang="en-US" sz="3200" dirty="0" smtClean="0"/>
            </a:br>
            <a:r>
              <a:rPr lang="en-US" sz="2400" dirty="0" smtClean="0"/>
              <a:t>The News Comes to New Castle (a </a:t>
            </a:r>
            <a:r>
              <a:rPr lang="en-US" sz="2400" smtClean="0"/>
              <a:t>week later)</a:t>
            </a:r>
            <a:endParaRPr lang="en-US" sz="2400" dirty="0"/>
          </a:p>
        </p:txBody>
      </p:sp>
      <p:sp>
        <p:nvSpPr>
          <p:cNvPr id="3" name="TextBox 2"/>
          <p:cNvSpPr txBox="1"/>
          <p:nvPr/>
        </p:nvSpPr>
        <p:spPr>
          <a:xfrm>
            <a:off x="457199" y="1111468"/>
            <a:ext cx="7797800" cy="1815882"/>
          </a:xfrm>
          <a:prstGeom prst="rect">
            <a:avLst/>
          </a:prstGeom>
          <a:noFill/>
        </p:spPr>
        <p:txBody>
          <a:bodyPr wrap="square" rtlCol="0">
            <a:spAutoFit/>
          </a:bodyPr>
          <a:lstStyle/>
          <a:p>
            <a:r>
              <a:rPr lang="en-US" sz="1600" dirty="0" smtClean="0"/>
              <a:t>“After </a:t>
            </a:r>
            <a:r>
              <a:rPr lang="en-US" sz="1600" dirty="0">
                <a:solidFill>
                  <a:srgbClr val="FF0000"/>
                </a:solidFill>
              </a:rPr>
              <a:t>the battle of Concord </a:t>
            </a:r>
            <a:r>
              <a:rPr lang="en-US" sz="1600" dirty="0"/>
              <a:t>the news was sent by messenger and receipted for in each town and sent forward - no matter what the hour day or night. The message was received here in New Castle on Wednesday evening April 26, 1775, and receipted for </a:t>
            </a:r>
            <a:r>
              <a:rPr lang="en-US" sz="1600" dirty="0">
                <a:solidFill>
                  <a:srgbClr val="FF0000"/>
                </a:solidFill>
              </a:rPr>
              <a:t>by Zachariah Van </a:t>
            </a:r>
            <a:r>
              <a:rPr lang="en-US" sz="1600" dirty="0" err="1">
                <a:solidFill>
                  <a:srgbClr val="FF0000"/>
                </a:solidFill>
              </a:rPr>
              <a:t>Leuvenigh</a:t>
            </a:r>
            <a:r>
              <a:rPr lang="en-US" sz="1600" dirty="0"/>
              <a:t> and Stephen Spencer, a relative. Van </a:t>
            </a:r>
            <a:r>
              <a:rPr lang="en-US" sz="1600" dirty="0" err="1"/>
              <a:t>Leuvenigh</a:t>
            </a:r>
            <a:r>
              <a:rPr lang="en-US" sz="1600" dirty="0"/>
              <a:t>, at the time, lived in the house. They sent the message to "Christiana Bridge" where it was received by Samuel Patterson who sent it on to Col. Thomas </a:t>
            </a:r>
            <a:r>
              <a:rPr lang="en-US" sz="1600" dirty="0" smtClean="0"/>
              <a:t>Cooch</a:t>
            </a:r>
            <a:r>
              <a:rPr lang="en-US" sz="1600" dirty="0"/>
              <a:t>, and he forwarded it to Tobias </a:t>
            </a:r>
            <a:r>
              <a:rPr lang="en-US" sz="1600" dirty="0" smtClean="0"/>
              <a:t>Rudolph </a:t>
            </a:r>
            <a:r>
              <a:rPr lang="en-US" sz="1600" dirty="0"/>
              <a:t>at Head of Elk or Elkton, where it was received at 4: 30 A.M. on Thursday morning April 27</a:t>
            </a:r>
            <a:r>
              <a:rPr lang="en-US" sz="1600" dirty="0" smtClean="0"/>
              <a:t>.”</a:t>
            </a:r>
            <a:endParaRPr lang="en-US" sz="1600" dirty="0"/>
          </a:p>
        </p:txBody>
      </p:sp>
      <p:pic>
        <p:nvPicPr>
          <p:cNvPr id="4" name="Picture 3" descr="DSC06209.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97300" y="2965450"/>
            <a:ext cx="5003800" cy="3752850"/>
          </a:xfrm>
          <a:prstGeom prst="rect">
            <a:avLst/>
          </a:prstGeom>
        </p:spPr>
      </p:pic>
      <p:sp>
        <p:nvSpPr>
          <p:cNvPr id="5" name="TextBox 4"/>
          <p:cNvSpPr txBox="1"/>
          <p:nvPr/>
        </p:nvSpPr>
        <p:spPr>
          <a:xfrm>
            <a:off x="506675" y="3046538"/>
            <a:ext cx="3059789" cy="246221"/>
          </a:xfrm>
          <a:prstGeom prst="rect">
            <a:avLst/>
          </a:prstGeom>
          <a:noFill/>
        </p:spPr>
        <p:txBody>
          <a:bodyPr wrap="square" rtlCol="0">
            <a:spAutoFit/>
          </a:bodyPr>
          <a:lstStyle/>
          <a:p>
            <a:r>
              <a:rPr lang="en-US" sz="1000" dirty="0" smtClean="0"/>
              <a:t>Collected Essays of Richard S, Rodney,(1955), 1975 </a:t>
            </a:r>
            <a:endParaRPr lang="en-US" sz="1000" dirty="0"/>
          </a:p>
        </p:txBody>
      </p:sp>
      <p:sp>
        <p:nvSpPr>
          <p:cNvPr id="6" name="TextBox 5"/>
          <p:cNvSpPr txBox="1"/>
          <p:nvPr/>
        </p:nvSpPr>
        <p:spPr>
          <a:xfrm>
            <a:off x="291048" y="5435600"/>
            <a:ext cx="3413186" cy="646331"/>
          </a:xfrm>
          <a:prstGeom prst="rect">
            <a:avLst/>
          </a:prstGeom>
          <a:noFill/>
        </p:spPr>
        <p:txBody>
          <a:bodyPr wrap="square" rtlCol="0">
            <a:spAutoFit/>
          </a:bodyPr>
          <a:lstStyle/>
          <a:p>
            <a:r>
              <a:rPr lang="en-US" sz="1200" dirty="0" smtClean="0"/>
              <a:t>Van </a:t>
            </a:r>
            <a:r>
              <a:rPr lang="en-US" sz="1200" dirty="0" err="1" smtClean="0"/>
              <a:t>Leuvenigh</a:t>
            </a:r>
            <a:r>
              <a:rPr lang="en-US" sz="1200" dirty="0" smtClean="0"/>
              <a:t> house: Delaware &amp; Strand.  Typical early Georgian house: water table, string course, symmetrical, hip roof</a:t>
            </a:r>
            <a:endParaRPr lang="en-US" sz="1200" dirty="0"/>
          </a:p>
        </p:txBody>
      </p:sp>
      <p:sp>
        <p:nvSpPr>
          <p:cNvPr id="7" name="TextBox 6"/>
          <p:cNvSpPr txBox="1"/>
          <p:nvPr/>
        </p:nvSpPr>
        <p:spPr>
          <a:xfrm>
            <a:off x="378497" y="3534059"/>
            <a:ext cx="3187967" cy="1477328"/>
          </a:xfrm>
          <a:prstGeom prst="rect">
            <a:avLst/>
          </a:prstGeom>
          <a:noFill/>
        </p:spPr>
        <p:txBody>
          <a:bodyPr wrap="none" rtlCol="0">
            <a:spAutoFit/>
          </a:bodyPr>
          <a:lstStyle/>
          <a:p>
            <a:r>
              <a:rPr lang="en-US" dirty="0" smtClean="0"/>
              <a:t>The battles were on April 19.</a:t>
            </a:r>
          </a:p>
          <a:p>
            <a:r>
              <a:rPr lang="en-US" dirty="0" smtClean="0"/>
              <a:t>(Remember “</a:t>
            </a:r>
            <a:r>
              <a:rPr lang="en-US" dirty="0" err="1" smtClean="0"/>
              <a:t>twas</a:t>
            </a:r>
            <a:r>
              <a:rPr lang="en-US" dirty="0" smtClean="0"/>
              <a:t> the 18</a:t>
            </a:r>
            <a:r>
              <a:rPr lang="en-US" baseline="30000" dirty="0" smtClean="0"/>
              <a:t>th</a:t>
            </a:r>
            <a:r>
              <a:rPr lang="en-US" dirty="0" smtClean="0"/>
              <a:t> of</a:t>
            </a:r>
          </a:p>
          <a:p>
            <a:r>
              <a:rPr lang="en-US" dirty="0" smtClean="0"/>
              <a:t>April in ‘75; hardly a man is now</a:t>
            </a:r>
          </a:p>
          <a:p>
            <a:r>
              <a:rPr lang="en-US" dirty="0"/>
              <a:t>a</a:t>
            </a:r>
            <a:r>
              <a:rPr lang="en-US" dirty="0" smtClean="0"/>
              <a:t>live…</a:t>
            </a:r>
            <a:r>
              <a:rPr lang="en-US" dirty="0"/>
              <a:t>)</a:t>
            </a:r>
            <a:endParaRPr lang="en-US" dirty="0" smtClean="0"/>
          </a:p>
          <a:p>
            <a:endParaRPr lang="en-US" dirty="0"/>
          </a:p>
        </p:txBody>
      </p:sp>
    </p:spTree>
    <p:extLst>
      <p:ext uri="{BB962C8B-B14F-4D97-AF65-F5344CB8AC3E}">
        <p14:creationId xmlns:p14="http://schemas.microsoft.com/office/powerpoint/2010/main" val="36359719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Castle, A Town Divided</a:t>
            </a:r>
            <a:endParaRPr lang="en-US" dirty="0"/>
          </a:p>
        </p:txBody>
      </p:sp>
      <p:sp>
        <p:nvSpPr>
          <p:cNvPr id="3" name="TextBox 2"/>
          <p:cNvSpPr txBox="1"/>
          <p:nvPr/>
        </p:nvSpPr>
        <p:spPr>
          <a:xfrm>
            <a:off x="304800" y="1185334"/>
            <a:ext cx="8500533" cy="5632312"/>
          </a:xfrm>
          <a:prstGeom prst="rect">
            <a:avLst/>
          </a:prstGeom>
          <a:noFill/>
        </p:spPr>
        <p:txBody>
          <a:bodyPr wrap="square" rtlCol="0">
            <a:spAutoFit/>
          </a:bodyPr>
          <a:lstStyle/>
          <a:p>
            <a:r>
              <a:rPr lang="en-US" b="1" dirty="0"/>
              <a:t>Patriots, </a:t>
            </a:r>
            <a:r>
              <a:rPr lang="en-US" b="1" dirty="0" smtClean="0"/>
              <a:t>(Whigs), </a:t>
            </a:r>
            <a:r>
              <a:rPr lang="en-US" b="1" dirty="0"/>
              <a:t>often Scots-Irish, often Presbyterian, often </a:t>
            </a:r>
            <a:r>
              <a:rPr lang="en-US" b="1" dirty="0" smtClean="0"/>
              <a:t>radical, support revolution</a:t>
            </a:r>
            <a:endParaRPr lang="en-US" b="1" dirty="0"/>
          </a:p>
          <a:p>
            <a:r>
              <a:rPr lang="en-US" sz="1600" dirty="0"/>
              <a:t>	The three ministers of the New Castle Presbyterian Church from 1769 to 1824 were born in Ireland or were of Scots Irish descent.</a:t>
            </a:r>
          </a:p>
          <a:p>
            <a:r>
              <a:rPr lang="en-US" sz="1600" dirty="0"/>
              <a:t>	The congregation as well as the population of New Castle County had a strong Scots-Irish presence by the revolution.</a:t>
            </a:r>
          </a:p>
          <a:p>
            <a:r>
              <a:rPr lang="en-US" sz="1600" dirty="0"/>
              <a:t>	Minister: Joseph Montgomery preached to the militia in 1775 on the Continental Congress day of fasting, urging the need to "separate from our parent state".  </a:t>
            </a:r>
            <a:r>
              <a:rPr lang="en-US" sz="1600" dirty="0" smtClean="0"/>
              <a:t>In </a:t>
            </a:r>
            <a:r>
              <a:rPr lang="en-US" sz="1600" dirty="0"/>
              <a:t>1776 he became Brigade Chaplain to Delaware Regiment of the Continental Army</a:t>
            </a:r>
          </a:p>
          <a:p>
            <a:r>
              <a:rPr lang="en-US" sz="1600" dirty="0"/>
              <a:t>	Leader: Thomas McKean.  helped organize resistance to the Stamp Act (1765), </a:t>
            </a:r>
            <a:r>
              <a:rPr lang="en-US" sz="1600" dirty="0" smtClean="0"/>
              <a:t> </a:t>
            </a:r>
            <a:r>
              <a:rPr lang="en-US" sz="1600" dirty="0"/>
              <a:t>in 1774 organized a mass meeting to protest the post-tea party treatment of </a:t>
            </a:r>
            <a:r>
              <a:rPr lang="en-US" sz="1600" dirty="0" smtClean="0"/>
              <a:t>Boston.  He </a:t>
            </a:r>
            <a:r>
              <a:rPr lang="en-US" sz="1600" dirty="0"/>
              <a:t>held NUMEROUS positions </a:t>
            </a:r>
            <a:r>
              <a:rPr lang="en-US" sz="1600" dirty="0" smtClean="0"/>
              <a:t>public simultaneously </a:t>
            </a:r>
            <a:r>
              <a:rPr lang="en-US" sz="1600" dirty="0"/>
              <a:t>in both Delaware and Pennsylvania</a:t>
            </a:r>
            <a:r>
              <a:rPr lang="en-US" sz="1600" dirty="0" smtClean="0"/>
              <a:t>.</a:t>
            </a:r>
          </a:p>
          <a:p>
            <a:r>
              <a:rPr lang="en-US" sz="1600" dirty="0" smtClean="0"/>
              <a:t>	Patriot </a:t>
            </a:r>
            <a:r>
              <a:rPr lang="en-US" sz="1600" dirty="0"/>
              <a:t>gangs roamed the town.  Howe's secretary Ambrose Searle was almost captured when "60 of the Rebel militia" seized the seamen accompanying Searle.</a:t>
            </a:r>
          </a:p>
          <a:p>
            <a:endParaRPr lang="en-US" sz="1600" dirty="0"/>
          </a:p>
          <a:p>
            <a:r>
              <a:rPr lang="en-US" b="1" dirty="0"/>
              <a:t>Loyalist, Tories, often </a:t>
            </a:r>
            <a:r>
              <a:rPr lang="en-US" b="1" dirty="0" smtClean="0"/>
              <a:t>Anglican, loyal to crown</a:t>
            </a:r>
            <a:endParaRPr lang="en-US" b="1" dirty="0"/>
          </a:p>
          <a:p>
            <a:r>
              <a:rPr lang="en-US" sz="1600" dirty="0"/>
              <a:t>	</a:t>
            </a:r>
            <a:r>
              <a:rPr lang="en-US" sz="1600" dirty="0" smtClean="0"/>
              <a:t>Leader: George Read (Dublin Irish descent, inside the “Pale”) was moderate, and respected</a:t>
            </a:r>
            <a:endParaRPr lang="en-US" sz="1600" dirty="0"/>
          </a:p>
          <a:p>
            <a:r>
              <a:rPr lang="en-US" sz="1600" dirty="0"/>
              <a:t>	</a:t>
            </a:r>
            <a:r>
              <a:rPr lang="en-US" sz="1600" dirty="0" smtClean="0"/>
              <a:t>Openly loyalist </a:t>
            </a:r>
            <a:r>
              <a:rPr lang="en-US" sz="1600" dirty="0"/>
              <a:t>residents faced abuse: </a:t>
            </a:r>
            <a:r>
              <a:rPr lang="en-US" sz="1600" dirty="0" smtClean="0"/>
              <a:t>surgeon John </a:t>
            </a:r>
            <a:r>
              <a:rPr lang="en-US" sz="1600" dirty="0"/>
              <a:t>Watson was "mobbed and insulted by the People of the Town."  Innkeeper John Drake and his wife fled New Castle.</a:t>
            </a:r>
          </a:p>
          <a:p>
            <a:r>
              <a:rPr lang="en-US" sz="1600" dirty="0"/>
              <a:t> 	His wife "received a Musket Ball in the back of her neck "  when the militia fired at her and Mrs. Watson as they fled to a British vessel. [one of 150 in 1777]</a:t>
            </a:r>
          </a:p>
          <a:p>
            <a:r>
              <a:rPr lang="en-US" sz="1600" dirty="0"/>
              <a:t> </a:t>
            </a:r>
            <a:endParaRPr lang="en-US" dirty="0"/>
          </a:p>
          <a:p>
            <a:endParaRPr lang="en-US" dirty="0"/>
          </a:p>
        </p:txBody>
      </p:sp>
    </p:spTree>
    <p:extLst>
      <p:ext uri="{BB962C8B-B14F-4D97-AF65-F5344CB8AC3E}">
        <p14:creationId xmlns:p14="http://schemas.microsoft.com/office/powerpoint/2010/main" val="401623490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00"/>
            <a:ext cx="8686800" cy="884238"/>
          </a:xfrm>
        </p:spPr>
        <p:txBody>
          <a:bodyPr>
            <a:normAutofit fontScale="90000"/>
          </a:bodyPr>
          <a:lstStyle/>
          <a:p>
            <a:r>
              <a:rPr lang="en-US" sz="2400" b="1" dirty="0" smtClean="0"/>
              <a:t>General William Howe was Commander in Chief during the Revolution</a:t>
            </a:r>
            <a:br>
              <a:rPr lang="en-US" sz="2400" b="1" dirty="0" smtClean="0"/>
            </a:br>
            <a:r>
              <a:rPr lang="en-US" sz="2400" b="1" dirty="0" smtClean="0"/>
              <a:t>His Secretary (Ambrose Searle) visited New Castle</a:t>
            </a:r>
            <a:endParaRPr lang="en-US" sz="2400" b="1" dirty="0"/>
          </a:p>
        </p:txBody>
      </p:sp>
      <p:sp>
        <p:nvSpPr>
          <p:cNvPr id="3" name="TextBox 2"/>
          <p:cNvSpPr txBox="1"/>
          <p:nvPr/>
        </p:nvSpPr>
        <p:spPr>
          <a:xfrm>
            <a:off x="457200" y="6039366"/>
            <a:ext cx="7988300" cy="369332"/>
          </a:xfrm>
          <a:prstGeom prst="rect">
            <a:avLst/>
          </a:prstGeom>
          <a:noFill/>
        </p:spPr>
        <p:txBody>
          <a:bodyPr wrap="square" rtlCol="0">
            <a:spAutoFit/>
          </a:bodyPr>
          <a:lstStyle/>
          <a:p>
            <a:r>
              <a:rPr lang="en-US" dirty="0"/>
              <a:t>The American Journal of Ambrose </a:t>
            </a:r>
            <a:r>
              <a:rPr lang="en-US" dirty="0" smtClean="0"/>
              <a:t>Searle, </a:t>
            </a:r>
            <a:r>
              <a:rPr lang="en-US" dirty="0"/>
              <a:t>1776-</a:t>
            </a:r>
            <a:r>
              <a:rPr lang="en-US" dirty="0" smtClean="0"/>
              <a:t>1778, p257</a:t>
            </a:r>
            <a:endParaRPr lang="en-US" dirty="0"/>
          </a:p>
        </p:txBody>
      </p:sp>
      <p:sp>
        <p:nvSpPr>
          <p:cNvPr id="4" name="TextBox 3"/>
          <p:cNvSpPr txBox="1"/>
          <p:nvPr/>
        </p:nvSpPr>
        <p:spPr>
          <a:xfrm>
            <a:off x="622300" y="1417638"/>
            <a:ext cx="8242300" cy="3970318"/>
          </a:xfrm>
          <a:prstGeom prst="rect">
            <a:avLst/>
          </a:prstGeom>
          <a:noFill/>
        </p:spPr>
        <p:txBody>
          <a:bodyPr wrap="square" rtlCol="0">
            <a:spAutoFit/>
          </a:bodyPr>
          <a:lstStyle/>
          <a:p>
            <a:r>
              <a:rPr lang="en-US" dirty="0" smtClean="0"/>
              <a:t>Sept. 11, 1777</a:t>
            </a:r>
          </a:p>
          <a:p>
            <a:r>
              <a:rPr lang="en-US" dirty="0" smtClean="0"/>
              <a:t>	…We passed by Newcastle, an inconsiderable Town pleasantly situated upon the Delaware.  The Prospect of the Ships Sailing up this River, the Banks of which are extremely beautiful and the most like the Banks of the Thames of any River I have yet seen in America, was very grand and Splendid</a:t>
            </a:r>
            <a:endParaRPr lang="en-US" dirty="0"/>
          </a:p>
          <a:p>
            <a:endParaRPr lang="en-US" dirty="0" smtClean="0"/>
          </a:p>
          <a:p>
            <a:r>
              <a:rPr lang="en-US" dirty="0"/>
              <a:t>	</a:t>
            </a:r>
            <a:r>
              <a:rPr lang="en-US" dirty="0" smtClean="0"/>
              <a:t>…The Admiral is about 10 or 15 miles higher up, about Chester; and as much firing was heard to-day, we conjectured it passed between our Ships and the Rebel Batteries, as our people were removing the </a:t>
            </a:r>
            <a:r>
              <a:rPr lang="en-US" dirty="0" smtClean="0">
                <a:solidFill>
                  <a:srgbClr val="FF0000"/>
                </a:solidFill>
              </a:rPr>
              <a:t>Obstructions</a:t>
            </a:r>
            <a:r>
              <a:rPr lang="en-US" dirty="0" smtClean="0"/>
              <a:t> in the River.</a:t>
            </a:r>
          </a:p>
          <a:p>
            <a:endParaRPr lang="en-US" dirty="0"/>
          </a:p>
          <a:p>
            <a:endParaRPr lang="en-US" dirty="0" smtClean="0"/>
          </a:p>
          <a:p>
            <a:r>
              <a:rPr lang="en-US" dirty="0"/>
              <a:t>Oct 14, 1777</a:t>
            </a:r>
          </a:p>
          <a:p>
            <a:r>
              <a:rPr lang="en-US" dirty="0"/>
              <a:t>	Landed at Newcastle and walked about the Town &amp; its Environs, which are by far the most pleasant and the most fertile Lands I have yet seen in America. </a:t>
            </a:r>
          </a:p>
        </p:txBody>
      </p:sp>
    </p:spTree>
    <p:extLst>
      <p:ext uri="{BB962C8B-B14F-4D97-AF65-F5344CB8AC3E}">
        <p14:creationId xmlns:p14="http://schemas.microsoft.com/office/powerpoint/2010/main" val="143838076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8229600" cy="1143000"/>
          </a:xfrm>
        </p:spPr>
        <p:txBody>
          <a:bodyPr/>
          <a:lstStyle/>
          <a:p>
            <a:r>
              <a:rPr lang="en-US" dirty="0" smtClean="0"/>
              <a:t>Searle’s description of New Castle</a:t>
            </a:r>
            <a:endParaRPr lang="en-US" dirty="0"/>
          </a:p>
        </p:txBody>
      </p:sp>
      <p:sp>
        <p:nvSpPr>
          <p:cNvPr id="3" name="Rectangle 2"/>
          <p:cNvSpPr/>
          <p:nvPr/>
        </p:nvSpPr>
        <p:spPr>
          <a:xfrm>
            <a:off x="673100" y="1224598"/>
            <a:ext cx="7645400" cy="5324535"/>
          </a:xfrm>
          <a:prstGeom prst="rect">
            <a:avLst/>
          </a:prstGeom>
        </p:spPr>
        <p:txBody>
          <a:bodyPr wrap="square">
            <a:spAutoFit/>
          </a:bodyPr>
          <a:lstStyle/>
          <a:p>
            <a:r>
              <a:rPr lang="en-US" sz="2000" dirty="0"/>
              <a:t>The Town is small, and its Buildings mean &amp; scattered; yet, though inferior in Size &amp; every other Respect to Wilmington, it is the principal Town of the County where the Courts of Justice are held: and here are a Parish Church, a Presbyterian Meeting House, a Court House, a </a:t>
            </a:r>
            <a:r>
              <a:rPr lang="en-US" sz="2000" dirty="0" err="1"/>
              <a:t>Gaol</a:t>
            </a:r>
            <a:r>
              <a:rPr lang="en-US" sz="2000" dirty="0"/>
              <a:t>, a Pillory, a Pair of Stocks, one old Cannon for Signals or rejoicing Days, and a Pound for </a:t>
            </a:r>
            <a:r>
              <a:rPr lang="en-US" sz="2000" dirty="0" smtClean="0"/>
              <a:t>Hogs.  The inhabitants seem poor, and their appearance is by no means healthy, though the Country about them is pleasant.  The Fever &amp; Ague prevails here in Autumn, as in all the Low Lands of Delaware Bay &amp; River.  There being no Wharf or Dock, [???] where Ships can ride out of the strong Current, it does not seem probable that this Town will ever grow (at least not grow rapidly) into Consequence.  </a:t>
            </a:r>
          </a:p>
          <a:p>
            <a:endParaRPr lang="en-US" sz="2000" dirty="0" smtClean="0"/>
          </a:p>
          <a:p>
            <a:r>
              <a:rPr lang="en-US" sz="2000" dirty="0" smtClean="0"/>
              <a:t>--The Flat Boats were this evening ordered to Wilmington, in order to take the Troops stationed there (about 3,000 men) up the River to assist in opening the Passage to Philadelphia by annoying the Rebel Ships from the Shore</a:t>
            </a:r>
            <a:r>
              <a:rPr lang="en-US" dirty="0" smtClean="0"/>
              <a:t>. </a:t>
            </a:r>
            <a:endParaRPr lang="en-US" dirty="0"/>
          </a:p>
        </p:txBody>
      </p:sp>
    </p:spTree>
    <p:extLst>
      <p:ext uri="{BB962C8B-B14F-4D97-AF65-F5344CB8AC3E}">
        <p14:creationId xmlns:p14="http://schemas.microsoft.com/office/powerpoint/2010/main" val="117166592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6688"/>
            <a:ext cx="8229600" cy="853943"/>
          </a:xfrm>
        </p:spPr>
        <p:txBody>
          <a:bodyPr>
            <a:normAutofit fontScale="90000"/>
          </a:bodyPr>
          <a:lstStyle/>
          <a:p>
            <a:r>
              <a:rPr lang="en-US" sz="3600" dirty="0" smtClean="0"/>
              <a:t>Lord Howe’s Secretary 1777 Visit to New Castle </a:t>
            </a:r>
            <a:endParaRPr lang="en-US" sz="3600" dirty="0"/>
          </a:p>
        </p:txBody>
      </p:sp>
      <p:sp>
        <p:nvSpPr>
          <p:cNvPr id="3" name="TextBox 2"/>
          <p:cNvSpPr txBox="1"/>
          <p:nvPr/>
        </p:nvSpPr>
        <p:spPr>
          <a:xfrm>
            <a:off x="622300" y="1110632"/>
            <a:ext cx="8242300" cy="2585323"/>
          </a:xfrm>
          <a:prstGeom prst="rect">
            <a:avLst/>
          </a:prstGeom>
          <a:noFill/>
        </p:spPr>
        <p:txBody>
          <a:bodyPr wrap="square" rtlCol="0">
            <a:spAutoFit/>
          </a:bodyPr>
          <a:lstStyle/>
          <a:p>
            <a:endParaRPr lang="en-US" dirty="0"/>
          </a:p>
          <a:p>
            <a:r>
              <a:rPr lang="en-US" dirty="0" smtClean="0">
                <a:solidFill>
                  <a:srgbClr val="FF0000"/>
                </a:solidFill>
              </a:rPr>
              <a:t>The principal Houses, of </a:t>
            </a:r>
            <a:r>
              <a:rPr lang="en-US" dirty="0" err="1" smtClean="0">
                <a:solidFill>
                  <a:srgbClr val="FF0000"/>
                </a:solidFill>
              </a:rPr>
              <a:t>wch</a:t>
            </a:r>
            <a:r>
              <a:rPr lang="en-US" dirty="0" smtClean="0">
                <a:solidFill>
                  <a:srgbClr val="FF0000"/>
                </a:solidFill>
              </a:rPr>
              <a:t> there are but few, are utterly abandoned by the Inhabitants on account of their Concern in the Rebellion.  </a:t>
            </a:r>
            <a:r>
              <a:rPr lang="en-US" dirty="0" smtClean="0"/>
              <a:t>I walked to a handsome Country House about a mile from Town, belonging to a </a:t>
            </a:r>
            <a:r>
              <a:rPr lang="en-US" dirty="0" smtClean="0">
                <a:solidFill>
                  <a:srgbClr val="FF0000"/>
                </a:solidFill>
              </a:rPr>
              <a:t>Richard McWilliams Esq</a:t>
            </a:r>
            <a:r>
              <a:rPr lang="en-US" dirty="0" smtClean="0"/>
              <a:t>. (a native, like most of the People in the Neighborhood, of Ireland ) and had some Conversation with him.  He was too old [d 1785] to be concerned actively in the Rebellion; but by some of his Expressions, I could not but perceive with Sorrow, that he was tainted with its Principles.</a:t>
            </a:r>
            <a:br>
              <a:rPr lang="en-US" dirty="0" smtClean="0"/>
            </a:br>
            <a:r>
              <a:rPr lang="en-US" dirty="0" smtClean="0"/>
              <a:t>	</a:t>
            </a:r>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0151" y="3430972"/>
            <a:ext cx="1308100" cy="1765357"/>
          </a:xfrm>
          <a:prstGeom prst="rect">
            <a:avLst/>
          </a:prstGeom>
        </p:spPr>
      </p:pic>
      <p:pic>
        <p:nvPicPr>
          <p:cNvPr id="6" name="Picture 5" descr="spring_garden_nchs.png"/>
          <p:cNvPicPr>
            <a:picLocks noChangeAspect="1"/>
          </p:cNvPicPr>
          <p:nvPr/>
        </p:nvPicPr>
        <p:blipFill rotWithShape="1">
          <a:blip r:embed="rId4">
            <a:extLst>
              <a:ext uri="{28A0092B-C50C-407E-A947-70E740481C1C}">
                <a14:useLocalDpi xmlns:a14="http://schemas.microsoft.com/office/drawing/2010/main" val="0"/>
              </a:ext>
            </a:extLst>
          </a:blip>
          <a:srcRect t="3793" r="9482" b="23031"/>
          <a:stretch/>
        </p:blipFill>
        <p:spPr>
          <a:xfrm>
            <a:off x="2496412" y="3398239"/>
            <a:ext cx="2862572" cy="1768651"/>
          </a:xfrm>
          <a:prstGeom prst="rect">
            <a:avLst/>
          </a:prstGeom>
        </p:spPr>
      </p:pic>
      <p:pic>
        <p:nvPicPr>
          <p:cNvPr id="7" name="Picture 6" descr="mcwilliam_green_spring_henage.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6478" y="3401647"/>
            <a:ext cx="2321521" cy="1885573"/>
          </a:xfrm>
          <a:prstGeom prst="rect">
            <a:avLst/>
          </a:prstGeom>
        </p:spPr>
      </p:pic>
      <p:sp>
        <p:nvSpPr>
          <p:cNvPr id="8" name="TextBox 7"/>
          <p:cNvSpPr txBox="1"/>
          <p:nvPr/>
        </p:nvSpPr>
        <p:spPr>
          <a:xfrm>
            <a:off x="5731853" y="5133161"/>
            <a:ext cx="3412147" cy="738664"/>
          </a:xfrm>
          <a:prstGeom prst="rect">
            <a:avLst/>
          </a:prstGeom>
          <a:noFill/>
        </p:spPr>
        <p:txBody>
          <a:bodyPr wrap="square" rtlCol="0">
            <a:spAutoFit/>
          </a:bodyPr>
          <a:lstStyle/>
          <a:p>
            <a:r>
              <a:rPr lang="en-US" sz="1400" dirty="0" smtClean="0"/>
              <a:t>Fireplace wall removed in 1929 from</a:t>
            </a:r>
          </a:p>
          <a:p>
            <a:r>
              <a:rPr lang="en-US" sz="1400" dirty="0" smtClean="0"/>
              <a:t> “Green Spring Manor”, New Castle  for </a:t>
            </a:r>
            <a:r>
              <a:rPr lang="en-US" sz="1400" dirty="0" err="1" smtClean="0"/>
              <a:t>Hennage</a:t>
            </a:r>
            <a:r>
              <a:rPr lang="en-US" sz="1400" dirty="0" smtClean="0"/>
              <a:t> House, Williamsburg, </a:t>
            </a:r>
            <a:r>
              <a:rPr lang="en-US" sz="1400" dirty="0" err="1" smtClean="0"/>
              <a:t>Va</a:t>
            </a:r>
            <a:endParaRPr lang="en-US" sz="1400" dirty="0"/>
          </a:p>
        </p:txBody>
      </p:sp>
      <p:sp>
        <p:nvSpPr>
          <p:cNvPr id="9" name="TextBox 8"/>
          <p:cNvSpPr txBox="1"/>
          <p:nvPr/>
        </p:nvSpPr>
        <p:spPr>
          <a:xfrm>
            <a:off x="2496412" y="5240394"/>
            <a:ext cx="2862572" cy="523220"/>
          </a:xfrm>
          <a:prstGeom prst="rect">
            <a:avLst/>
          </a:prstGeom>
          <a:noFill/>
        </p:spPr>
        <p:txBody>
          <a:bodyPr wrap="square" rtlCol="0">
            <a:spAutoFit/>
          </a:bodyPr>
          <a:lstStyle/>
          <a:p>
            <a:r>
              <a:rPr lang="en-US" sz="1400" dirty="0" err="1" smtClean="0"/>
              <a:t>McWilliam</a:t>
            </a:r>
            <a:r>
              <a:rPr lang="en-US" sz="1400" dirty="0" smtClean="0"/>
              <a:t> House, Spring Garden, New Castle,  NCHS</a:t>
            </a:r>
            <a:endParaRPr lang="en-US" sz="1400" dirty="0"/>
          </a:p>
        </p:txBody>
      </p:sp>
      <p:sp>
        <p:nvSpPr>
          <p:cNvPr id="10" name="TextBox 9"/>
          <p:cNvSpPr txBox="1"/>
          <p:nvPr/>
        </p:nvSpPr>
        <p:spPr>
          <a:xfrm>
            <a:off x="622300" y="5240394"/>
            <a:ext cx="1874112" cy="523220"/>
          </a:xfrm>
          <a:prstGeom prst="rect">
            <a:avLst/>
          </a:prstGeom>
          <a:noFill/>
        </p:spPr>
        <p:txBody>
          <a:bodyPr wrap="square" rtlCol="0">
            <a:spAutoFit/>
          </a:bodyPr>
          <a:lstStyle/>
          <a:p>
            <a:r>
              <a:rPr lang="en-US" sz="1400" dirty="0" err="1" smtClean="0"/>
              <a:t>McWilliam</a:t>
            </a:r>
            <a:r>
              <a:rPr lang="en-US" sz="1400" dirty="0" smtClean="0"/>
              <a:t> House</a:t>
            </a:r>
          </a:p>
          <a:p>
            <a:r>
              <a:rPr lang="en-US" sz="1400" dirty="0" smtClean="0"/>
              <a:t>8 The Strand</a:t>
            </a:r>
            <a:endParaRPr lang="en-US" sz="1400" dirty="0"/>
          </a:p>
        </p:txBody>
      </p:sp>
      <p:sp>
        <p:nvSpPr>
          <p:cNvPr id="5" name="TextBox 4"/>
          <p:cNvSpPr txBox="1"/>
          <p:nvPr/>
        </p:nvSpPr>
        <p:spPr>
          <a:xfrm>
            <a:off x="5866479" y="6091477"/>
            <a:ext cx="3142746" cy="400110"/>
          </a:xfrm>
          <a:prstGeom prst="rect">
            <a:avLst/>
          </a:prstGeom>
          <a:noFill/>
        </p:spPr>
        <p:txBody>
          <a:bodyPr wrap="square" rtlCol="0">
            <a:spAutoFit/>
          </a:bodyPr>
          <a:lstStyle/>
          <a:p>
            <a:r>
              <a:rPr lang="en-US" sz="1000" dirty="0" smtClean="0"/>
              <a:t>American Antiques, The </a:t>
            </a:r>
            <a:r>
              <a:rPr lang="en-US" sz="1000" dirty="0" err="1" smtClean="0"/>
              <a:t>Hennage</a:t>
            </a:r>
            <a:r>
              <a:rPr lang="en-US" sz="1000" dirty="0" smtClean="0"/>
              <a:t> Collection, Colonial Williamsburg, 1990,   Courtesy M. </a:t>
            </a:r>
            <a:r>
              <a:rPr lang="en-US" sz="1000" dirty="0" err="1" smtClean="0"/>
              <a:t>Moskovis</a:t>
            </a:r>
            <a:endParaRPr lang="en-US" sz="1000" dirty="0"/>
          </a:p>
        </p:txBody>
      </p:sp>
    </p:spTree>
    <p:extLst>
      <p:ext uri="{BB962C8B-B14F-4D97-AF65-F5344CB8AC3E}">
        <p14:creationId xmlns:p14="http://schemas.microsoft.com/office/powerpoint/2010/main" val="144355840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5701" y="206720"/>
            <a:ext cx="8229600" cy="1143000"/>
          </a:xfrm>
        </p:spPr>
        <p:txBody>
          <a:bodyPr>
            <a:normAutofit fontScale="90000"/>
          </a:bodyPr>
          <a:lstStyle/>
          <a:p>
            <a:r>
              <a:rPr lang="en-US" dirty="0" smtClean="0"/>
              <a:t>Where, When, was Spring Garden?</a:t>
            </a:r>
            <a:br>
              <a:rPr lang="en-US" dirty="0" smtClean="0"/>
            </a:br>
            <a:r>
              <a:rPr lang="en-US" sz="2000" dirty="0" smtClean="0"/>
              <a:t>Look at maps, aerial photos: present in 1868, 1926, gone in 1937, replaced by </a:t>
            </a:r>
            <a:r>
              <a:rPr lang="en-US" sz="2000" dirty="0" err="1" smtClean="0"/>
              <a:t>Bellanca</a:t>
            </a:r>
            <a:endParaRPr lang="en-US" sz="2000" dirty="0"/>
          </a:p>
        </p:txBody>
      </p:sp>
      <p:pic>
        <p:nvPicPr>
          <p:cNvPr id="3" name="Picture 2"/>
          <p:cNvPicPr>
            <a:picLocks noChangeAspect="1"/>
          </p:cNvPicPr>
          <p:nvPr/>
        </p:nvPicPr>
        <p:blipFill>
          <a:blip r:embed="rId3"/>
          <a:stretch>
            <a:fillRect/>
          </a:stretch>
        </p:blipFill>
        <p:spPr>
          <a:xfrm>
            <a:off x="177801" y="1536700"/>
            <a:ext cx="2311400" cy="1792873"/>
          </a:xfrm>
          <a:prstGeom prst="rect">
            <a:avLst/>
          </a:prstGeom>
        </p:spPr>
      </p:pic>
      <p:pic>
        <p:nvPicPr>
          <p:cNvPr id="4" name="Picture 3" descr="1926aerial_spring_garden label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800" y="3482657"/>
            <a:ext cx="8877300" cy="4157799"/>
          </a:xfrm>
          <a:prstGeom prst="rect">
            <a:avLst/>
          </a:prstGeom>
        </p:spPr>
      </p:pic>
      <p:sp>
        <p:nvSpPr>
          <p:cNvPr id="5" name="TextBox 4"/>
          <p:cNvSpPr txBox="1"/>
          <p:nvPr/>
        </p:nvSpPr>
        <p:spPr>
          <a:xfrm>
            <a:off x="5455795" y="5053085"/>
            <a:ext cx="1519147" cy="369332"/>
          </a:xfrm>
          <a:prstGeom prst="rect">
            <a:avLst/>
          </a:prstGeom>
          <a:noFill/>
        </p:spPr>
        <p:txBody>
          <a:bodyPr wrap="square" rtlCol="0">
            <a:spAutoFit/>
          </a:bodyPr>
          <a:lstStyle/>
          <a:p>
            <a:r>
              <a:rPr lang="en-US" dirty="0" smtClean="0">
                <a:solidFill>
                  <a:srgbClr val="FF0000"/>
                </a:solidFill>
              </a:rPr>
              <a:t>1926</a:t>
            </a:r>
            <a:endParaRPr lang="en-US" dirty="0">
              <a:solidFill>
                <a:srgbClr val="FF0000"/>
              </a:solidFill>
            </a:endParaRPr>
          </a:p>
        </p:txBody>
      </p:sp>
      <p:sp>
        <p:nvSpPr>
          <p:cNvPr id="6" name="TextBox 5"/>
          <p:cNvSpPr txBox="1"/>
          <p:nvPr/>
        </p:nvSpPr>
        <p:spPr>
          <a:xfrm>
            <a:off x="3945902" y="4448617"/>
            <a:ext cx="1011944" cy="276999"/>
          </a:xfrm>
          <a:prstGeom prst="rect">
            <a:avLst/>
          </a:prstGeom>
          <a:noFill/>
        </p:spPr>
        <p:txBody>
          <a:bodyPr wrap="square" rtlCol="0">
            <a:spAutoFit/>
          </a:bodyPr>
          <a:lstStyle/>
          <a:p>
            <a:r>
              <a:rPr lang="en-US" sz="1200" dirty="0" err="1" smtClean="0">
                <a:solidFill>
                  <a:srgbClr val="FF0000"/>
                </a:solidFill>
              </a:rPr>
              <a:t>Amazon.com</a:t>
            </a:r>
            <a:endParaRPr lang="en-US" sz="1200" dirty="0">
              <a:solidFill>
                <a:srgbClr val="FF0000"/>
              </a:solidFill>
            </a:endParaRPr>
          </a:p>
        </p:txBody>
      </p:sp>
      <p:sp>
        <p:nvSpPr>
          <p:cNvPr id="7" name="Donut 6"/>
          <p:cNvSpPr/>
          <p:nvPr/>
        </p:nvSpPr>
        <p:spPr>
          <a:xfrm>
            <a:off x="4081734" y="5422417"/>
            <a:ext cx="3015457" cy="1688577"/>
          </a:xfrm>
          <a:prstGeom prst="donut">
            <a:avLst>
              <a:gd name="adj" fmla="val 647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138457" y="1279138"/>
            <a:ext cx="2210681" cy="276999"/>
          </a:xfrm>
          <a:prstGeom prst="rect">
            <a:avLst/>
          </a:prstGeom>
          <a:noFill/>
        </p:spPr>
        <p:txBody>
          <a:bodyPr wrap="square" rtlCol="0">
            <a:spAutoFit/>
          </a:bodyPr>
          <a:lstStyle/>
          <a:p>
            <a:r>
              <a:rPr lang="en-US" sz="1200" dirty="0" smtClean="0"/>
              <a:t>Beers Atlas, 1868</a:t>
            </a:r>
            <a:endParaRPr lang="en-US" sz="1200" dirty="0"/>
          </a:p>
        </p:txBody>
      </p:sp>
      <p:sp>
        <p:nvSpPr>
          <p:cNvPr id="9" name="Donut 8"/>
          <p:cNvSpPr/>
          <p:nvPr/>
        </p:nvSpPr>
        <p:spPr>
          <a:xfrm>
            <a:off x="1024843" y="2270962"/>
            <a:ext cx="623078" cy="377927"/>
          </a:xfrm>
          <a:prstGeom prst="donut">
            <a:avLst>
              <a:gd name="adj" fmla="val 647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3583189" y="3204197"/>
            <a:ext cx="4872315" cy="215444"/>
          </a:xfrm>
          <a:prstGeom prst="rect">
            <a:avLst/>
          </a:prstGeom>
        </p:spPr>
        <p:txBody>
          <a:bodyPr wrap="square">
            <a:spAutoFit/>
          </a:bodyPr>
          <a:lstStyle/>
          <a:p>
            <a:r>
              <a:rPr lang="en-US" sz="800" dirty="0" smtClean="0"/>
              <a:t>http://</a:t>
            </a:r>
            <a:r>
              <a:rPr lang="en-US" sz="800" dirty="0" err="1" smtClean="0"/>
              <a:t>firstmap.gis.delaware.gov</a:t>
            </a:r>
            <a:r>
              <a:rPr lang="en-US" sz="800" dirty="0"/>
              <a:t>/</a:t>
            </a:r>
            <a:r>
              <a:rPr lang="en-US" sz="800" dirty="0" err="1"/>
              <a:t>arcgis</a:t>
            </a:r>
            <a:r>
              <a:rPr lang="en-US" sz="800" dirty="0"/>
              <a:t>/rest/services/</a:t>
            </a:r>
            <a:r>
              <a:rPr lang="en-US" sz="800" dirty="0" err="1"/>
              <a:t>DE_Imagery</a:t>
            </a:r>
            <a:r>
              <a:rPr lang="en-US" sz="800" dirty="0"/>
              <a:t>/DE_Imagery_1937/</a:t>
            </a:r>
            <a:r>
              <a:rPr lang="en-US" sz="800" dirty="0" err="1"/>
              <a:t>ImageServer?f</a:t>
            </a:r>
            <a:r>
              <a:rPr lang="en-US" sz="800" dirty="0"/>
              <a:t>=</a:t>
            </a:r>
            <a:r>
              <a:rPr lang="en-US" sz="800" dirty="0" err="1"/>
              <a:t>jsapi</a:t>
            </a:r>
            <a:endParaRPr lang="en-US" sz="800" dirty="0"/>
          </a:p>
        </p:txBody>
      </p:sp>
      <p:pic>
        <p:nvPicPr>
          <p:cNvPr id="11" name="Picture 10" descr="Screen Shot 2015-09-23 at 7.51.59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74239" y="1351240"/>
            <a:ext cx="3871195" cy="1846927"/>
          </a:xfrm>
          <a:prstGeom prst="rect">
            <a:avLst/>
          </a:prstGeom>
        </p:spPr>
      </p:pic>
      <p:sp>
        <p:nvSpPr>
          <p:cNvPr id="16" name="Donut 15"/>
          <p:cNvSpPr/>
          <p:nvPr/>
        </p:nvSpPr>
        <p:spPr>
          <a:xfrm>
            <a:off x="4337049" y="2149475"/>
            <a:ext cx="342901" cy="244475"/>
          </a:xfrm>
          <a:prstGeom prst="donut">
            <a:avLst>
              <a:gd name="adj" fmla="val 741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4267156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9850"/>
            <a:ext cx="9144000" cy="6640830"/>
          </a:xfrm>
          <a:prstGeom prst="rect">
            <a:avLst/>
          </a:prstGeom>
        </p:spPr>
      </p:pic>
      <p:sp>
        <p:nvSpPr>
          <p:cNvPr id="5" name="Frame 4"/>
          <p:cNvSpPr/>
          <p:nvPr/>
        </p:nvSpPr>
        <p:spPr>
          <a:xfrm>
            <a:off x="3441700" y="3962400"/>
            <a:ext cx="1282700" cy="1390650"/>
          </a:xfrm>
          <a:prstGeom prst="frame">
            <a:avLst>
              <a:gd name="adj1" fmla="val 544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Frame 6"/>
          <p:cNvSpPr/>
          <p:nvPr/>
        </p:nvSpPr>
        <p:spPr>
          <a:xfrm>
            <a:off x="7423150" y="4835525"/>
            <a:ext cx="1371600" cy="1390650"/>
          </a:xfrm>
          <a:prstGeom prst="frame">
            <a:avLst>
              <a:gd name="adj1" fmla="val 544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7006845" y="4496971"/>
            <a:ext cx="1787905" cy="338554"/>
          </a:xfrm>
          <a:prstGeom prst="rect">
            <a:avLst/>
          </a:prstGeom>
          <a:noFill/>
        </p:spPr>
        <p:txBody>
          <a:bodyPr wrap="square" rtlCol="0">
            <a:spAutoFit/>
          </a:bodyPr>
          <a:lstStyle/>
          <a:p>
            <a:r>
              <a:rPr lang="en-US" sz="1600" dirty="0" err="1" smtClean="0">
                <a:solidFill>
                  <a:schemeClr val="tx2">
                    <a:lumMod val="60000"/>
                    <a:lumOff val="40000"/>
                  </a:schemeClr>
                </a:solidFill>
              </a:rPr>
              <a:t>Cheveaux</a:t>
            </a:r>
            <a:r>
              <a:rPr lang="en-US" sz="1600" dirty="0" smtClean="0">
                <a:solidFill>
                  <a:schemeClr val="tx2">
                    <a:lumMod val="60000"/>
                    <a:lumOff val="40000"/>
                  </a:schemeClr>
                </a:solidFill>
              </a:rPr>
              <a:t> de </a:t>
            </a:r>
            <a:r>
              <a:rPr lang="en-US" sz="1600" dirty="0" err="1" smtClean="0">
                <a:solidFill>
                  <a:schemeClr val="tx2">
                    <a:lumMod val="60000"/>
                    <a:lumOff val="40000"/>
                  </a:schemeClr>
                </a:solidFill>
              </a:rPr>
              <a:t>Frise</a:t>
            </a:r>
            <a:endParaRPr lang="en-US" sz="1600" dirty="0">
              <a:solidFill>
                <a:schemeClr val="tx2">
                  <a:lumMod val="60000"/>
                  <a:lumOff val="40000"/>
                </a:schemeClr>
              </a:solidFill>
            </a:endParaRPr>
          </a:p>
        </p:txBody>
      </p:sp>
      <p:pic>
        <p:nvPicPr>
          <p:cNvPr id="8" name="Picture 7"/>
          <p:cNvPicPr>
            <a:picLocks noChangeAspect="1"/>
          </p:cNvPicPr>
          <p:nvPr/>
        </p:nvPicPr>
        <p:blipFill rotWithShape="1">
          <a:blip r:embed="rId4"/>
          <a:srcRect r="54407"/>
          <a:stretch/>
        </p:blipFill>
        <p:spPr>
          <a:xfrm>
            <a:off x="7173833" y="2385497"/>
            <a:ext cx="1737105" cy="2197100"/>
          </a:xfrm>
          <a:prstGeom prst="rect">
            <a:avLst/>
          </a:prstGeom>
        </p:spPr>
      </p:pic>
    </p:spTree>
    <p:extLst>
      <p:ext uri="{BB962C8B-B14F-4D97-AF65-F5344CB8AC3E}">
        <p14:creationId xmlns:p14="http://schemas.microsoft.com/office/powerpoint/2010/main" val="159334028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1600" y="0"/>
            <a:ext cx="8935505" cy="6858000"/>
          </a:xfrm>
          <a:prstGeom prst="rect">
            <a:avLst/>
          </a:prstGeom>
        </p:spPr>
      </p:pic>
    </p:spTree>
    <p:extLst>
      <p:ext uri="{BB962C8B-B14F-4D97-AF65-F5344CB8AC3E}">
        <p14:creationId xmlns:p14="http://schemas.microsoft.com/office/powerpoint/2010/main" val="4011131054"/>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3700" y="6054636"/>
            <a:ext cx="3924300" cy="584776"/>
          </a:xfrm>
          <a:prstGeom prst="rect">
            <a:avLst/>
          </a:prstGeom>
        </p:spPr>
        <p:txBody>
          <a:bodyPr wrap="square">
            <a:spAutoFit/>
          </a:bodyPr>
          <a:lstStyle/>
          <a:p>
            <a:r>
              <a:rPr lang="en-US" sz="1600" dirty="0">
                <a:hlinkClick r:id="rId2"/>
              </a:rPr>
              <a:t>https://arcinsys.hessen.de/arcinsys</a:t>
            </a:r>
            <a:r>
              <a:rPr lang="en-US" sz="1600" dirty="0" smtClean="0">
                <a:hlinkClick r:id="rId2"/>
              </a:rPr>
              <a:t>/</a:t>
            </a:r>
            <a:endParaRPr lang="en-US" sz="1600" dirty="0" smtClean="0"/>
          </a:p>
          <a:p>
            <a:r>
              <a:rPr lang="en-US" sz="1600" dirty="0" err="1" smtClean="0"/>
              <a:t>detailAction.action</a:t>
            </a:r>
            <a:r>
              <a:rPr lang="en-US" sz="1600" dirty="0" err="1"/>
              <a:t>?detailid</a:t>
            </a:r>
            <a:r>
              <a:rPr lang="en-US" sz="1600" dirty="0"/>
              <a:t>=v2117774</a:t>
            </a:r>
          </a:p>
        </p:txBody>
      </p:sp>
      <p:pic>
        <p:nvPicPr>
          <p:cNvPr id="7" name="Picture 6" descr="Screen Shot 2015-03-09 at 9.14.19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6531" y="0"/>
            <a:ext cx="4966138" cy="6858000"/>
          </a:xfrm>
          <a:prstGeom prst="rect">
            <a:avLst/>
          </a:prstGeom>
        </p:spPr>
      </p:pic>
      <p:sp>
        <p:nvSpPr>
          <p:cNvPr id="8" name="TextBox 7"/>
          <p:cNvSpPr txBox="1"/>
          <p:nvPr/>
        </p:nvSpPr>
        <p:spPr>
          <a:xfrm>
            <a:off x="279400" y="596900"/>
            <a:ext cx="3873500" cy="830997"/>
          </a:xfrm>
          <a:prstGeom prst="rect">
            <a:avLst/>
          </a:prstGeom>
          <a:noFill/>
        </p:spPr>
        <p:txBody>
          <a:bodyPr wrap="square" rtlCol="0">
            <a:spAutoFit/>
          </a:bodyPr>
          <a:lstStyle/>
          <a:p>
            <a:r>
              <a:rPr lang="en-US" sz="2400" b="1" dirty="0" smtClean="0"/>
              <a:t>Hessian Fortification Map of Wilmington, Sept. 1777</a:t>
            </a:r>
            <a:endParaRPr lang="en-US" sz="2400" b="1" dirty="0"/>
          </a:p>
        </p:txBody>
      </p:sp>
      <p:sp>
        <p:nvSpPr>
          <p:cNvPr id="9" name="TextBox 8"/>
          <p:cNvSpPr txBox="1"/>
          <p:nvPr/>
        </p:nvSpPr>
        <p:spPr>
          <a:xfrm>
            <a:off x="279400" y="2209800"/>
            <a:ext cx="4038600" cy="3785651"/>
          </a:xfrm>
          <a:prstGeom prst="rect">
            <a:avLst/>
          </a:prstGeom>
          <a:noFill/>
        </p:spPr>
        <p:txBody>
          <a:bodyPr wrap="square" rtlCol="0">
            <a:spAutoFit/>
          </a:bodyPr>
          <a:lstStyle/>
          <a:p>
            <a:r>
              <a:rPr lang="en-US" sz="1200" dirty="0"/>
              <a:t>verz2117774</a:t>
            </a:r>
          </a:p>
          <a:p>
            <a:r>
              <a:rPr lang="en-US" sz="1200" dirty="0"/>
              <a:t>Identifier: </a:t>
            </a:r>
            <a:r>
              <a:rPr lang="en-US" sz="1200" dirty="0" err="1"/>
              <a:t>HStAM</a:t>
            </a:r>
            <a:r>
              <a:rPr lang="en-US" sz="1200" dirty="0"/>
              <a:t>, WHK, WHK 29/58a</a:t>
            </a:r>
          </a:p>
          <a:p>
            <a:r>
              <a:rPr lang="en-US" sz="1200" dirty="0"/>
              <a:t>Description </a:t>
            </a:r>
            <a:r>
              <a:rPr lang="en-US" sz="1200" dirty="0" err="1"/>
              <a:t>model:Map</a:t>
            </a:r>
            <a:r>
              <a:rPr lang="en-US" sz="1200" dirty="0"/>
              <a:t> / Plan</a:t>
            </a:r>
          </a:p>
          <a:p>
            <a:r>
              <a:rPr lang="en-US" sz="1200" dirty="0"/>
              <a:t>Series title: </a:t>
            </a:r>
            <a:r>
              <a:rPr lang="en-US" sz="1200" dirty="0" err="1"/>
              <a:t>Nordamerikanische</a:t>
            </a:r>
            <a:r>
              <a:rPr lang="en-US" sz="1200" dirty="0"/>
              <a:t> </a:t>
            </a:r>
            <a:r>
              <a:rPr lang="en-US" sz="1200" dirty="0" err="1"/>
              <a:t>Kriege</a:t>
            </a:r>
            <a:r>
              <a:rPr lang="en-US" sz="1200" dirty="0"/>
              <a:t> von 1775-1782</a:t>
            </a:r>
          </a:p>
          <a:p>
            <a:r>
              <a:rPr lang="en-US" sz="1200" dirty="0"/>
              <a:t>Title: Plan der </a:t>
            </a:r>
            <a:r>
              <a:rPr lang="en-US" sz="1200" dirty="0" err="1"/>
              <a:t>Besetzung</a:t>
            </a:r>
            <a:r>
              <a:rPr lang="en-US" sz="1200" dirty="0"/>
              <a:t> von Wilmington </a:t>
            </a:r>
            <a:r>
              <a:rPr lang="en-US" sz="1200" dirty="0" err="1"/>
              <a:t>durch</a:t>
            </a:r>
            <a:r>
              <a:rPr lang="en-US" sz="1200" dirty="0"/>
              <a:t> </a:t>
            </a:r>
            <a:r>
              <a:rPr lang="en-US" sz="1200" dirty="0" err="1"/>
              <a:t>Oberst</a:t>
            </a:r>
            <a:r>
              <a:rPr lang="en-US" sz="1200" dirty="0"/>
              <a:t> Loos, 14. </a:t>
            </a:r>
            <a:r>
              <a:rPr lang="en-US" sz="1200" dirty="0" err="1"/>
              <a:t>Septmber</a:t>
            </a:r>
            <a:r>
              <a:rPr lang="en-US" sz="1200" dirty="0"/>
              <a:t> 1777</a:t>
            </a:r>
          </a:p>
          <a:p>
            <a:r>
              <a:rPr lang="en-US" sz="1200" dirty="0"/>
              <a:t>Dating: (1777) 1790</a:t>
            </a:r>
          </a:p>
          <a:p>
            <a:r>
              <a:rPr lang="en-US" sz="1200" dirty="0"/>
              <a:t>Original title: Plan von Wilmington </a:t>
            </a:r>
            <a:r>
              <a:rPr lang="en-US" sz="1200" dirty="0" err="1"/>
              <a:t>wie</a:t>
            </a:r>
            <a:r>
              <a:rPr lang="en-US" sz="1200" dirty="0"/>
              <a:t> </a:t>
            </a:r>
            <a:r>
              <a:rPr lang="en-US" sz="1200" dirty="0" err="1"/>
              <a:t>solches</a:t>
            </a:r>
            <a:r>
              <a:rPr lang="en-US" sz="1200" dirty="0"/>
              <a:t> </a:t>
            </a:r>
            <a:r>
              <a:rPr lang="en-US" sz="1200" dirty="0" err="1"/>
              <a:t>im</a:t>
            </a:r>
            <a:r>
              <a:rPr lang="en-US" sz="1200" dirty="0"/>
              <a:t> </a:t>
            </a:r>
            <a:r>
              <a:rPr lang="en-US" sz="1200" dirty="0" err="1"/>
              <a:t>Feldzuge</a:t>
            </a:r>
            <a:r>
              <a:rPr lang="en-US" sz="1200" dirty="0"/>
              <a:t> von 1777 </a:t>
            </a:r>
            <a:r>
              <a:rPr lang="en-US" sz="1200" dirty="0" err="1"/>
              <a:t>vom</a:t>
            </a:r>
            <a:r>
              <a:rPr lang="en-US" sz="1200" dirty="0"/>
              <a:t> </a:t>
            </a:r>
            <a:r>
              <a:rPr lang="en-US" sz="1200" dirty="0" err="1"/>
              <a:t>Obristen</a:t>
            </a:r>
            <a:r>
              <a:rPr lang="en-US" sz="1200" dirty="0"/>
              <a:t> Loos...</a:t>
            </a:r>
          </a:p>
          <a:p>
            <a:r>
              <a:rPr lang="en-US" sz="1200" dirty="0"/>
              <a:t>Description of contents: </a:t>
            </a:r>
            <a:r>
              <a:rPr lang="en-US" sz="1200" dirty="0" err="1"/>
              <a:t>Nach</a:t>
            </a:r>
            <a:r>
              <a:rPr lang="en-US" sz="1200" dirty="0"/>
              <a:t> </a:t>
            </a:r>
            <a:r>
              <a:rPr lang="en-US" sz="1200" dirty="0" err="1"/>
              <a:t>Westen</a:t>
            </a:r>
            <a:r>
              <a:rPr lang="en-US" sz="1200" dirty="0"/>
              <a:t> </a:t>
            </a:r>
            <a:r>
              <a:rPr lang="en-US" sz="1200" dirty="0" err="1"/>
              <a:t>ausgerichtete</a:t>
            </a:r>
            <a:r>
              <a:rPr lang="en-US" sz="1200" dirty="0"/>
              <a:t> </a:t>
            </a:r>
            <a:r>
              <a:rPr lang="en-US" sz="1200" dirty="0" err="1"/>
              <a:t>Karte</a:t>
            </a:r>
            <a:r>
              <a:rPr lang="en-US" sz="1200" dirty="0"/>
              <a:t> von Wilmington an der </a:t>
            </a:r>
            <a:r>
              <a:rPr lang="en-US" sz="1200" dirty="0" err="1"/>
              <a:t>Straße</a:t>
            </a:r>
            <a:r>
              <a:rPr lang="en-US" sz="1200" dirty="0"/>
              <a:t> von...</a:t>
            </a:r>
          </a:p>
          <a:p>
            <a:r>
              <a:rPr lang="en-US" sz="1200" dirty="0"/>
              <a:t>Description of contents: </a:t>
            </a:r>
            <a:r>
              <a:rPr lang="en-US" sz="1200" dirty="0" err="1"/>
              <a:t>Unterer</a:t>
            </a:r>
            <a:r>
              <a:rPr lang="en-US" sz="1200" dirty="0"/>
              <a:t> </a:t>
            </a:r>
            <a:r>
              <a:rPr lang="en-US" sz="1200" dirty="0" err="1"/>
              <a:t>Kartenrand</a:t>
            </a:r>
            <a:r>
              <a:rPr lang="en-US" sz="1200" dirty="0"/>
              <a:t>: Delaware</a:t>
            </a:r>
          </a:p>
          <a:p>
            <a:r>
              <a:rPr lang="en-US" sz="1200" dirty="0"/>
              <a:t>(Previous) provenances: </a:t>
            </a:r>
            <a:r>
              <a:rPr lang="en-US" sz="1200" dirty="0" err="1"/>
              <a:t>Wilhelmshöher</a:t>
            </a:r>
            <a:r>
              <a:rPr lang="en-US" sz="1200" dirty="0"/>
              <a:t> </a:t>
            </a:r>
            <a:r>
              <a:rPr lang="en-US" sz="1200" dirty="0" err="1"/>
              <a:t>Kriegskarten</a:t>
            </a:r>
            <a:endParaRPr lang="en-US" sz="1200" dirty="0"/>
          </a:p>
          <a:p>
            <a:r>
              <a:rPr lang="en-US" sz="1200" dirty="0"/>
              <a:t>Author: H. </a:t>
            </a:r>
            <a:r>
              <a:rPr lang="en-US" sz="1200" dirty="0" err="1"/>
              <a:t>Bädicker</a:t>
            </a:r>
            <a:endParaRPr lang="en-US" sz="1200" dirty="0"/>
          </a:p>
          <a:p>
            <a:r>
              <a:rPr lang="en-US" sz="1200" dirty="0"/>
              <a:t>Format: 220x280 mm</a:t>
            </a:r>
          </a:p>
          <a:p>
            <a:r>
              <a:rPr lang="en-US" sz="1200" dirty="0"/>
              <a:t>Scale: 1 </a:t>
            </a:r>
            <a:r>
              <a:rPr lang="en-US" sz="1200" dirty="0" err="1"/>
              <a:t>Englische</a:t>
            </a:r>
            <a:r>
              <a:rPr lang="en-US" sz="1200" dirty="0"/>
              <a:t> </a:t>
            </a:r>
            <a:r>
              <a:rPr lang="en-US" sz="1200" dirty="0" err="1"/>
              <a:t>Meile</a:t>
            </a:r>
            <a:r>
              <a:rPr lang="en-US" sz="1200" dirty="0"/>
              <a:t> = 4,5 cm[1:33.800]</a:t>
            </a:r>
          </a:p>
          <a:p>
            <a:r>
              <a:rPr lang="en-US" sz="1200" dirty="0"/>
              <a:t>Design: </a:t>
            </a:r>
            <a:r>
              <a:rPr lang="en-US" sz="1200" dirty="0" err="1"/>
              <a:t>Handzeichnung</a:t>
            </a:r>
            <a:r>
              <a:rPr lang="en-US" sz="1200" dirty="0"/>
              <a:t>, </a:t>
            </a:r>
            <a:r>
              <a:rPr lang="en-US" sz="1200" dirty="0" err="1"/>
              <a:t>farbig</a:t>
            </a:r>
            <a:endParaRPr lang="en-US" sz="1200" dirty="0"/>
          </a:p>
          <a:p>
            <a:r>
              <a:rPr lang="en-US" sz="1200" dirty="0"/>
              <a:t>Number of sheets: 1</a:t>
            </a:r>
          </a:p>
          <a:p>
            <a:r>
              <a:rPr lang="en-US" sz="1200" dirty="0"/>
              <a:t>Descriptors: Loos</a:t>
            </a:r>
          </a:p>
          <a:p>
            <a:r>
              <a:rPr lang="en-US" sz="1200" dirty="0"/>
              <a:t>Descriptors: </a:t>
            </a:r>
            <a:r>
              <a:rPr lang="en-US" sz="1200" dirty="0" err="1"/>
              <a:t>Bädicker</a:t>
            </a:r>
            <a:r>
              <a:rPr lang="en-US" sz="1200" dirty="0"/>
              <a:t>, H.</a:t>
            </a:r>
          </a:p>
        </p:txBody>
      </p:sp>
    </p:spTree>
    <p:extLst>
      <p:ext uri="{BB962C8B-B14F-4D97-AF65-F5344CB8AC3E}">
        <p14:creationId xmlns:p14="http://schemas.microsoft.com/office/powerpoint/2010/main" val="266030910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951"/>
            <a:ext cx="8229600" cy="925946"/>
          </a:xfrm>
        </p:spPr>
        <p:txBody>
          <a:bodyPr>
            <a:normAutofit fontScale="90000"/>
          </a:bodyPr>
          <a:lstStyle/>
          <a:p>
            <a:r>
              <a:rPr lang="en-US" sz="4000" dirty="0" smtClean="0"/>
              <a:t>New Castle, A Town Divided</a:t>
            </a:r>
            <a:br>
              <a:rPr lang="en-US" sz="4000" dirty="0" smtClean="0"/>
            </a:br>
            <a:r>
              <a:rPr lang="en-US" sz="3100" dirty="0" smtClean="0"/>
              <a:t>Patriots </a:t>
            </a:r>
            <a:r>
              <a:rPr lang="en-US" sz="3100" dirty="0"/>
              <a:t>(Whigs</a:t>
            </a:r>
            <a:r>
              <a:rPr lang="en-US" sz="3100" dirty="0" smtClean="0"/>
              <a:t>) Supported Revolution</a:t>
            </a:r>
            <a:endParaRPr lang="en-US" sz="3100" dirty="0"/>
          </a:p>
        </p:txBody>
      </p:sp>
      <p:sp>
        <p:nvSpPr>
          <p:cNvPr id="3" name="TextBox 2"/>
          <p:cNvSpPr txBox="1"/>
          <p:nvPr/>
        </p:nvSpPr>
        <p:spPr>
          <a:xfrm>
            <a:off x="186267" y="1405037"/>
            <a:ext cx="8500533" cy="4801315"/>
          </a:xfrm>
          <a:prstGeom prst="rect">
            <a:avLst/>
          </a:prstGeom>
          <a:noFill/>
        </p:spPr>
        <p:txBody>
          <a:bodyPr wrap="square" rtlCol="0">
            <a:spAutoFit/>
          </a:bodyPr>
          <a:lstStyle/>
          <a:p>
            <a:r>
              <a:rPr lang="en-US" b="1" dirty="0" smtClean="0"/>
              <a:t>They were often </a:t>
            </a:r>
            <a:r>
              <a:rPr lang="en-US" b="1" dirty="0"/>
              <a:t>Scots-Irish, often Presbyterian, often </a:t>
            </a:r>
            <a:r>
              <a:rPr lang="en-US" b="1" dirty="0" smtClean="0"/>
              <a:t>radical</a:t>
            </a:r>
          </a:p>
          <a:p>
            <a:endParaRPr lang="en-US" b="1" dirty="0"/>
          </a:p>
          <a:p>
            <a:r>
              <a:rPr lang="en-US" dirty="0"/>
              <a:t>	The three ministers of the New Castle Presbyterian Church from 1769 to 1824 were born in Ireland or were of Scots Irish descent.</a:t>
            </a:r>
          </a:p>
          <a:p>
            <a:r>
              <a:rPr lang="en-US" dirty="0"/>
              <a:t>	The congregation as well as the population of New Castle County had a strong Scots-Irish presence by the revolution.</a:t>
            </a:r>
          </a:p>
          <a:p>
            <a:r>
              <a:rPr lang="en-US" dirty="0"/>
              <a:t>	Minister: Joseph Montgomery preached to the militia in 1775 on the Continental Congress day of fasting, urging the need to "separate from our parent state".  </a:t>
            </a:r>
            <a:r>
              <a:rPr lang="en-US" dirty="0" smtClean="0"/>
              <a:t>In </a:t>
            </a:r>
            <a:r>
              <a:rPr lang="en-US" dirty="0"/>
              <a:t>1776 he became Brigade Chaplain to Delaware Regiment of the Continental Army</a:t>
            </a:r>
          </a:p>
          <a:p>
            <a:r>
              <a:rPr lang="en-US" dirty="0"/>
              <a:t>	Leader: Thomas McKean.  helped organize resistance to the Stamp Act (1765), </a:t>
            </a:r>
            <a:r>
              <a:rPr lang="en-US" dirty="0" smtClean="0"/>
              <a:t> </a:t>
            </a:r>
            <a:r>
              <a:rPr lang="en-US" dirty="0"/>
              <a:t>in 1774 organized a mass meeting to protest the post-tea party treatment of </a:t>
            </a:r>
            <a:r>
              <a:rPr lang="en-US" dirty="0" smtClean="0"/>
              <a:t>Boston.  He </a:t>
            </a:r>
            <a:r>
              <a:rPr lang="en-US" dirty="0"/>
              <a:t>held NUMEROUS positions </a:t>
            </a:r>
            <a:r>
              <a:rPr lang="en-US" dirty="0" smtClean="0"/>
              <a:t>public simultaneously </a:t>
            </a:r>
            <a:r>
              <a:rPr lang="en-US" dirty="0"/>
              <a:t>in both Delaware and Pennsylvania</a:t>
            </a:r>
            <a:r>
              <a:rPr lang="en-US" dirty="0" smtClean="0"/>
              <a:t>.</a:t>
            </a:r>
          </a:p>
          <a:p>
            <a:r>
              <a:rPr lang="en-US" dirty="0" smtClean="0"/>
              <a:t>	Patriot </a:t>
            </a:r>
            <a:r>
              <a:rPr lang="en-US" dirty="0"/>
              <a:t>gangs roamed the town.  Howe's secretary Ambrose Searle was almost captured when "60 of the Rebel militia" seized the seamen accompanying Searle.</a:t>
            </a:r>
          </a:p>
          <a:p>
            <a:endParaRPr lang="en-US" dirty="0"/>
          </a:p>
          <a:p>
            <a:r>
              <a:rPr lang="en-US" dirty="0" smtClean="0"/>
              <a:t> </a:t>
            </a:r>
            <a:endParaRPr lang="en-US" dirty="0"/>
          </a:p>
          <a:p>
            <a:endParaRPr lang="en-US" dirty="0"/>
          </a:p>
        </p:txBody>
      </p:sp>
    </p:spTree>
    <p:extLst>
      <p:ext uri="{BB962C8B-B14F-4D97-AF65-F5344CB8AC3E}">
        <p14:creationId xmlns:p14="http://schemas.microsoft.com/office/powerpoint/2010/main" val="290310956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13373" y="1582341"/>
            <a:ext cx="6958493" cy="2554545"/>
          </a:xfrm>
          <a:prstGeom prst="rect">
            <a:avLst/>
          </a:prstGeom>
        </p:spPr>
        <p:txBody>
          <a:bodyPr wrap="square">
            <a:spAutoFit/>
          </a:bodyPr>
          <a:lstStyle/>
          <a:p>
            <a:r>
              <a:rPr lang="en-US" sz="2000" dirty="0"/>
              <a:t>	Leader: George Read (Dublin Irish descent, inside the “Pale”) was moderate, and respected</a:t>
            </a:r>
          </a:p>
          <a:p>
            <a:r>
              <a:rPr lang="en-US" sz="2000" dirty="0"/>
              <a:t>	Openly loyalist residents faced abuse: surgeon John Watson was "mobbed and insulted by the People of the Town."  Innkeeper John Drake and his wife fled New Castle.</a:t>
            </a:r>
          </a:p>
          <a:p>
            <a:r>
              <a:rPr lang="en-US" sz="2000" dirty="0"/>
              <a:t> 	His wife "received a Musket Ball in the back of her neck "  when the militia fired at her as she fled to a British vessel. [one of 150 in 1777]</a:t>
            </a:r>
          </a:p>
        </p:txBody>
      </p:sp>
      <p:sp>
        <p:nvSpPr>
          <p:cNvPr id="4" name="Title 1"/>
          <p:cNvSpPr>
            <a:spLocks noGrp="1"/>
          </p:cNvSpPr>
          <p:nvPr>
            <p:ph type="title"/>
          </p:nvPr>
        </p:nvSpPr>
        <p:spPr>
          <a:xfrm>
            <a:off x="256721" y="378279"/>
            <a:ext cx="8538172" cy="1053778"/>
          </a:xfrm>
        </p:spPr>
        <p:txBody>
          <a:bodyPr>
            <a:normAutofit fontScale="90000"/>
          </a:bodyPr>
          <a:lstStyle/>
          <a:p>
            <a:r>
              <a:rPr lang="en-US" sz="4000" dirty="0" smtClean="0"/>
              <a:t/>
            </a:r>
            <a:br>
              <a:rPr lang="en-US" sz="4000" dirty="0" smtClean="0"/>
            </a:br>
            <a:r>
              <a:rPr lang="en-US" sz="4000" dirty="0" smtClean="0"/>
              <a:t>New Castle, A Town Divided</a:t>
            </a:r>
            <a:br>
              <a:rPr lang="en-US" sz="4000" dirty="0" smtClean="0"/>
            </a:br>
            <a:r>
              <a:rPr lang="en-US" sz="3100" dirty="0"/>
              <a:t>Loyalist, Tories, often Anglican, loyal to crown</a:t>
            </a:r>
            <a:br>
              <a:rPr lang="en-US" sz="3100" dirty="0"/>
            </a:br>
            <a:r>
              <a:rPr lang="en-US" sz="3100" dirty="0" smtClean="0"/>
              <a:t/>
            </a:r>
            <a:br>
              <a:rPr lang="en-US" sz="3100" dirty="0" smtClean="0"/>
            </a:br>
            <a:endParaRPr lang="en-US" sz="3100" dirty="0"/>
          </a:p>
        </p:txBody>
      </p:sp>
    </p:spTree>
    <p:extLst>
      <p:ext uri="{BB962C8B-B14F-4D97-AF65-F5344CB8AC3E}">
        <p14:creationId xmlns:p14="http://schemas.microsoft.com/office/powerpoint/2010/main" val="393527492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4525" y="1213010"/>
            <a:ext cx="8536948" cy="4031873"/>
          </a:xfrm>
          <a:prstGeom prst="rect">
            <a:avLst/>
          </a:prstGeom>
        </p:spPr>
        <p:txBody>
          <a:bodyPr wrap="square">
            <a:spAutoFit/>
          </a:bodyPr>
          <a:lstStyle/>
          <a:p>
            <a:r>
              <a:rPr lang="en-US" sz="1600" dirty="0"/>
              <a:t>Richard Adair, William Adams, </a:t>
            </a:r>
            <a:r>
              <a:rPr lang="en-US" sz="1600" dirty="0" err="1"/>
              <a:t>Veazy</a:t>
            </a:r>
            <a:r>
              <a:rPr lang="en-US" sz="1600" dirty="0"/>
              <a:t> Alexander, Robert Bail, Samuel Barr, Gunning Bedford (1742-97), James Booth, Joseph Booth, James  Boyd, </a:t>
            </a:r>
            <a:r>
              <a:rPr lang="en-US" sz="1600" dirty="0" err="1"/>
              <a:t>Archabald</a:t>
            </a:r>
            <a:r>
              <a:rPr lang="en-US" sz="1600" dirty="0"/>
              <a:t> Boyd, Hugh Brown, Robert Bryan </a:t>
            </a:r>
            <a:r>
              <a:rPr lang="en-US" sz="1600" dirty="0" err="1"/>
              <a:t>Jr</a:t>
            </a:r>
            <a:r>
              <a:rPr lang="en-US" sz="1600" dirty="0"/>
              <a:t>, Charles Bryson, William Buchanan, William Clark, Thomas Clark, John Clark </a:t>
            </a:r>
            <a:r>
              <a:rPr lang="en-US" sz="1600" dirty="0" err="1"/>
              <a:t>esq</a:t>
            </a:r>
            <a:r>
              <a:rPr lang="en-US" sz="1600" dirty="0"/>
              <a:t>, John  Clawson, </a:t>
            </a:r>
            <a:r>
              <a:rPr lang="en-US" sz="1600" dirty="0" err="1"/>
              <a:t>Slator</a:t>
            </a:r>
            <a:r>
              <a:rPr lang="en-US" sz="1600" dirty="0"/>
              <a:t> Clay, Thomas Clay, John W. Clay, William Coffey, William </a:t>
            </a:r>
            <a:r>
              <a:rPr lang="en-US" sz="1600" dirty="0" err="1"/>
              <a:t>Colsbery</a:t>
            </a:r>
            <a:r>
              <a:rPr lang="en-US" sz="1600" dirty="0"/>
              <a:t>, James Crawford, James Creed, John Dougherty, </a:t>
            </a:r>
            <a:r>
              <a:rPr lang="en-US" sz="1600" dirty="0" err="1"/>
              <a:t>Cornileous</a:t>
            </a:r>
            <a:r>
              <a:rPr lang="en-US" sz="1600" dirty="0"/>
              <a:t> </a:t>
            </a:r>
            <a:r>
              <a:rPr lang="en-US" sz="1600" dirty="0" err="1"/>
              <a:t>Dushane</a:t>
            </a:r>
            <a:r>
              <a:rPr lang="en-US" sz="1600" dirty="0"/>
              <a:t>, John </a:t>
            </a:r>
            <a:r>
              <a:rPr lang="en-US" sz="1600" dirty="0" err="1"/>
              <a:t>Elliots</a:t>
            </a:r>
            <a:r>
              <a:rPr lang="en-US" sz="1600" dirty="0"/>
              <a:t>, Joseph </a:t>
            </a:r>
            <a:r>
              <a:rPr lang="en-US" sz="1600" dirty="0" err="1"/>
              <a:t>Enos</a:t>
            </a:r>
            <a:r>
              <a:rPr lang="en-US" sz="1600" dirty="0"/>
              <a:t>, Richard </a:t>
            </a:r>
            <a:r>
              <a:rPr lang="en-US" sz="1600" dirty="0" err="1"/>
              <a:t>Enos</a:t>
            </a:r>
            <a:r>
              <a:rPr lang="en-US" sz="1600" dirty="0"/>
              <a:t>, John </a:t>
            </a:r>
            <a:r>
              <a:rPr lang="en-US" sz="1600" dirty="0" err="1"/>
              <a:t>Enos</a:t>
            </a:r>
            <a:r>
              <a:rPr lang="en-US" sz="1600" dirty="0"/>
              <a:t>, David Finney </a:t>
            </a:r>
            <a:r>
              <a:rPr lang="en-US" sz="1600" dirty="0" err="1"/>
              <a:t>esq.</a:t>
            </a:r>
            <a:r>
              <a:rPr lang="en-US" sz="1600" dirty="0"/>
              <a:t>, William </a:t>
            </a:r>
            <a:r>
              <a:rPr lang="en-US" sz="1600" dirty="0" err="1"/>
              <a:t>Fryar</a:t>
            </a:r>
            <a:r>
              <a:rPr lang="en-US" sz="1600" dirty="0"/>
              <a:t>, Robert </a:t>
            </a:r>
            <a:r>
              <a:rPr lang="en-US" sz="1600" dirty="0" err="1"/>
              <a:t>Furnis</a:t>
            </a:r>
            <a:r>
              <a:rPr lang="en-US" sz="1600" dirty="0"/>
              <a:t>, Isaac Grantham, Samuel Hanna, </a:t>
            </a:r>
            <a:r>
              <a:rPr lang="en-US" sz="1600" dirty="0" err="1"/>
              <a:t>Hance</a:t>
            </a:r>
            <a:r>
              <a:rPr lang="en-US" sz="1600" dirty="0"/>
              <a:t> Harman, Fredrick Hill, David Irvin, Francis </a:t>
            </a:r>
            <a:r>
              <a:rPr lang="en-US" sz="1600" dirty="0" err="1"/>
              <a:t>Janvier</a:t>
            </a:r>
            <a:r>
              <a:rPr lang="en-US" sz="1600" dirty="0"/>
              <a:t>, Richard </a:t>
            </a:r>
            <a:r>
              <a:rPr lang="en-US" sz="1600" dirty="0" err="1"/>
              <a:t>Janvier</a:t>
            </a:r>
            <a:r>
              <a:rPr lang="en-US" sz="1600" dirty="0"/>
              <a:t>, </a:t>
            </a:r>
            <a:r>
              <a:rPr lang="en-US" sz="1600" u="sng" dirty="0"/>
              <a:t>Thomas </a:t>
            </a:r>
            <a:r>
              <a:rPr lang="en-US" sz="1600" u="sng" dirty="0" err="1"/>
              <a:t>Janvier</a:t>
            </a:r>
            <a:r>
              <a:rPr lang="en-US" sz="1600" dirty="0"/>
              <a:t>, Samuel </a:t>
            </a:r>
            <a:r>
              <a:rPr lang="en-US" sz="1600" dirty="0" err="1"/>
              <a:t>Janvier</a:t>
            </a:r>
            <a:r>
              <a:rPr lang="en-US" sz="1600" dirty="0"/>
              <a:t>, Philip </a:t>
            </a:r>
            <a:r>
              <a:rPr lang="en-US" sz="1600" dirty="0" err="1"/>
              <a:t>Janvire</a:t>
            </a:r>
            <a:r>
              <a:rPr lang="en-US" sz="1600" dirty="0"/>
              <a:t>, John </a:t>
            </a:r>
            <a:r>
              <a:rPr lang="en-US" sz="1600" dirty="0" err="1"/>
              <a:t>Jaquet</a:t>
            </a:r>
            <a:r>
              <a:rPr lang="en-US" sz="1600" dirty="0"/>
              <a:t>, Peter </a:t>
            </a:r>
            <a:r>
              <a:rPr lang="en-US" sz="1600" dirty="0" err="1"/>
              <a:t>Jaquet</a:t>
            </a:r>
            <a:r>
              <a:rPr lang="en-US" sz="1600" dirty="0"/>
              <a:t> </a:t>
            </a:r>
            <a:r>
              <a:rPr lang="en-US" sz="1600" dirty="0" smtClean="0"/>
              <a:t> </a:t>
            </a:r>
            <a:r>
              <a:rPr lang="en-US" sz="1600" dirty="0"/>
              <a:t>Jr., John Jordan, Robert Kerr, John Kirk, James Kirkpatrick, John </a:t>
            </a:r>
            <a:r>
              <a:rPr lang="en-US" sz="1600" dirty="0" err="1"/>
              <a:t>Lewden</a:t>
            </a:r>
            <a:r>
              <a:rPr lang="en-US" sz="1600" dirty="0"/>
              <a:t>, John </a:t>
            </a:r>
            <a:r>
              <a:rPr lang="en-US" sz="1600" dirty="0" err="1"/>
              <a:t>Lewden</a:t>
            </a:r>
            <a:r>
              <a:rPr lang="en-US" sz="1600" dirty="0"/>
              <a:t> Jr., John </a:t>
            </a:r>
            <a:r>
              <a:rPr lang="en-US" sz="1600" dirty="0" err="1"/>
              <a:t>Maleclon</a:t>
            </a:r>
            <a:r>
              <a:rPr lang="en-US" sz="1600" dirty="0"/>
              <a:t> ?  </a:t>
            </a:r>
            <a:r>
              <a:rPr lang="en-US" sz="1600" dirty="0" err="1"/>
              <a:t>esq.</a:t>
            </a:r>
            <a:r>
              <a:rPr lang="en-US" sz="1600" dirty="0"/>
              <a:t>, Andrew </a:t>
            </a:r>
            <a:r>
              <a:rPr lang="en-US" sz="1600" dirty="0" err="1"/>
              <a:t>McCahan</a:t>
            </a:r>
            <a:r>
              <a:rPr lang="en-US" sz="1600" dirty="0"/>
              <a:t>, Patrick McCormick, John McGinnis, William McGinnis, Thomas McKean   </a:t>
            </a:r>
            <a:r>
              <a:rPr lang="en-US" sz="1600" dirty="0" err="1"/>
              <a:t>esq.</a:t>
            </a:r>
            <a:r>
              <a:rPr lang="en-US" sz="1600" dirty="0"/>
              <a:t>, John McKee, John </a:t>
            </a:r>
            <a:r>
              <a:rPr lang="en-US" sz="1600" dirty="0" err="1"/>
              <a:t>McKinly</a:t>
            </a:r>
            <a:r>
              <a:rPr lang="en-US" sz="1600" dirty="0"/>
              <a:t>  </a:t>
            </a:r>
            <a:r>
              <a:rPr lang="en-US" sz="1600" dirty="0" err="1"/>
              <a:t>esq.</a:t>
            </a:r>
            <a:r>
              <a:rPr lang="en-US" sz="1600" dirty="0"/>
              <a:t>, William McKinney, Richard </a:t>
            </a:r>
            <a:r>
              <a:rPr lang="en-US" sz="1600" dirty="0" err="1"/>
              <a:t>McWilliam</a:t>
            </a:r>
            <a:r>
              <a:rPr lang="en-US" sz="1600" dirty="0"/>
              <a:t>   </a:t>
            </a:r>
            <a:r>
              <a:rPr lang="en-US" sz="1600" dirty="0" err="1"/>
              <a:t>esq.</a:t>
            </a:r>
            <a:r>
              <a:rPr lang="en-US" sz="1600" dirty="0"/>
              <a:t>, Robert Mears, Alexander Montgomery, Thomas Morton, Morton Morton, Daniel Murphy, William Norris, John </a:t>
            </a:r>
            <a:r>
              <a:rPr lang="en-US" sz="1600" dirty="0" err="1"/>
              <a:t>Pasmore</a:t>
            </a:r>
            <a:r>
              <a:rPr lang="en-US" sz="1600" dirty="0"/>
              <a:t>, James </a:t>
            </a:r>
            <a:r>
              <a:rPr lang="en-US" sz="1600" dirty="0" err="1"/>
              <a:t>Patrige</a:t>
            </a:r>
            <a:r>
              <a:rPr lang="en-US" sz="1600" dirty="0"/>
              <a:t>, Samuel Patterson  </a:t>
            </a:r>
            <a:r>
              <a:rPr lang="en-US" sz="1600" dirty="0" err="1"/>
              <a:t>esq.</a:t>
            </a:r>
            <a:r>
              <a:rPr lang="en-US" sz="1600" dirty="0"/>
              <a:t>, David Porter, Alex Porter, John Powel, James Read, George Read </a:t>
            </a:r>
            <a:r>
              <a:rPr lang="en-US" sz="1600" dirty="0" smtClean="0"/>
              <a:t> </a:t>
            </a:r>
            <a:r>
              <a:rPr lang="en-US" sz="1600" dirty="0" err="1"/>
              <a:t>esq.</a:t>
            </a:r>
            <a:r>
              <a:rPr lang="en-US" sz="1600" dirty="0"/>
              <a:t>, John Reynolds, James </a:t>
            </a:r>
            <a:r>
              <a:rPr lang="en-US" sz="1600" dirty="0" err="1"/>
              <a:t>Rezous</a:t>
            </a:r>
            <a:r>
              <a:rPr lang="en-US" sz="1600" dirty="0"/>
              <a:t>, Samuel Ruth, Abraham </a:t>
            </a:r>
            <a:r>
              <a:rPr lang="en-US" sz="1600" dirty="0" err="1"/>
              <a:t>Sankey</a:t>
            </a:r>
            <a:r>
              <a:rPr lang="en-US" sz="1600" dirty="0"/>
              <a:t>, William Scott, William Shannon, Abraham Short, Sampson Smith, John Stafford, John Stewart, William </a:t>
            </a:r>
            <a:r>
              <a:rPr lang="en-US" sz="1600" dirty="0" err="1"/>
              <a:t>Stidham</a:t>
            </a:r>
            <a:r>
              <a:rPr lang="en-US" sz="1600" dirty="0"/>
              <a:t>, </a:t>
            </a:r>
            <a:r>
              <a:rPr lang="en-US" sz="1600" dirty="0" err="1"/>
              <a:t>Jospeh</a:t>
            </a:r>
            <a:r>
              <a:rPr lang="en-US" sz="1600" dirty="0"/>
              <a:t> </a:t>
            </a:r>
            <a:r>
              <a:rPr lang="en-US" sz="1600" dirty="0" err="1"/>
              <a:t>Tatlow</a:t>
            </a:r>
            <a:r>
              <a:rPr lang="en-US" sz="1600" dirty="0"/>
              <a:t>, John Thompson  </a:t>
            </a:r>
            <a:r>
              <a:rPr lang="en-US" sz="1600" dirty="0" err="1"/>
              <a:t>esq.</a:t>
            </a:r>
            <a:r>
              <a:rPr lang="en-US" sz="1600" dirty="0"/>
              <a:t>, John Titus, Abraham </a:t>
            </a:r>
            <a:r>
              <a:rPr lang="en-US" sz="1600" dirty="0" err="1"/>
              <a:t>Vandigrift</a:t>
            </a:r>
            <a:r>
              <a:rPr lang="en-US" sz="1600" dirty="0"/>
              <a:t>, Robert Wiley, James Wilson, John  </a:t>
            </a:r>
            <a:r>
              <a:rPr lang="en-US" sz="1600" dirty="0" err="1"/>
              <a:t>Yeates</a:t>
            </a:r>
            <a:endParaRPr lang="en-US" sz="1600" dirty="0"/>
          </a:p>
        </p:txBody>
      </p:sp>
      <p:sp>
        <p:nvSpPr>
          <p:cNvPr id="5" name="TextBox 4"/>
          <p:cNvSpPr txBox="1"/>
          <p:nvPr/>
        </p:nvSpPr>
        <p:spPr>
          <a:xfrm>
            <a:off x="364525" y="177518"/>
            <a:ext cx="8614850" cy="523220"/>
          </a:xfrm>
          <a:prstGeom prst="rect">
            <a:avLst/>
          </a:prstGeom>
          <a:noFill/>
        </p:spPr>
        <p:txBody>
          <a:bodyPr wrap="square" rtlCol="0">
            <a:spAutoFit/>
          </a:bodyPr>
          <a:lstStyle/>
          <a:p>
            <a:r>
              <a:rPr lang="en-US" sz="2800" dirty="0" smtClean="0"/>
              <a:t>Service during the war (including militia) was widespread</a:t>
            </a:r>
            <a:endParaRPr lang="en-US" sz="2800" dirty="0"/>
          </a:p>
        </p:txBody>
      </p:sp>
      <p:sp>
        <p:nvSpPr>
          <p:cNvPr id="6" name="TextBox 5"/>
          <p:cNvSpPr txBox="1"/>
          <p:nvPr/>
        </p:nvSpPr>
        <p:spPr>
          <a:xfrm>
            <a:off x="1105335" y="5549895"/>
            <a:ext cx="7455131" cy="646331"/>
          </a:xfrm>
          <a:prstGeom prst="rect">
            <a:avLst/>
          </a:prstGeom>
          <a:noFill/>
        </p:spPr>
        <p:txBody>
          <a:bodyPr wrap="square" rtlCol="0">
            <a:spAutoFit/>
          </a:bodyPr>
          <a:lstStyle/>
          <a:p>
            <a:r>
              <a:rPr lang="en-US" dirty="0" smtClean="0"/>
              <a:t>94/226 entries in annotated 1776 tax records had service in the military  </a:t>
            </a:r>
          </a:p>
          <a:p>
            <a:r>
              <a:rPr lang="en-US" dirty="0" smtClean="0">
                <a:hlinkClick r:id="rId3"/>
              </a:rPr>
              <a:t>http</a:t>
            </a:r>
            <a:r>
              <a:rPr lang="en-US" dirty="0">
                <a:hlinkClick r:id="rId3"/>
              </a:rPr>
              <a:t>://</a:t>
            </a:r>
            <a:r>
              <a:rPr lang="en-US" dirty="0" smtClean="0">
                <a:hlinkClick r:id="rId3"/>
              </a:rPr>
              <a:t>nc-chap.org/census/riordan/tax1776.php</a:t>
            </a:r>
            <a:r>
              <a:rPr lang="en-US" dirty="0" smtClean="0"/>
              <a:t>  Liam Riordan</a:t>
            </a:r>
            <a:endParaRPr lang="en-US" dirty="0"/>
          </a:p>
        </p:txBody>
      </p:sp>
    </p:spTree>
    <p:extLst>
      <p:ext uri="{BB962C8B-B14F-4D97-AF65-F5344CB8AC3E}">
        <p14:creationId xmlns:p14="http://schemas.microsoft.com/office/powerpoint/2010/main" val="284760374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51400" y="0"/>
            <a:ext cx="4200919" cy="6858000"/>
          </a:xfrm>
          <a:prstGeom prst="rect">
            <a:avLst/>
          </a:prstGeom>
        </p:spPr>
      </p:pic>
      <p:sp>
        <p:nvSpPr>
          <p:cNvPr id="3" name="Frame 2"/>
          <p:cNvSpPr/>
          <p:nvPr/>
        </p:nvSpPr>
        <p:spPr>
          <a:xfrm>
            <a:off x="6354232" y="6108700"/>
            <a:ext cx="1646767" cy="889000"/>
          </a:xfrm>
          <a:prstGeom prst="frame">
            <a:avLst>
              <a:gd name="adj1" fmla="val 535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Frame 3"/>
          <p:cNvSpPr/>
          <p:nvPr/>
        </p:nvSpPr>
        <p:spPr>
          <a:xfrm>
            <a:off x="7302499" y="4643967"/>
            <a:ext cx="563033" cy="778933"/>
          </a:xfrm>
          <a:prstGeom prst="frame">
            <a:avLst>
              <a:gd name="adj1" fmla="val 535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 name="Frame 4"/>
          <p:cNvSpPr/>
          <p:nvPr/>
        </p:nvSpPr>
        <p:spPr>
          <a:xfrm>
            <a:off x="5554132" y="4631267"/>
            <a:ext cx="563033" cy="778933"/>
          </a:xfrm>
          <a:prstGeom prst="frame">
            <a:avLst>
              <a:gd name="adj1" fmla="val 535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Frame 5"/>
          <p:cNvSpPr/>
          <p:nvPr/>
        </p:nvSpPr>
        <p:spPr>
          <a:xfrm>
            <a:off x="8424332" y="3314700"/>
            <a:ext cx="563033" cy="778933"/>
          </a:xfrm>
          <a:prstGeom prst="frame">
            <a:avLst>
              <a:gd name="adj1" fmla="val 535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677332" y="1329267"/>
            <a:ext cx="3691467" cy="4801315"/>
          </a:xfrm>
          <a:prstGeom prst="rect">
            <a:avLst/>
          </a:prstGeom>
          <a:noFill/>
        </p:spPr>
        <p:txBody>
          <a:bodyPr wrap="square" rtlCol="0">
            <a:spAutoFit/>
          </a:bodyPr>
          <a:lstStyle/>
          <a:p>
            <a:r>
              <a:rPr lang="en-US" dirty="0" smtClean="0"/>
              <a:t>Patriots, Whigs, support revolution</a:t>
            </a:r>
            <a:endParaRPr lang="en-US" dirty="0"/>
          </a:p>
          <a:p>
            <a:r>
              <a:rPr lang="en-US" dirty="0"/>
              <a:t>	</a:t>
            </a:r>
            <a:r>
              <a:rPr lang="en-US" dirty="0" smtClean="0"/>
              <a:t>Predominantly Scotch-Irish,</a:t>
            </a:r>
          </a:p>
          <a:p>
            <a:r>
              <a:rPr lang="en-US" dirty="0"/>
              <a:t>	</a:t>
            </a:r>
            <a:r>
              <a:rPr lang="en-US" dirty="0" smtClean="0"/>
              <a:t>Presbyterian</a:t>
            </a:r>
          </a:p>
          <a:p>
            <a:r>
              <a:rPr lang="en-US" dirty="0"/>
              <a:t>	</a:t>
            </a:r>
            <a:r>
              <a:rPr lang="en-US" dirty="0" smtClean="0"/>
              <a:t>	T. McKean,  N. Van Dyke</a:t>
            </a:r>
          </a:p>
          <a:p>
            <a:r>
              <a:rPr lang="en-US" dirty="0"/>
              <a:t>	</a:t>
            </a:r>
            <a:r>
              <a:rPr lang="en-US" dirty="0" smtClean="0"/>
              <a:t>Quaker</a:t>
            </a:r>
          </a:p>
          <a:p>
            <a:r>
              <a:rPr lang="en-US" dirty="0"/>
              <a:t>	</a:t>
            </a:r>
            <a:r>
              <a:rPr lang="en-US" dirty="0" smtClean="0"/>
              <a:t>	C. Bennett</a:t>
            </a:r>
          </a:p>
          <a:p>
            <a:r>
              <a:rPr lang="en-US" dirty="0"/>
              <a:t>	</a:t>
            </a:r>
            <a:r>
              <a:rPr lang="en-US" dirty="0" smtClean="0"/>
              <a:t>Anglican</a:t>
            </a:r>
          </a:p>
          <a:p>
            <a:r>
              <a:rPr lang="en-US" dirty="0"/>
              <a:t>	</a:t>
            </a:r>
            <a:r>
              <a:rPr lang="en-US" dirty="0" smtClean="0"/>
              <a:t>	F. Hopkinson, J. Booth Sr.</a:t>
            </a:r>
          </a:p>
          <a:p>
            <a:endParaRPr lang="en-US" dirty="0" smtClean="0"/>
          </a:p>
          <a:p>
            <a:endParaRPr lang="en-US" dirty="0"/>
          </a:p>
          <a:p>
            <a:r>
              <a:rPr lang="en-US" dirty="0" smtClean="0"/>
              <a:t>Loyalists, </a:t>
            </a:r>
            <a:r>
              <a:rPr lang="en-US" dirty="0"/>
              <a:t>	</a:t>
            </a:r>
            <a:r>
              <a:rPr lang="en-US" dirty="0" smtClean="0"/>
              <a:t>Tories, loyal to Crown</a:t>
            </a:r>
            <a:endParaRPr lang="en-US" dirty="0"/>
          </a:p>
          <a:p>
            <a:r>
              <a:rPr lang="en-US" dirty="0" smtClean="0"/>
              <a:t>	Predominantly Anglican</a:t>
            </a:r>
          </a:p>
          <a:p>
            <a:r>
              <a:rPr lang="en-US" dirty="0" smtClean="0"/>
              <a:t> </a:t>
            </a:r>
            <a:endParaRPr lang="en-US" dirty="0"/>
          </a:p>
          <a:p>
            <a:r>
              <a:rPr lang="en-US" dirty="0" smtClean="0"/>
              <a:t>Switched to Patriots 1774-1776</a:t>
            </a:r>
          </a:p>
          <a:p>
            <a:r>
              <a:rPr lang="en-US" dirty="0" smtClean="0"/>
              <a:t>	Anglican</a:t>
            </a:r>
          </a:p>
          <a:p>
            <a:r>
              <a:rPr lang="en-US" dirty="0"/>
              <a:t>	</a:t>
            </a:r>
            <a:r>
              <a:rPr lang="en-US" dirty="0" smtClean="0"/>
              <a:t>	G. Ross Jr.</a:t>
            </a:r>
          </a:p>
          <a:p>
            <a:r>
              <a:rPr lang="en-US" dirty="0"/>
              <a:t>	</a:t>
            </a:r>
            <a:r>
              <a:rPr lang="en-US" dirty="0" smtClean="0"/>
              <a:t>	G. Read Sr.</a:t>
            </a:r>
            <a:endParaRPr lang="en-US" dirty="0"/>
          </a:p>
        </p:txBody>
      </p:sp>
      <p:sp>
        <p:nvSpPr>
          <p:cNvPr id="10" name="TextBox 9"/>
          <p:cNvSpPr txBox="1"/>
          <p:nvPr/>
        </p:nvSpPr>
        <p:spPr>
          <a:xfrm>
            <a:off x="372533" y="374190"/>
            <a:ext cx="4360333" cy="707886"/>
          </a:xfrm>
          <a:prstGeom prst="rect">
            <a:avLst/>
          </a:prstGeom>
          <a:noFill/>
        </p:spPr>
        <p:txBody>
          <a:bodyPr wrap="square" rtlCol="0">
            <a:spAutoFit/>
          </a:bodyPr>
          <a:lstStyle/>
          <a:p>
            <a:r>
              <a:rPr lang="en-US" sz="2000" b="1" dirty="0" smtClean="0"/>
              <a:t>Prominent N.C. Residents Active in the Revolution</a:t>
            </a:r>
            <a:endParaRPr lang="en-US" sz="2000" b="1" dirty="0"/>
          </a:p>
        </p:txBody>
      </p:sp>
      <p:sp>
        <p:nvSpPr>
          <p:cNvPr id="11" name="Frame 10"/>
          <p:cNvSpPr/>
          <p:nvPr/>
        </p:nvSpPr>
        <p:spPr>
          <a:xfrm>
            <a:off x="6981823" y="-50800"/>
            <a:ext cx="641351" cy="778933"/>
          </a:xfrm>
          <a:prstGeom prst="frame">
            <a:avLst>
              <a:gd name="adj1" fmla="val 535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2" name="Frame 11"/>
          <p:cNvSpPr/>
          <p:nvPr/>
        </p:nvSpPr>
        <p:spPr>
          <a:xfrm>
            <a:off x="4851400" y="1524001"/>
            <a:ext cx="478366" cy="778933"/>
          </a:xfrm>
          <a:prstGeom prst="frame">
            <a:avLst>
              <a:gd name="adj1" fmla="val 535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4" name="Straight Connector 13"/>
          <p:cNvCxnSpPr/>
          <p:nvPr/>
        </p:nvCxnSpPr>
        <p:spPr>
          <a:xfrm flipV="1">
            <a:off x="3920067" y="728133"/>
            <a:ext cx="3061756" cy="1574801"/>
          </a:xfrm>
          <a:prstGeom prst="line">
            <a:avLst/>
          </a:prstGeom>
          <a:ln w="9525" cmpd="sng"/>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2379133" y="2413000"/>
            <a:ext cx="4267200" cy="3877734"/>
          </a:xfrm>
          <a:prstGeom prst="line">
            <a:avLst/>
          </a:prstGeom>
          <a:ln w="9525" cmpd="sng"/>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2472266" y="2836334"/>
            <a:ext cx="3081866" cy="2065866"/>
          </a:xfrm>
          <a:prstGeom prst="line">
            <a:avLst/>
          </a:prstGeom>
          <a:ln w="9525" cmpd="sng"/>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2379133" y="3496734"/>
            <a:ext cx="5173134" cy="2954866"/>
          </a:xfrm>
          <a:prstGeom prst="line">
            <a:avLst/>
          </a:prstGeom>
          <a:ln w="9525" cmpd="sng"/>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3920067" y="2302934"/>
            <a:ext cx="931333" cy="1100666"/>
          </a:xfrm>
          <a:prstGeom prst="line">
            <a:avLst/>
          </a:prstGeom>
          <a:ln w="9525" cmpd="sng"/>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V="1">
            <a:off x="4072467" y="880533"/>
            <a:ext cx="3061756" cy="1574801"/>
          </a:xfrm>
          <a:prstGeom prst="line">
            <a:avLst/>
          </a:prstGeom>
          <a:ln w="9525" cmpd="sng"/>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2700867" y="5410200"/>
            <a:ext cx="4601632" cy="563033"/>
          </a:xfrm>
          <a:prstGeom prst="line">
            <a:avLst/>
          </a:prstGeom>
          <a:ln w="9525" cmpd="sng"/>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2700867" y="3987800"/>
            <a:ext cx="5791200" cy="1634068"/>
          </a:xfrm>
          <a:prstGeom prst="line">
            <a:avLst/>
          </a:prstGeom>
          <a:ln w="9525" cmpd="sng"/>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677332" y="6451600"/>
            <a:ext cx="3691467" cy="307777"/>
          </a:xfrm>
          <a:prstGeom prst="rect">
            <a:avLst/>
          </a:prstGeom>
          <a:noFill/>
        </p:spPr>
        <p:txBody>
          <a:bodyPr wrap="square" rtlCol="0">
            <a:spAutoFit/>
          </a:bodyPr>
          <a:lstStyle/>
          <a:p>
            <a:r>
              <a:rPr lang="en-US" sz="1400" dirty="0" smtClean="0"/>
              <a:t>Riordan lists 121 individuals with military service</a:t>
            </a:r>
            <a:endParaRPr lang="en-US" sz="1400" dirty="0"/>
          </a:p>
        </p:txBody>
      </p:sp>
    </p:spTree>
    <p:extLst>
      <p:ext uri="{BB962C8B-B14F-4D97-AF65-F5344CB8AC3E}">
        <p14:creationId xmlns:p14="http://schemas.microsoft.com/office/powerpoint/2010/main" val="3106787941"/>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Incidents near New Castle</a:t>
            </a:r>
            <a:br>
              <a:rPr lang="en-US" sz="2800" dirty="0" smtClean="0"/>
            </a:br>
            <a:r>
              <a:rPr lang="en-US" sz="2800" dirty="0"/>
              <a:t>During the </a:t>
            </a:r>
            <a:r>
              <a:rPr lang="en-US" sz="2800" dirty="0" smtClean="0"/>
              <a:t>Revolutionary </a:t>
            </a:r>
            <a:r>
              <a:rPr lang="en-US" sz="2800" dirty="0"/>
              <a:t>War </a:t>
            </a:r>
          </a:p>
        </p:txBody>
      </p:sp>
      <p:sp>
        <p:nvSpPr>
          <p:cNvPr id="3" name="Content Placeholder 2"/>
          <p:cNvSpPr>
            <a:spLocks noGrp="1"/>
          </p:cNvSpPr>
          <p:nvPr>
            <p:ph idx="1"/>
          </p:nvPr>
        </p:nvSpPr>
        <p:spPr>
          <a:xfrm>
            <a:off x="457200" y="1600200"/>
            <a:ext cx="4203391" cy="1575063"/>
          </a:xfrm>
        </p:spPr>
        <p:txBody>
          <a:bodyPr>
            <a:normAutofit fontScale="92500" lnSpcReduction="20000"/>
          </a:bodyPr>
          <a:lstStyle/>
          <a:p>
            <a:pPr marL="457200" indent="-457200">
              <a:buFont typeface="+mj-lt"/>
              <a:buAutoNum type="arabicPeriod"/>
            </a:pPr>
            <a:r>
              <a:rPr lang="en-US" sz="2400" i="1" dirty="0" smtClean="0"/>
              <a:t>Roebuck </a:t>
            </a:r>
            <a:r>
              <a:rPr lang="en-US" sz="2400" dirty="0" smtClean="0"/>
              <a:t>was attacked below New Castle [near power lines from NJ] by ‘row-galleys’ and due to shallow water, able to be driven off.</a:t>
            </a:r>
            <a:endParaRPr lang="en-US" sz="2400" dirty="0"/>
          </a:p>
        </p:txBody>
      </p:sp>
      <p:pic>
        <p:nvPicPr>
          <p:cNvPr id="4" name="Picture 3"/>
          <p:cNvPicPr>
            <a:picLocks noChangeAspect="1"/>
          </p:cNvPicPr>
          <p:nvPr/>
        </p:nvPicPr>
        <p:blipFill>
          <a:blip r:embed="rId2"/>
          <a:stretch>
            <a:fillRect/>
          </a:stretch>
        </p:blipFill>
        <p:spPr>
          <a:xfrm>
            <a:off x="6004537" y="1301757"/>
            <a:ext cx="2682263" cy="2030250"/>
          </a:xfrm>
          <a:prstGeom prst="rect">
            <a:avLst/>
          </a:prstGeom>
        </p:spPr>
      </p:pic>
      <p:sp>
        <p:nvSpPr>
          <p:cNvPr id="6" name="TextBox 5"/>
          <p:cNvSpPr txBox="1"/>
          <p:nvPr/>
        </p:nvSpPr>
        <p:spPr>
          <a:xfrm>
            <a:off x="6463938" y="3272942"/>
            <a:ext cx="2222862" cy="523220"/>
          </a:xfrm>
          <a:prstGeom prst="rect">
            <a:avLst/>
          </a:prstGeom>
          <a:noFill/>
        </p:spPr>
        <p:txBody>
          <a:bodyPr wrap="square" rtlCol="0">
            <a:spAutoFit/>
          </a:bodyPr>
          <a:lstStyle/>
          <a:p>
            <a:r>
              <a:rPr lang="en-US" sz="1400" dirty="0" smtClean="0"/>
              <a:t>H.M.S. Roebuck,</a:t>
            </a:r>
          </a:p>
          <a:p>
            <a:r>
              <a:rPr lang="en-US" sz="1400" dirty="0" smtClean="0"/>
              <a:t>1769-1811, 44 gun-9, 18lb</a:t>
            </a:r>
            <a:endParaRPr lang="en-US" sz="1400" dirty="0"/>
          </a:p>
        </p:txBody>
      </p:sp>
      <p:sp>
        <p:nvSpPr>
          <p:cNvPr id="7" name="TextBox 6"/>
          <p:cNvSpPr txBox="1"/>
          <p:nvPr/>
        </p:nvSpPr>
        <p:spPr>
          <a:xfrm>
            <a:off x="744667" y="3332007"/>
            <a:ext cx="7529519" cy="2554545"/>
          </a:xfrm>
          <a:prstGeom prst="rect">
            <a:avLst/>
          </a:prstGeom>
          <a:noFill/>
        </p:spPr>
        <p:txBody>
          <a:bodyPr wrap="square" rtlCol="0">
            <a:spAutoFit/>
          </a:bodyPr>
          <a:lstStyle/>
          <a:p>
            <a:r>
              <a:rPr lang="en-US" sz="2000" b="1" dirty="0" smtClean="0">
                <a:solidFill>
                  <a:srgbClr val="FF0000"/>
                </a:solidFill>
              </a:rPr>
              <a:t>May 10, 1776  </a:t>
            </a:r>
            <a:r>
              <a:rPr lang="en-US" sz="2000" dirty="0" smtClean="0"/>
              <a:t>from George Read</a:t>
            </a:r>
          </a:p>
          <a:p>
            <a:r>
              <a:rPr lang="en-US" sz="2000" dirty="0" smtClean="0"/>
              <a:t>Gentlemen…the Roebuck … were in the bight </a:t>
            </a:r>
          </a:p>
          <a:p>
            <a:r>
              <a:rPr lang="en-US" sz="2000" dirty="0" smtClean="0"/>
              <a:t>below New Castle.. We have had warm cannonading between the ships and galleys these two days past, -- all within our view. … They compelled the ships to retire… much powder and shot have been expended by the galleys, but they have produced a very happy effect upon the multitudes of spectators on each side of the river.., British ships of war will not be thought so formidable.</a:t>
            </a:r>
          </a:p>
        </p:txBody>
      </p:sp>
      <p:sp>
        <p:nvSpPr>
          <p:cNvPr id="8" name="TextBox 7"/>
          <p:cNvSpPr txBox="1"/>
          <p:nvPr/>
        </p:nvSpPr>
        <p:spPr>
          <a:xfrm>
            <a:off x="4955740" y="5732415"/>
            <a:ext cx="7983742" cy="276999"/>
          </a:xfrm>
          <a:prstGeom prst="rect">
            <a:avLst/>
          </a:prstGeom>
          <a:noFill/>
        </p:spPr>
        <p:txBody>
          <a:bodyPr wrap="square" rtlCol="0">
            <a:spAutoFit/>
          </a:bodyPr>
          <a:lstStyle/>
          <a:p>
            <a:r>
              <a:rPr lang="en-US" sz="1200" dirty="0"/>
              <a:t>William T. </a:t>
            </a:r>
            <a:r>
              <a:rPr lang="en-US" sz="1200" dirty="0" smtClean="0"/>
              <a:t>Read,   Life and Correspondence of George Read, </a:t>
            </a:r>
            <a:endParaRPr lang="en-US" sz="1200" dirty="0"/>
          </a:p>
        </p:txBody>
      </p:sp>
      <p:sp>
        <p:nvSpPr>
          <p:cNvPr id="9" name="TextBox 8"/>
          <p:cNvSpPr txBox="1"/>
          <p:nvPr/>
        </p:nvSpPr>
        <p:spPr>
          <a:xfrm>
            <a:off x="652519" y="6018208"/>
            <a:ext cx="7435233" cy="646331"/>
          </a:xfrm>
          <a:prstGeom prst="rect">
            <a:avLst/>
          </a:prstGeom>
          <a:noFill/>
        </p:spPr>
        <p:txBody>
          <a:bodyPr wrap="square" rtlCol="0">
            <a:spAutoFit/>
          </a:bodyPr>
          <a:lstStyle/>
          <a:p>
            <a:r>
              <a:rPr lang="en-US" dirty="0" smtClean="0"/>
              <a:t>[Cannonballs from the Roebuck were fired into houses:  the Eves place (nr. I-295), and a house in Port Penn.]</a:t>
            </a:r>
            <a:endParaRPr lang="en-US" dirty="0"/>
          </a:p>
        </p:txBody>
      </p:sp>
    </p:spTree>
    <p:extLst>
      <p:ext uri="{BB962C8B-B14F-4D97-AF65-F5344CB8AC3E}">
        <p14:creationId xmlns:p14="http://schemas.microsoft.com/office/powerpoint/2010/main" val="83543702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Incidents near New Castle</a:t>
            </a:r>
            <a:br>
              <a:rPr lang="en-US" dirty="0"/>
            </a:br>
            <a:r>
              <a:rPr lang="en-US" dirty="0"/>
              <a:t>During the Revolutionary War </a:t>
            </a:r>
          </a:p>
        </p:txBody>
      </p:sp>
      <p:sp>
        <p:nvSpPr>
          <p:cNvPr id="6" name="Rectangle 5"/>
          <p:cNvSpPr/>
          <p:nvPr/>
        </p:nvSpPr>
        <p:spPr>
          <a:xfrm>
            <a:off x="457200" y="1519711"/>
            <a:ext cx="4572000" cy="5047536"/>
          </a:xfrm>
          <a:prstGeom prst="rect">
            <a:avLst/>
          </a:prstGeom>
        </p:spPr>
        <p:txBody>
          <a:bodyPr>
            <a:spAutoFit/>
          </a:bodyPr>
          <a:lstStyle/>
          <a:p>
            <a:r>
              <a:rPr lang="en-US" i="1" dirty="0" smtClean="0"/>
              <a:t>2. Hamburg Landing </a:t>
            </a:r>
            <a:r>
              <a:rPr lang="en-US" dirty="0" smtClean="0"/>
              <a:t>– capture of troops foraging for food 1777-1778  Hamburg Landing was a small settlement – a hotel and mill about where the power line crosses from N. J., just above Delaware City.</a:t>
            </a:r>
          </a:p>
          <a:p>
            <a:endParaRPr lang="en-US" dirty="0"/>
          </a:p>
          <a:p>
            <a:r>
              <a:rPr lang="en-US" dirty="0" smtClean="0"/>
              <a:t>Winter 1777-1778, One boat captured, 6 men sent to Wilmington.</a:t>
            </a:r>
          </a:p>
          <a:p>
            <a:endParaRPr lang="en-US" dirty="0"/>
          </a:p>
          <a:p>
            <a:r>
              <a:rPr lang="en-US" dirty="0" smtClean="0"/>
              <a:t>Feb. 1778, a Lt. put on farmers clothes and lured a boat from a man-of-war with promises of food.  His men ambushed the boat and captured 8 men.</a:t>
            </a:r>
          </a:p>
          <a:p>
            <a:endParaRPr lang="en-US" dirty="0"/>
          </a:p>
          <a:p>
            <a:r>
              <a:rPr lang="en-US" sz="1400" dirty="0" smtClean="0"/>
              <a:t>Hamburg landing was never very large.  In 1803, it and Bear each had only 3 buildings in Latrobe drawings.  However, it was considered significant.  It was included with Newark, Wilmington, New Castle and Newport in supporting the ‘Philadelphia Agreement’ of non-importation</a:t>
            </a:r>
            <a:endParaRPr lang="en-US" sz="1400" dirty="0"/>
          </a:p>
        </p:txBody>
      </p:sp>
      <p:pic>
        <p:nvPicPr>
          <p:cNvPr id="7" name="Picture 6"/>
          <p:cNvPicPr>
            <a:picLocks noChangeAspect="1"/>
          </p:cNvPicPr>
          <p:nvPr/>
        </p:nvPicPr>
        <p:blipFill>
          <a:blip r:embed="rId3"/>
          <a:stretch>
            <a:fillRect/>
          </a:stretch>
        </p:blipFill>
        <p:spPr>
          <a:xfrm>
            <a:off x="6284867" y="1558227"/>
            <a:ext cx="2607456" cy="2600954"/>
          </a:xfrm>
          <a:prstGeom prst="rect">
            <a:avLst/>
          </a:prstGeom>
        </p:spPr>
      </p:pic>
      <p:pic>
        <p:nvPicPr>
          <p:cNvPr id="8" name="Picture 7" descr="bearCompColorCorrResized_4700_70_t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2763" y="4660830"/>
            <a:ext cx="2899489" cy="1913663"/>
          </a:xfrm>
          <a:prstGeom prst="rect">
            <a:avLst/>
          </a:prstGeom>
        </p:spPr>
      </p:pic>
      <p:sp>
        <p:nvSpPr>
          <p:cNvPr id="9" name="Donut 8"/>
          <p:cNvSpPr/>
          <p:nvPr/>
        </p:nvSpPr>
        <p:spPr>
          <a:xfrm>
            <a:off x="6201508" y="5130800"/>
            <a:ext cx="535354" cy="519723"/>
          </a:xfrm>
          <a:prstGeom prst="donut">
            <a:avLst>
              <a:gd name="adj" fmla="val 662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Donut 9"/>
          <p:cNvSpPr/>
          <p:nvPr/>
        </p:nvSpPr>
        <p:spPr>
          <a:xfrm>
            <a:off x="8376508" y="6244493"/>
            <a:ext cx="535354" cy="519723"/>
          </a:xfrm>
          <a:prstGeom prst="donut">
            <a:avLst>
              <a:gd name="adj" fmla="val 662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5697123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Description from a traveler (1795)</a:t>
            </a:r>
            <a:endParaRPr lang="en-US" sz="3200" dirty="0"/>
          </a:p>
        </p:txBody>
      </p:sp>
      <p:sp>
        <p:nvSpPr>
          <p:cNvPr id="3" name="Rectangle 2"/>
          <p:cNvSpPr/>
          <p:nvPr/>
        </p:nvSpPr>
        <p:spPr>
          <a:xfrm>
            <a:off x="457200" y="1431087"/>
            <a:ext cx="7470098" cy="1477328"/>
          </a:xfrm>
          <a:prstGeom prst="rect">
            <a:avLst/>
          </a:prstGeom>
        </p:spPr>
        <p:txBody>
          <a:bodyPr wrap="square">
            <a:spAutoFit/>
          </a:bodyPr>
          <a:lstStyle/>
          <a:p>
            <a:r>
              <a:rPr lang="en-US" dirty="0"/>
              <a:t>Newcastle is the true point from which all the Philadelphian </a:t>
            </a:r>
            <a:r>
              <a:rPr lang="en-US" dirty="0" smtClean="0"/>
              <a:t>ships take </a:t>
            </a:r>
            <a:r>
              <a:rPr lang="en-US" dirty="0"/>
              <a:t>their departure. When they are laden, they drop </a:t>
            </a:r>
            <a:r>
              <a:rPr lang="en-US" dirty="0" smtClean="0"/>
              <a:t>down thither </a:t>
            </a:r>
            <a:r>
              <a:rPr lang="en-US" dirty="0"/>
              <a:t>with their pilot, and take in their poultry and vegetables</a:t>
            </a:r>
            <a:r>
              <a:rPr lang="en-US" dirty="0" smtClean="0"/>
              <a:t>, where </a:t>
            </a:r>
            <a:r>
              <a:rPr lang="en-US" dirty="0"/>
              <a:t>the captains who remain at Philadelphia to settle </a:t>
            </a:r>
            <a:r>
              <a:rPr lang="en-US" dirty="0" smtClean="0"/>
              <a:t>their accounts </a:t>
            </a:r>
            <a:r>
              <a:rPr lang="en-US" dirty="0"/>
              <a:t>at the custom-</a:t>
            </a:r>
            <a:r>
              <a:rPr lang="en-US" dirty="0" smtClean="0"/>
              <a:t>house, join </a:t>
            </a:r>
            <a:r>
              <a:rPr lang="en-US" dirty="0"/>
              <a:t>them by land, and </a:t>
            </a:r>
            <a:r>
              <a:rPr lang="en-US" dirty="0" smtClean="0"/>
              <a:t>from whence </a:t>
            </a:r>
            <a:r>
              <a:rPr lang="en-US" dirty="0"/>
              <a:t>they sail with the first fair wind.</a:t>
            </a:r>
          </a:p>
        </p:txBody>
      </p:sp>
      <p:sp>
        <p:nvSpPr>
          <p:cNvPr id="5" name="Rectangle 4"/>
          <p:cNvSpPr/>
          <p:nvPr/>
        </p:nvSpPr>
        <p:spPr>
          <a:xfrm>
            <a:off x="1110708" y="3063207"/>
            <a:ext cx="6075130" cy="800219"/>
          </a:xfrm>
          <a:prstGeom prst="rect">
            <a:avLst/>
          </a:prstGeom>
        </p:spPr>
        <p:txBody>
          <a:bodyPr wrap="square">
            <a:spAutoFit/>
          </a:bodyPr>
          <a:lstStyle/>
          <a:p>
            <a:endParaRPr lang="en-US" dirty="0"/>
          </a:p>
          <a:p>
            <a:r>
              <a:rPr lang="en-US" sz="1400" dirty="0"/>
              <a:t>From Duke de la </a:t>
            </a:r>
            <a:r>
              <a:rPr lang="en-US" sz="1400" dirty="0" err="1"/>
              <a:t>Rochefoucault</a:t>
            </a:r>
            <a:r>
              <a:rPr lang="en-US" sz="1400" dirty="0"/>
              <a:t> Liancourt</a:t>
            </a:r>
          </a:p>
          <a:p>
            <a:r>
              <a:rPr lang="en-US" sz="1400" dirty="0"/>
              <a:t>Travels through the United States of </a:t>
            </a:r>
            <a:r>
              <a:rPr lang="en-US" sz="1400" dirty="0" smtClean="0"/>
              <a:t>North America </a:t>
            </a:r>
            <a:r>
              <a:rPr lang="en-US" sz="1400" dirty="0"/>
              <a:t>- 1795</a:t>
            </a:r>
          </a:p>
        </p:txBody>
      </p:sp>
      <p:sp>
        <p:nvSpPr>
          <p:cNvPr id="7" name="TextBox 6"/>
          <p:cNvSpPr txBox="1"/>
          <p:nvPr/>
        </p:nvSpPr>
        <p:spPr>
          <a:xfrm>
            <a:off x="6350185" y="358768"/>
            <a:ext cx="2586760" cy="276999"/>
          </a:xfrm>
          <a:prstGeom prst="rect">
            <a:avLst/>
          </a:prstGeom>
          <a:noFill/>
        </p:spPr>
        <p:txBody>
          <a:bodyPr wrap="square" rtlCol="0">
            <a:spAutoFit/>
          </a:bodyPr>
          <a:lstStyle/>
          <a:p>
            <a:r>
              <a:rPr lang="en-US" sz="1200" dirty="0" smtClean="0"/>
              <a:t>Le Blanc, ‘Taken July 4, 1797’</a:t>
            </a:r>
            <a:endParaRPr lang="en-US" sz="1200" dirty="0"/>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190" y="3973360"/>
            <a:ext cx="9680319" cy="2781540"/>
          </a:xfrm>
          <a:prstGeom prst="rect">
            <a:avLst/>
          </a:prstGeom>
        </p:spPr>
      </p:pic>
    </p:spTree>
    <p:extLst>
      <p:ext uri="{BB962C8B-B14F-4D97-AF65-F5344CB8AC3E}">
        <p14:creationId xmlns:p14="http://schemas.microsoft.com/office/powerpoint/2010/main" val="2906703521"/>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Irish immigrants, passenger lists, 1803</a:t>
            </a:r>
            <a:endParaRPr lang="en-US" sz="3600" dirty="0"/>
          </a:p>
        </p:txBody>
      </p:sp>
      <p:sp>
        <p:nvSpPr>
          <p:cNvPr id="3" name="TextBox 2"/>
          <p:cNvSpPr txBox="1"/>
          <p:nvPr/>
        </p:nvSpPr>
        <p:spPr>
          <a:xfrm>
            <a:off x="355600" y="2235200"/>
            <a:ext cx="3657600" cy="3754874"/>
          </a:xfrm>
          <a:prstGeom prst="rect">
            <a:avLst/>
          </a:prstGeom>
          <a:noFill/>
        </p:spPr>
        <p:txBody>
          <a:bodyPr wrap="square" rtlCol="0">
            <a:spAutoFit/>
          </a:bodyPr>
          <a:lstStyle/>
          <a:p>
            <a:r>
              <a:rPr lang="en-US" sz="1400" dirty="0" smtClean="0"/>
              <a:t>John </a:t>
            </a:r>
            <a:r>
              <a:rPr lang="en-US" sz="1400" dirty="0"/>
              <a:t>Grimes, </a:t>
            </a:r>
            <a:r>
              <a:rPr lang="en-US" sz="1400" dirty="0" err="1"/>
              <a:t>labourer</a:t>
            </a:r>
            <a:r>
              <a:rPr lang="en-US" sz="1400" dirty="0"/>
              <a:t> age 28</a:t>
            </a:r>
            <a:br>
              <a:rPr lang="en-US" sz="1400" dirty="0"/>
            </a:br>
            <a:r>
              <a:rPr lang="en-US" sz="1400" dirty="0"/>
              <a:t>Agnes Grimes, his wife age 26</a:t>
            </a:r>
            <a:br>
              <a:rPr lang="en-US" sz="1400" dirty="0"/>
            </a:br>
            <a:r>
              <a:rPr lang="en-US" sz="1400" dirty="0"/>
              <a:t>James Crummy, farmer, 45</a:t>
            </a:r>
            <a:br>
              <a:rPr lang="en-US" sz="1400" dirty="0"/>
            </a:br>
            <a:r>
              <a:rPr lang="en-US" sz="1400" dirty="0"/>
              <a:t>Agnes Crummy his wife, 30</a:t>
            </a:r>
            <a:br>
              <a:rPr lang="en-US" sz="1400" dirty="0"/>
            </a:br>
            <a:r>
              <a:rPr lang="en-US" sz="1400" dirty="0"/>
              <a:t>Mary Crummy, their daughter, 15</a:t>
            </a:r>
            <a:br>
              <a:rPr lang="en-US" sz="1400" dirty="0"/>
            </a:br>
            <a:r>
              <a:rPr lang="en-US" sz="1400" dirty="0"/>
              <a:t>Sarah Crummy, their daughter, 12 </a:t>
            </a:r>
            <a:br>
              <a:rPr lang="en-US" sz="1400" dirty="0"/>
            </a:br>
            <a:r>
              <a:rPr lang="en-US" sz="1400" dirty="0"/>
              <a:t>James Crummy, their son, 6</a:t>
            </a:r>
            <a:br>
              <a:rPr lang="en-US" sz="1400" dirty="0"/>
            </a:br>
            <a:r>
              <a:rPr lang="en-US" sz="1400" dirty="0"/>
              <a:t>David Crummy, their son, 4</a:t>
            </a:r>
            <a:br>
              <a:rPr lang="en-US" sz="1400" dirty="0"/>
            </a:br>
            <a:r>
              <a:rPr lang="en-US" sz="1400" dirty="0"/>
              <a:t>Susan Dene, spinster, 18</a:t>
            </a:r>
            <a:br>
              <a:rPr lang="en-US" sz="1400" dirty="0"/>
            </a:br>
            <a:r>
              <a:rPr lang="en-US" sz="1400" dirty="0"/>
              <a:t>David gallon, farmer, 40 </a:t>
            </a:r>
            <a:br>
              <a:rPr lang="en-US" sz="1400" dirty="0"/>
            </a:br>
            <a:r>
              <a:rPr lang="en-US" sz="1400" dirty="0"/>
              <a:t>John Henry, farmer, 40</a:t>
            </a:r>
            <a:br>
              <a:rPr lang="en-US" sz="1400" dirty="0"/>
            </a:br>
            <a:r>
              <a:rPr lang="en-US" sz="1400" dirty="0"/>
              <a:t>Hanna Henry, his wife, 30</a:t>
            </a:r>
            <a:br>
              <a:rPr lang="en-US" sz="1400" dirty="0"/>
            </a:br>
            <a:r>
              <a:rPr lang="en-US" sz="1400" dirty="0"/>
              <a:t>Nancy Henry, their daughter, 18</a:t>
            </a:r>
            <a:br>
              <a:rPr lang="en-US" sz="1400" dirty="0"/>
            </a:br>
            <a:r>
              <a:rPr lang="en-US" sz="1400" dirty="0"/>
              <a:t>James Henry, their son, 11</a:t>
            </a:r>
            <a:br>
              <a:rPr lang="en-US" sz="1400" dirty="0"/>
            </a:br>
            <a:r>
              <a:rPr lang="en-US" sz="1400" dirty="0"/>
              <a:t>William </a:t>
            </a:r>
            <a:r>
              <a:rPr lang="en-US" sz="1400" dirty="0" err="1"/>
              <a:t>Countes</a:t>
            </a:r>
            <a:r>
              <a:rPr lang="en-US" sz="1400" dirty="0"/>
              <a:t>, </a:t>
            </a:r>
            <a:r>
              <a:rPr lang="en-US" sz="1400" dirty="0" err="1"/>
              <a:t>laboourer</a:t>
            </a:r>
            <a:r>
              <a:rPr lang="en-US" sz="1400" dirty="0"/>
              <a:t>, 26</a:t>
            </a:r>
            <a:br>
              <a:rPr lang="en-US" sz="1400" dirty="0"/>
            </a:br>
            <a:r>
              <a:rPr lang="en-US" sz="1400" dirty="0"/>
              <a:t>Mary </a:t>
            </a:r>
            <a:r>
              <a:rPr lang="en-US" sz="1400" dirty="0" err="1"/>
              <a:t>Countes</a:t>
            </a:r>
            <a:r>
              <a:rPr lang="en-US" sz="1400" dirty="0"/>
              <a:t> his wife, 21</a:t>
            </a:r>
          </a:p>
          <a:p>
            <a:endParaRPr lang="en-US" sz="1400" dirty="0"/>
          </a:p>
        </p:txBody>
      </p:sp>
      <p:sp>
        <p:nvSpPr>
          <p:cNvPr id="4" name="Rectangle 3"/>
          <p:cNvSpPr/>
          <p:nvPr/>
        </p:nvSpPr>
        <p:spPr>
          <a:xfrm>
            <a:off x="266700" y="1261636"/>
            <a:ext cx="4140200" cy="830997"/>
          </a:xfrm>
          <a:prstGeom prst="rect">
            <a:avLst/>
          </a:prstGeom>
        </p:spPr>
        <p:txBody>
          <a:bodyPr wrap="square">
            <a:spAutoFit/>
          </a:bodyPr>
          <a:lstStyle/>
          <a:p>
            <a:r>
              <a:rPr lang="en-US" sz="1600" dirty="0"/>
              <a:t>American Brig Neptune, Seth Stevens, master, bound for Newcastle </a:t>
            </a:r>
            <a:r>
              <a:rPr lang="en-US" sz="1600" dirty="0" smtClean="0"/>
              <a:t>and Philadelphia, </a:t>
            </a:r>
            <a:r>
              <a:rPr lang="en-US" sz="1600" dirty="0"/>
              <a:t>at </a:t>
            </a:r>
            <a:r>
              <a:rPr lang="en-US" sz="1600" dirty="0" err="1"/>
              <a:t>Warrent</a:t>
            </a:r>
            <a:r>
              <a:rPr lang="en-US" sz="1600" dirty="0"/>
              <a:t> Point, </a:t>
            </a:r>
            <a:r>
              <a:rPr lang="en-US" sz="1600" dirty="0" err="1"/>
              <a:t>Newry</a:t>
            </a:r>
            <a:r>
              <a:rPr lang="en-US" sz="1600" dirty="0"/>
              <a:t> on 29 </a:t>
            </a:r>
            <a:r>
              <a:rPr lang="en-US" sz="1600" dirty="0" smtClean="0"/>
              <a:t>March 1803</a:t>
            </a:r>
            <a:endParaRPr lang="en-US" sz="1600" dirty="0"/>
          </a:p>
        </p:txBody>
      </p:sp>
      <p:sp>
        <p:nvSpPr>
          <p:cNvPr id="5" name="TextBox 4"/>
          <p:cNvSpPr txBox="1"/>
          <p:nvPr/>
        </p:nvSpPr>
        <p:spPr>
          <a:xfrm>
            <a:off x="4406900" y="1292414"/>
            <a:ext cx="4368800" cy="1600438"/>
          </a:xfrm>
          <a:prstGeom prst="rect">
            <a:avLst/>
          </a:prstGeom>
          <a:noFill/>
        </p:spPr>
        <p:txBody>
          <a:bodyPr wrap="square" rtlCol="0">
            <a:spAutoFit/>
          </a:bodyPr>
          <a:lstStyle/>
          <a:p>
            <a:r>
              <a:rPr lang="en-US" sz="1600" dirty="0"/>
              <a:t>Passengers on Board the Ship Catherine of Dublin, George Thomas, Master, now in the Port </a:t>
            </a:r>
            <a:r>
              <a:rPr lang="en-US" sz="1600" dirty="0" err="1"/>
              <a:t>Killybegs</a:t>
            </a:r>
            <a:r>
              <a:rPr lang="en-US" sz="1600" dirty="0"/>
              <a:t> and bound for New Castle &amp; Philadelphia </a:t>
            </a:r>
            <a:r>
              <a:rPr lang="en-US" sz="1600" dirty="0" smtClean="0"/>
              <a:t>Sworn </a:t>
            </a:r>
            <a:r>
              <a:rPr lang="en-US" sz="1600" dirty="0"/>
              <a:t>at </a:t>
            </a:r>
            <a:r>
              <a:rPr lang="en-US" sz="1600" dirty="0" err="1"/>
              <a:t>Ballyshannon</a:t>
            </a:r>
            <a:r>
              <a:rPr lang="en-US" sz="1600" dirty="0"/>
              <a:t> 9 June, 1804</a:t>
            </a:r>
            <a:r>
              <a:rPr lang="en-US" sz="1600" dirty="0" smtClean="0"/>
              <a:t>.  (72 passengers.  All but one in hold.</a:t>
            </a:r>
            <a:endParaRPr lang="en-US" sz="1600" dirty="0"/>
          </a:p>
          <a:p>
            <a:endParaRPr lang="en-US" dirty="0"/>
          </a:p>
        </p:txBody>
      </p:sp>
      <p:sp>
        <p:nvSpPr>
          <p:cNvPr id="11" name="Rectangle 10"/>
          <p:cNvSpPr/>
          <p:nvPr/>
        </p:nvSpPr>
        <p:spPr>
          <a:xfrm>
            <a:off x="4394200" y="2542365"/>
            <a:ext cx="4973320" cy="6340195"/>
          </a:xfrm>
          <a:prstGeom prst="rect">
            <a:avLst/>
          </a:prstGeom>
        </p:spPr>
        <p:txBody>
          <a:bodyPr wrap="square">
            <a:spAutoFit/>
          </a:bodyPr>
          <a:lstStyle/>
          <a:p>
            <a:r>
              <a:rPr lang="en-US" sz="1400" dirty="0" err="1"/>
              <a:t>Conyngham</a:t>
            </a:r>
            <a:r>
              <a:rPr lang="en-US" sz="1400" dirty="0"/>
              <a:t> 	John 	dark 	55	farmer 	hold</a:t>
            </a:r>
          </a:p>
          <a:p>
            <a:r>
              <a:rPr lang="en-US" sz="1400" dirty="0" err="1"/>
              <a:t>Conyngham</a:t>
            </a:r>
            <a:r>
              <a:rPr lang="en-US" sz="1400" dirty="0"/>
              <a:t> 	Isabella 	dark 	49	blank 	hold</a:t>
            </a:r>
          </a:p>
          <a:p>
            <a:r>
              <a:rPr lang="en-US" sz="1400" dirty="0" err="1"/>
              <a:t>Conyngham</a:t>
            </a:r>
            <a:r>
              <a:rPr lang="en-US" sz="1400" dirty="0"/>
              <a:t> 	William 	fair 	26	</a:t>
            </a:r>
            <a:r>
              <a:rPr lang="en-US" sz="1400" dirty="0" err="1"/>
              <a:t>labourer</a:t>
            </a:r>
            <a:r>
              <a:rPr lang="en-US" sz="1400" dirty="0"/>
              <a:t> 	hold</a:t>
            </a:r>
          </a:p>
          <a:p>
            <a:r>
              <a:rPr lang="en-US" sz="1400" dirty="0" err="1"/>
              <a:t>Conyngham</a:t>
            </a:r>
            <a:r>
              <a:rPr lang="en-US" sz="1400" dirty="0"/>
              <a:t> 	Isabella 	dark 	23	blank 	hold</a:t>
            </a:r>
          </a:p>
          <a:p>
            <a:r>
              <a:rPr lang="en-US" sz="1400" dirty="0" err="1"/>
              <a:t>Conyngham</a:t>
            </a:r>
            <a:r>
              <a:rPr lang="en-US" sz="1400" dirty="0"/>
              <a:t> 	</a:t>
            </a:r>
            <a:r>
              <a:rPr lang="en-US" sz="1400" dirty="0" err="1"/>
              <a:t>Alexr</a:t>
            </a:r>
            <a:r>
              <a:rPr lang="en-US" sz="1400" dirty="0"/>
              <a:t>. 	fair 	21	</a:t>
            </a:r>
            <a:r>
              <a:rPr lang="en-US" sz="1400" dirty="0" err="1"/>
              <a:t>labourer</a:t>
            </a:r>
            <a:r>
              <a:rPr lang="en-US" sz="1400" dirty="0"/>
              <a:t> 	hold</a:t>
            </a:r>
          </a:p>
          <a:p>
            <a:r>
              <a:rPr lang="en-US" sz="1400" dirty="0" err="1"/>
              <a:t>Conyngham</a:t>
            </a:r>
            <a:r>
              <a:rPr lang="en-US" sz="1400" dirty="0"/>
              <a:t> 	Jas. 	fair 	18	</a:t>
            </a:r>
            <a:r>
              <a:rPr lang="en-US" sz="1400" dirty="0" err="1"/>
              <a:t>labourer</a:t>
            </a:r>
            <a:r>
              <a:rPr lang="en-US" sz="1400" dirty="0"/>
              <a:t> 	hold</a:t>
            </a:r>
          </a:p>
          <a:p>
            <a:r>
              <a:rPr lang="en-US" sz="1400" dirty="0" err="1"/>
              <a:t>Conyngham</a:t>
            </a:r>
            <a:r>
              <a:rPr lang="en-US" sz="1400" dirty="0"/>
              <a:t> 	John 	fair 	15	</a:t>
            </a:r>
            <a:r>
              <a:rPr lang="en-US" sz="1400" dirty="0" err="1"/>
              <a:t>labourer</a:t>
            </a:r>
            <a:r>
              <a:rPr lang="en-US" sz="1400" dirty="0"/>
              <a:t> 	hold</a:t>
            </a:r>
          </a:p>
          <a:p>
            <a:r>
              <a:rPr lang="en-US" sz="1400" dirty="0" err="1"/>
              <a:t>Conyngham</a:t>
            </a:r>
            <a:r>
              <a:rPr lang="en-US" sz="1400" dirty="0"/>
              <a:t> 	Catherine 	fair 	12	blank 	hold</a:t>
            </a:r>
          </a:p>
          <a:p>
            <a:r>
              <a:rPr lang="en-US" sz="1400" dirty="0" err="1"/>
              <a:t>Conyngham</a:t>
            </a:r>
            <a:r>
              <a:rPr lang="en-US" sz="1400" dirty="0"/>
              <a:t> 	George 	dark 	49	schoolmaster </a:t>
            </a:r>
            <a:r>
              <a:rPr lang="en-US" sz="1400" dirty="0" smtClean="0"/>
              <a:t> hold</a:t>
            </a:r>
            <a:endParaRPr lang="en-US" sz="1400" dirty="0"/>
          </a:p>
          <a:p>
            <a:r>
              <a:rPr lang="en-US" sz="1400" dirty="0" err="1"/>
              <a:t>Conyngham</a:t>
            </a:r>
            <a:r>
              <a:rPr lang="en-US" sz="1400" dirty="0"/>
              <a:t> 	Andrew 	dark 	34	farmer 	blank</a:t>
            </a:r>
          </a:p>
          <a:p>
            <a:r>
              <a:rPr lang="en-US" sz="1400" dirty="0" err="1"/>
              <a:t>Conyngham</a:t>
            </a:r>
            <a:r>
              <a:rPr lang="en-US" sz="1400" dirty="0"/>
              <a:t> 	</a:t>
            </a:r>
            <a:r>
              <a:rPr lang="en-US" sz="1400" dirty="0" err="1"/>
              <a:t>Elitia</a:t>
            </a:r>
            <a:r>
              <a:rPr lang="en-US" sz="1400" dirty="0"/>
              <a:t> 	fair 	34	blank 	hold</a:t>
            </a:r>
          </a:p>
          <a:p>
            <a:r>
              <a:rPr lang="en-US" sz="1400" dirty="0" err="1"/>
              <a:t>Conyngham</a:t>
            </a:r>
            <a:r>
              <a:rPr lang="en-US" sz="1400" dirty="0"/>
              <a:t> 	John 	fair 	12	blank 	hold</a:t>
            </a:r>
          </a:p>
          <a:p>
            <a:r>
              <a:rPr lang="en-US" sz="1400" dirty="0" err="1"/>
              <a:t>Conyngham</a:t>
            </a:r>
            <a:r>
              <a:rPr lang="en-US" sz="1400" dirty="0"/>
              <a:t> 	Andrew 	fair 	6	blank 	hold</a:t>
            </a:r>
          </a:p>
          <a:p>
            <a:r>
              <a:rPr lang="en-US" sz="1400" dirty="0">
                <a:solidFill>
                  <a:srgbClr val="FF0000"/>
                </a:solidFill>
              </a:rPr>
              <a:t>Johnston 	</a:t>
            </a:r>
            <a:r>
              <a:rPr lang="en-US" sz="1400" dirty="0" err="1">
                <a:solidFill>
                  <a:srgbClr val="FF0000"/>
                </a:solidFill>
              </a:rPr>
              <a:t>Robt</a:t>
            </a:r>
            <a:r>
              <a:rPr lang="en-US" sz="1400" dirty="0">
                <a:solidFill>
                  <a:srgbClr val="FF0000"/>
                </a:solidFill>
              </a:rPr>
              <a:t>. 	fair 	15	blank 	cabin</a:t>
            </a:r>
          </a:p>
          <a:p>
            <a:r>
              <a:rPr lang="en-US" sz="1400" dirty="0"/>
              <a:t>Henderson 	</a:t>
            </a:r>
            <a:r>
              <a:rPr lang="en-US" sz="1400" dirty="0" err="1"/>
              <a:t>Robt</a:t>
            </a:r>
            <a:r>
              <a:rPr lang="en-US" sz="1400" dirty="0"/>
              <a:t>. 	dark 	45	farmer 	hold</a:t>
            </a:r>
          </a:p>
          <a:p>
            <a:r>
              <a:rPr lang="en-US" sz="1400" dirty="0"/>
              <a:t>Henderson 	</a:t>
            </a:r>
            <a:r>
              <a:rPr lang="en-US" sz="1400" dirty="0" err="1"/>
              <a:t>Elenor</a:t>
            </a:r>
            <a:r>
              <a:rPr lang="en-US" sz="1400" dirty="0"/>
              <a:t> 	dark 	44	blank 	hold</a:t>
            </a:r>
          </a:p>
          <a:p>
            <a:r>
              <a:rPr lang="en-US" sz="1400" dirty="0"/>
              <a:t>Henderson 	</a:t>
            </a:r>
            <a:r>
              <a:rPr lang="en-US" sz="1400" dirty="0" err="1"/>
              <a:t>Elenor</a:t>
            </a:r>
            <a:r>
              <a:rPr lang="en-US" sz="1400" dirty="0"/>
              <a:t> 	dark 	18	blank 	hold</a:t>
            </a:r>
          </a:p>
          <a:p>
            <a:r>
              <a:rPr lang="en-US" sz="1400" dirty="0"/>
              <a:t>Henderson 	Jane 	dark 	15	blank 	hold</a:t>
            </a:r>
          </a:p>
          <a:p>
            <a:r>
              <a:rPr lang="en-US" sz="1400" dirty="0"/>
              <a:t>Henderson 	Prudence 	dark 	13	blank 	hold</a:t>
            </a:r>
          </a:p>
          <a:p>
            <a:r>
              <a:rPr lang="en-US" sz="1400" dirty="0"/>
              <a:t>Henderson 	George 	dark 	11	blank 	hold</a:t>
            </a:r>
          </a:p>
          <a:p>
            <a:r>
              <a:rPr lang="en-US" sz="1400" dirty="0"/>
              <a:t>Henderson 	Ann 	dark 	8	blank 	hold</a:t>
            </a:r>
          </a:p>
          <a:p>
            <a:r>
              <a:rPr lang="en-US" sz="1400" dirty="0"/>
              <a:t>Henderson 	</a:t>
            </a:r>
            <a:r>
              <a:rPr lang="en-US" sz="1400" dirty="0" err="1"/>
              <a:t>Alexr</a:t>
            </a:r>
            <a:r>
              <a:rPr lang="en-US" sz="1400" dirty="0"/>
              <a:t>. 	fair 	6	blank 	hold</a:t>
            </a:r>
          </a:p>
          <a:p>
            <a:r>
              <a:rPr lang="en-US" sz="1400" dirty="0"/>
              <a:t>Fawcett 	Arthur 	fair 	19	</a:t>
            </a:r>
            <a:r>
              <a:rPr lang="en-US" sz="1400" dirty="0" err="1"/>
              <a:t>labourer</a:t>
            </a:r>
            <a:r>
              <a:rPr lang="en-US" sz="1400" dirty="0"/>
              <a:t> 	hold</a:t>
            </a:r>
          </a:p>
          <a:p>
            <a:r>
              <a:rPr lang="en-US" sz="1400" dirty="0"/>
              <a:t>Porter 	John 	dark 	43	farmer 	hold</a:t>
            </a:r>
          </a:p>
          <a:p>
            <a:r>
              <a:rPr lang="en-US" sz="1400" dirty="0"/>
              <a:t>Porter 	</a:t>
            </a:r>
            <a:r>
              <a:rPr lang="en-US" sz="1400" dirty="0" err="1"/>
              <a:t>Elitia</a:t>
            </a:r>
            <a:r>
              <a:rPr lang="en-US" sz="1400" dirty="0"/>
              <a:t> 	dark 	44	blank 	hold</a:t>
            </a:r>
          </a:p>
          <a:p>
            <a:r>
              <a:rPr lang="en-US" sz="1400" dirty="0"/>
              <a:t>Porter 	Catherine 	dark 	22	blank 	hold</a:t>
            </a:r>
          </a:p>
          <a:p>
            <a:r>
              <a:rPr lang="en-US" sz="1400" dirty="0"/>
              <a:t>Porter 	William 	fair 	20	</a:t>
            </a:r>
            <a:r>
              <a:rPr lang="en-US" sz="1400" dirty="0" err="1"/>
              <a:t>labourer</a:t>
            </a:r>
            <a:r>
              <a:rPr lang="en-US" sz="1400" dirty="0"/>
              <a:t> 	hold</a:t>
            </a:r>
          </a:p>
          <a:p>
            <a:r>
              <a:rPr lang="en-US" sz="1400" dirty="0"/>
              <a:t>Porter 	</a:t>
            </a:r>
            <a:r>
              <a:rPr lang="en-US" sz="1400" dirty="0" err="1"/>
              <a:t>Alexr</a:t>
            </a:r>
            <a:r>
              <a:rPr lang="en-US" sz="1400" dirty="0"/>
              <a:t>. 	fair 	13	blank 	hold</a:t>
            </a:r>
          </a:p>
        </p:txBody>
      </p:sp>
    </p:spTree>
    <p:extLst>
      <p:ext uri="{BB962C8B-B14F-4D97-AF65-F5344CB8AC3E}">
        <p14:creationId xmlns:p14="http://schemas.microsoft.com/office/powerpoint/2010/main" val="3148722587"/>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African Americans in New Castle</a:t>
            </a:r>
            <a:endParaRPr lang="en-US" sz="3200" dirty="0"/>
          </a:p>
        </p:txBody>
      </p:sp>
      <p:sp>
        <p:nvSpPr>
          <p:cNvPr id="3" name="TextBox 2"/>
          <p:cNvSpPr txBox="1"/>
          <p:nvPr/>
        </p:nvSpPr>
        <p:spPr>
          <a:xfrm>
            <a:off x="757767" y="1417638"/>
            <a:ext cx="6849533" cy="4093428"/>
          </a:xfrm>
          <a:prstGeom prst="rect">
            <a:avLst/>
          </a:prstGeom>
          <a:noFill/>
        </p:spPr>
        <p:txBody>
          <a:bodyPr wrap="square" rtlCol="0">
            <a:spAutoFit/>
          </a:bodyPr>
          <a:lstStyle/>
          <a:p>
            <a:r>
              <a:rPr lang="en-US" sz="2000" dirty="0" smtClean="0"/>
              <a:t>In 1800, the earliest year for which records survive, African Americans were one of the largest groups in New Castle – 23% of the local population.</a:t>
            </a:r>
          </a:p>
          <a:p>
            <a:endParaRPr lang="en-US" sz="2000" dirty="0"/>
          </a:p>
          <a:p>
            <a:r>
              <a:rPr lang="en-US" sz="2000" dirty="0" smtClean="0"/>
              <a:t>They lived in 150 of 304 households.</a:t>
            </a:r>
          </a:p>
          <a:p>
            <a:endParaRPr lang="en-US" sz="2000" dirty="0"/>
          </a:p>
          <a:p>
            <a:r>
              <a:rPr lang="en-US" sz="2000" dirty="0" smtClean="0"/>
              <a:t>Racial segregation was impossible:  blacks lived in every section and on every street.</a:t>
            </a:r>
          </a:p>
          <a:p>
            <a:endParaRPr lang="en-US" sz="2000" dirty="0" smtClean="0"/>
          </a:p>
          <a:p>
            <a:r>
              <a:rPr lang="en-US" sz="2000" dirty="0" smtClean="0"/>
              <a:t>In 304 households, only once were there 7 houses in a row without a black inhabitant.</a:t>
            </a:r>
          </a:p>
          <a:p>
            <a:endParaRPr lang="en-US" sz="2000" dirty="0" smtClean="0"/>
          </a:p>
          <a:p>
            <a:r>
              <a:rPr lang="en-US" sz="2000" dirty="0" smtClean="0"/>
              <a:t>Ten of 21 exclusively black households were grouped together.</a:t>
            </a:r>
            <a:endParaRPr lang="en-US" sz="2000" dirty="0"/>
          </a:p>
        </p:txBody>
      </p:sp>
      <p:sp>
        <p:nvSpPr>
          <p:cNvPr id="4" name="Rectangle 3"/>
          <p:cNvSpPr/>
          <p:nvPr/>
        </p:nvSpPr>
        <p:spPr>
          <a:xfrm>
            <a:off x="609599" y="6072145"/>
            <a:ext cx="4572000" cy="307777"/>
          </a:xfrm>
          <a:prstGeom prst="rect">
            <a:avLst/>
          </a:prstGeom>
        </p:spPr>
        <p:txBody>
          <a:bodyPr>
            <a:spAutoFit/>
          </a:bodyPr>
          <a:lstStyle/>
          <a:p>
            <a:r>
              <a:rPr lang="en-US" sz="1400" dirty="0"/>
              <a:t>Many Identities, One Nation, Liam Riordan, 2007</a:t>
            </a:r>
          </a:p>
        </p:txBody>
      </p:sp>
    </p:spTree>
    <p:extLst>
      <p:ext uri="{BB962C8B-B14F-4D97-AF65-F5344CB8AC3E}">
        <p14:creationId xmlns:p14="http://schemas.microsoft.com/office/powerpoint/2010/main" val="353232933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8229600" cy="751841"/>
          </a:xfrm>
        </p:spPr>
        <p:txBody>
          <a:bodyPr>
            <a:normAutofit/>
          </a:bodyPr>
          <a:lstStyle/>
          <a:p>
            <a:r>
              <a:rPr lang="en-US" sz="3200" dirty="0" smtClean="0"/>
              <a:t>War of 1812, The Arsenal</a:t>
            </a:r>
            <a:endParaRPr lang="en-US" sz="3200" dirty="0"/>
          </a:p>
        </p:txBody>
      </p:sp>
      <p:pic>
        <p:nvPicPr>
          <p:cNvPr id="3" name="Picture 2"/>
          <p:cNvPicPr>
            <a:picLocks noChangeAspect="1"/>
          </p:cNvPicPr>
          <p:nvPr/>
        </p:nvPicPr>
        <p:blipFill>
          <a:blip r:embed="rId2"/>
          <a:stretch>
            <a:fillRect/>
          </a:stretch>
        </p:blipFill>
        <p:spPr>
          <a:xfrm>
            <a:off x="5686561" y="1190979"/>
            <a:ext cx="3342640" cy="4640542"/>
          </a:xfrm>
          <a:prstGeom prst="rect">
            <a:avLst/>
          </a:prstGeom>
        </p:spPr>
      </p:pic>
      <p:sp>
        <p:nvSpPr>
          <p:cNvPr id="4" name="TextBox 3"/>
          <p:cNvSpPr txBox="1"/>
          <p:nvPr/>
        </p:nvSpPr>
        <p:spPr>
          <a:xfrm>
            <a:off x="638277" y="1447599"/>
            <a:ext cx="4586395" cy="4401204"/>
          </a:xfrm>
          <a:prstGeom prst="rect">
            <a:avLst/>
          </a:prstGeom>
          <a:noFill/>
        </p:spPr>
        <p:txBody>
          <a:bodyPr wrap="square" rtlCol="0">
            <a:spAutoFit/>
          </a:bodyPr>
          <a:lstStyle/>
          <a:p>
            <a:r>
              <a:rPr lang="en-US" sz="1400" dirty="0" smtClean="0"/>
              <a:t>Selected events:</a:t>
            </a:r>
          </a:p>
          <a:p>
            <a:r>
              <a:rPr lang="en-US" sz="1400" dirty="0"/>
              <a:t>	</a:t>
            </a:r>
            <a:r>
              <a:rPr lang="en-US" sz="1400" dirty="0" smtClean="0"/>
              <a:t>1807 U. S. frigate “Chesapeake” attacked, 4 seamen seized</a:t>
            </a:r>
            <a:br>
              <a:rPr lang="en-US" sz="1400" dirty="0" smtClean="0"/>
            </a:br>
            <a:r>
              <a:rPr lang="en-US" sz="1400" dirty="0" smtClean="0"/>
              <a:t>		</a:t>
            </a:r>
            <a:r>
              <a:rPr lang="en-US" sz="1000" dirty="0" smtClean="0"/>
              <a:t>(“Don’t give up the ship”)</a:t>
            </a:r>
            <a:endParaRPr lang="en-US" sz="1400" dirty="0" smtClean="0"/>
          </a:p>
          <a:p>
            <a:r>
              <a:rPr lang="en-US" sz="1400" dirty="0"/>
              <a:t>	</a:t>
            </a:r>
            <a:r>
              <a:rPr lang="en-US" sz="1400" dirty="0" smtClean="0"/>
              <a:t>	Embargo on all exports to Britain</a:t>
            </a:r>
          </a:p>
          <a:p>
            <a:r>
              <a:rPr lang="en-US" sz="1400" dirty="0"/>
              <a:t>	</a:t>
            </a:r>
            <a:r>
              <a:rPr lang="en-US" sz="1400" dirty="0" smtClean="0"/>
              <a:t>1809  </a:t>
            </a:r>
            <a:r>
              <a:rPr lang="en-US" sz="1400" dirty="0" smtClean="0">
                <a:solidFill>
                  <a:srgbClr val="FF0000"/>
                </a:solidFill>
              </a:rPr>
              <a:t>Arsenal built in New Castle</a:t>
            </a:r>
            <a:endParaRPr lang="en-US" sz="1400" baseline="30000" dirty="0" smtClean="0">
              <a:solidFill>
                <a:srgbClr val="FF0000"/>
              </a:solidFill>
            </a:endParaRPr>
          </a:p>
          <a:p>
            <a:r>
              <a:rPr lang="en-US" sz="1400" dirty="0"/>
              <a:t>	</a:t>
            </a:r>
            <a:r>
              <a:rPr lang="en-US" sz="1400" dirty="0" smtClean="0"/>
              <a:t>1812  War declared</a:t>
            </a:r>
            <a:br>
              <a:rPr lang="en-US" sz="1400" dirty="0" smtClean="0"/>
            </a:br>
            <a:r>
              <a:rPr lang="en-US" sz="1400" dirty="0" smtClean="0"/>
              <a:t>		American privateers seize 450 prizes in 6 months</a:t>
            </a:r>
          </a:p>
          <a:p>
            <a:endParaRPr lang="en-US" sz="1400" dirty="0"/>
          </a:p>
          <a:p>
            <a:r>
              <a:rPr lang="en-US" sz="1400" dirty="0" smtClean="0"/>
              <a:t/>
            </a:r>
            <a:br>
              <a:rPr lang="en-US" sz="1400" dirty="0" smtClean="0"/>
            </a:br>
            <a:r>
              <a:rPr lang="en-US" sz="1400" dirty="0" smtClean="0"/>
              <a:t>		British capture 150 American privateers</a:t>
            </a:r>
            <a:br>
              <a:rPr lang="en-US" sz="1400" dirty="0" smtClean="0"/>
            </a:br>
            <a:r>
              <a:rPr lang="en-US" sz="1400" dirty="0" smtClean="0"/>
              <a:t>		Fort built on Rocks in Wilmington</a:t>
            </a:r>
          </a:p>
          <a:p>
            <a:r>
              <a:rPr lang="en-US" sz="1400" dirty="0"/>
              <a:t>	</a:t>
            </a:r>
            <a:r>
              <a:rPr lang="en-US" sz="1400" dirty="0" smtClean="0"/>
              <a:t>	British blockade Chesapeake &amp; Delaware bays</a:t>
            </a:r>
          </a:p>
          <a:p>
            <a:r>
              <a:rPr lang="en-US" sz="1400" dirty="0"/>
              <a:t>	</a:t>
            </a:r>
            <a:r>
              <a:rPr lang="en-US" sz="1400" dirty="0" smtClean="0"/>
              <a:t>1813	McDonough victory </a:t>
            </a:r>
          </a:p>
          <a:p>
            <a:r>
              <a:rPr lang="en-US" sz="1400" dirty="0" smtClean="0"/>
              <a:t>		on Lake Champlain</a:t>
            </a:r>
          </a:p>
          <a:p>
            <a:endParaRPr lang="en-US" sz="1400" dirty="0" smtClean="0"/>
          </a:p>
          <a:p>
            <a:endParaRPr lang="en-US" sz="1400" dirty="0" smtClean="0"/>
          </a:p>
          <a:p>
            <a:r>
              <a:rPr lang="en-US" sz="1400" dirty="0"/>
              <a:t>	</a:t>
            </a:r>
            <a:r>
              <a:rPr lang="en-US" sz="1400" dirty="0" smtClean="0"/>
              <a:t>1814	</a:t>
            </a:r>
            <a:r>
              <a:rPr lang="en-US" sz="1400" dirty="0" smtClean="0">
                <a:solidFill>
                  <a:srgbClr val="FF0000"/>
                </a:solidFill>
              </a:rPr>
              <a:t>British attack, burn D. C. on Sept. 12 and attack</a:t>
            </a:r>
          </a:p>
          <a:p>
            <a:r>
              <a:rPr lang="en-US" sz="1400" dirty="0">
                <a:solidFill>
                  <a:srgbClr val="FF0000"/>
                </a:solidFill>
              </a:rPr>
              <a:t>	</a:t>
            </a:r>
            <a:r>
              <a:rPr lang="en-US" sz="1400" dirty="0" smtClean="0">
                <a:solidFill>
                  <a:srgbClr val="FF0000"/>
                </a:solidFill>
              </a:rPr>
              <a:t>	Ft</a:t>
            </a:r>
            <a:r>
              <a:rPr lang="en-US" sz="1400" dirty="0">
                <a:solidFill>
                  <a:srgbClr val="FF0000"/>
                </a:solidFill>
              </a:rPr>
              <a:t>. McHenry,  </a:t>
            </a:r>
            <a:r>
              <a:rPr lang="en-US" sz="1400" dirty="0" smtClean="0">
                <a:solidFill>
                  <a:srgbClr val="FF0000"/>
                </a:solidFill>
              </a:rPr>
              <a:t>Baltimore, Sept 13 </a:t>
            </a:r>
            <a:r>
              <a:rPr lang="en-US" sz="1050" dirty="0">
                <a:solidFill>
                  <a:srgbClr val="FF0000"/>
                </a:solidFill>
              </a:rPr>
              <a:t>(Rockets’ Red Glare</a:t>
            </a:r>
            <a:r>
              <a:rPr lang="en-US" sz="1050" dirty="0" smtClean="0">
                <a:solidFill>
                  <a:srgbClr val="FF0000"/>
                </a:solidFill>
              </a:rPr>
              <a:t>)</a:t>
            </a:r>
            <a:endParaRPr lang="en-US" sz="1400" dirty="0" smtClean="0">
              <a:solidFill>
                <a:srgbClr val="FF0000"/>
              </a:solidFill>
            </a:endParaRPr>
          </a:p>
          <a:p>
            <a:r>
              <a:rPr lang="en-US" sz="1400" dirty="0">
                <a:solidFill>
                  <a:srgbClr val="FF0000"/>
                </a:solidFill>
              </a:rPr>
              <a:t>	</a:t>
            </a:r>
            <a:r>
              <a:rPr lang="en-US" sz="1400" dirty="0" smtClean="0">
                <a:solidFill>
                  <a:srgbClr val="FF0000"/>
                </a:solidFill>
              </a:rPr>
              <a:t>	“Corps of Flying Artillery” formed in New Castle</a:t>
            </a:r>
          </a:p>
          <a:p>
            <a:r>
              <a:rPr lang="en-US" sz="1400" dirty="0">
                <a:solidFill>
                  <a:srgbClr val="FF0000"/>
                </a:solidFill>
              </a:rPr>
              <a:t>	</a:t>
            </a:r>
            <a:r>
              <a:rPr lang="en-US" sz="1400" dirty="0" smtClean="0"/>
              <a:t>1815	Battle of New Orleans</a:t>
            </a:r>
          </a:p>
          <a:p>
            <a:endParaRPr lang="en-US" sz="1400" dirty="0"/>
          </a:p>
          <a:p>
            <a:endParaRPr lang="en-US" sz="1400" dirty="0"/>
          </a:p>
        </p:txBody>
      </p:sp>
      <p:sp>
        <p:nvSpPr>
          <p:cNvPr id="5" name="TextBox 4"/>
          <p:cNvSpPr txBox="1"/>
          <p:nvPr/>
        </p:nvSpPr>
        <p:spPr>
          <a:xfrm>
            <a:off x="831643" y="708935"/>
            <a:ext cx="4746196" cy="738664"/>
          </a:xfrm>
          <a:prstGeom prst="rect">
            <a:avLst/>
          </a:prstGeom>
          <a:noFill/>
        </p:spPr>
        <p:txBody>
          <a:bodyPr wrap="square" rtlCol="0">
            <a:spAutoFit/>
          </a:bodyPr>
          <a:lstStyle/>
          <a:p>
            <a:r>
              <a:rPr lang="en-US" sz="1400" dirty="0" smtClean="0"/>
              <a:t>Many theaters of war: </a:t>
            </a:r>
          </a:p>
          <a:p>
            <a:r>
              <a:rPr lang="en-US" sz="1400" dirty="0"/>
              <a:t>	</a:t>
            </a:r>
            <a:r>
              <a:rPr lang="en-US" sz="1400" dirty="0" smtClean="0"/>
              <a:t>4 on the Canadian border, </a:t>
            </a:r>
          </a:p>
          <a:p>
            <a:r>
              <a:rPr lang="en-US" sz="1400" dirty="0"/>
              <a:t>	</a:t>
            </a:r>
            <a:r>
              <a:rPr lang="en-US" sz="1400" dirty="0" smtClean="0"/>
              <a:t>1 each on Chesapeake, southwest, Gulf coast, high seas </a:t>
            </a:r>
            <a:endParaRPr lang="en-US" sz="1400" dirty="0"/>
          </a:p>
        </p:txBody>
      </p:sp>
      <p:sp>
        <p:nvSpPr>
          <p:cNvPr id="6" name="TextBox 5"/>
          <p:cNvSpPr txBox="1"/>
          <p:nvPr/>
        </p:nvSpPr>
        <p:spPr>
          <a:xfrm>
            <a:off x="4704838" y="6538605"/>
            <a:ext cx="3783611" cy="246221"/>
          </a:xfrm>
          <a:prstGeom prst="rect">
            <a:avLst/>
          </a:prstGeom>
          <a:noFill/>
        </p:spPr>
        <p:txBody>
          <a:bodyPr wrap="square" rtlCol="0">
            <a:spAutoFit/>
          </a:bodyPr>
          <a:lstStyle/>
          <a:p>
            <a:r>
              <a:rPr lang="en-US" sz="1000" dirty="0" smtClean="0"/>
              <a:t>The War of 1812, A Short History, D. R. Hickey, 2012</a:t>
            </a:r>
            <a:endParaRPr lang="en-US" sz="1000" dirty="0"/>
          </a:p>
        </p:txBody>
      </p:sp>
      <p:pic>
        <p:nvPicPr>
          <p:cNvPr id="7" name="Picture 6"/>
          <p:cNvPicPr>
            <a:picLocks noChangeAspect="1"/>
          </p:cNvPicPr>
          <p:nvPr/>
        </p:nvPicPr>
        <p:blipFill rotWithShape="1">
          <a:blip r:embed="rId3"/>
          <a:srcRect r="23803"/>
          <a:stretch/>
        </p:blipFill>
        <p:spPr>
          <a:xfrm>
            <a:off x="3204741" y="3667760"/>
            <a:ext cx="948895" cy="825341"/>
          </a:xfrm>
          <a:prstGeom prst="rect">
            <a:avLst/>
          </a:prstGeom>
        </p:spPr>
      </p:pic>
    </p:spTree>
    <p:extLst>
      <p:ext uri="{BB962C8B-B14F-4D97-AF65-F5344CB8AC3E}">
        <p14:creationId xmlns:p14="http://schemas.microsoft.com/office/powerpoint/2010/main" val="535880989"/>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1517"/>
            <a:ext cx="8229600" cy="606101"/>
          </a:xfrm>
        </p:spPr>
        <p:txBody>
          <a:bodyPr>
            <a:normAutofit/>
          </a:bodyPr>
          <a:lstStyle/>
          <a:p>
            <a:r>
              <a:rPr lang="en-US" sz="2800" dirty="0" smtClean="0"/>
              <a:t>The Arsenal – under U.S. Control (1809-1850)</a:t>
            </a:r>
            <a:endParaRPr lang="en-US" sz="2800" dirty="0"/>
          </a:p>
        </p:txBody>
      </p:sp>
      <p:pic>
        <p:nvPicPr>
          <p:cNvPr id="4" name="Picture 3" descr="immanuel_academy_182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12626" y="975825"/>
            <a:ext cx="4181837" cy="2743060"/>
          </a:xfrm>
          <a:prstGeom prst="rect">
            <a:avLst/>
          </a:prstGeom>
        </p:spPr>
      </p:pic>
      <p:cxnSp>
        <p:nvCxnSpPr>
          <p:cNvPr id="6" name="Straight Arrow Connector 5"/>
          <p:cNvCxnSpPr/>
          <p:nvPr/>
        </p:nvCxnSpPr>
        <p:spPr>
          <a:xfrm flipH="1">
            <a:off x="5425440" y="2153920"/>
            <a:ext cx="1849120" cy="5012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668867" y="3866991"/>
            <a:ext cx="8246533" cy="2308324"/>
          </a:xfrm>
          <a:prstGeom prst="rect">
            <a:avLst/>
          </a:prstGeom>
        </p:spPr>
        <p:txBody>
          <a:bodyPr wrap="square">
            <a:spAutoFit/>
          </a:bodyPr>
          <a:lstStyle/>
          <a:p>
            <a:r>
              <a:rPr lang="en-US" sz="1600" dirty="0" smtClean="0"/>
              <a:t>1809 	Deed written but not executed conveying land for an arsenal</a:t>
            </a:r>
          </a:p>
          <a:p>
            <a:pPr marL="342900" indent="-342900">
              <a:buAutoNum type="arabicPlain" startAt="1811"/>
            </a:pPr>
            <a:r>
              <a:rPr lang="en-US" sz="1600" dirty="0" smtClean="0"/>
              <a:t> 	One and a half story building erected, Caleb </a:t>
            </a:r>
            <a:r>
              <a:rPr lang="en-US" sz="1600" dirty="0" err="1" smtClean="0"/>
              <a:t>Bennet</a:t>
            </a:r>
            <a:r>
              <a:rPr lang="en-US" sz="1600" dirty="0" smtClean="0"/>
              <a:t> appointed Military Store Keeper</a:t>
            </a:r>
          </a:p>
          <a:p>
            <a:r>
              <a:rPr lang="en-US" sz="1600" dirty="0" smtClean="0"/>
              <a:t>1813 	U. S. Arsenal on </a:t>
            </a:r>
            <a:r>
              <a:rPr lang="en-US" sz="1600" dirty="0" err="1" smtClean="0"/>
              <a:t>Schulkyl</a:t>
            </a:r>
            <a:r>
              <a:rPr lang="en-US" sz="1600" dirty="0" smtClean="0"/>
              <a:t> sent:  2-24pdr Cannon</a:t>
            </a:r>
            <a:r>
              <a:rPr lang="en-US" sz="1600" dirty="0"/>
              <a:t>, 200 -24pdr: Round Shot, </a:t>
            </a:r>
            <a:r>
              <a:rPr lang="en-US" sz="1600" dirty="0" smtClean="0"/>
              <a:t/>
            </a:r>
            <a:br>
              <a:rPr lang="en-US" sz="1600" dirty="0" smtClean="0"/>
            </a:br>
            <a:r>
              <a:rPr lang="en-US" sz="1600" dirty="0" smtClean="0"/>
              <a:t>		502 </a:t>
            </a:r>
            <a:r>
              <a:rPr lang="en-US" sz="1600" dirty="0" err="1"/>
              <a:t>Lbs</a:t>
            </a:r>
            <a:r>
              <a:rPr lang="en-US" sz="1600" dirty="0"/>
              <a:t> Grape Shot, 600 </a:t>
            </a:r>
            <a:r>
              <a:rPr lang="en-US" sz="1600" dirty="0" err="1"/>
              <a:t>Lb</a:t>
            </a:r>
            <a:r>
              <a:rPr lang="en-US" sz="1600" dirty="0"/>
              <a:t> Cannon </a:t>
            </a:r>
            <a:r>
              <a:rPr lang="en-US" sz="1600" dirty="0" smtClean="0"/>
              <a:t>Powder</a:t>
            </a:r>
          </a:p>
          <a:p>
            <a:pPr marL="342900" indent="-342900">
              <a:buAutoNum type="arabicPlain" startAt="1813"/>
            </a:pPr>
            <a:r>
              <a:rPr lang="en-US" sz="1600" dirty="0" smtClean="0"/>
              <a:t> 	Four Cannon: Lawrence, Washington (20 </a:t>
            </a:r>
            <a:r>
              <a:rPr lang="en-US" sz="1600" dirty="0" err="1" smtClean="0"/>
              <a:t>lbs</a:t>
            </a:r>
            <a:r>
              <a:rPr lang="en-US" sz="1600" dirty="0" smtClean="0"/>
              <a:t>), Wasp, Hornet (6 </a:t>
            </a:r>
            <a:r>
              <a:rPr lang="en-US" sz="1600" dirty="0" err="1" smtClean="0"/>
              <a:t>lbs</a:t>
            </a:r>
            <a:r>
              <a:rPr lang="en-US" sz="1600" dirty="0" smtClean="0"/>
              <a:t>)</a:t>
            </a:r>
          </a:p>
          <a:p>
            <a:r>
              <a:rPr lang="en-US" sz="1600" dirty="0" smtClean="0"/>
              <a:t>1843		U.S. requested title;  town agreed “provided that the said Arsenal shall never in any 		case be used for the storage of gunpowder or the quartering of troops without the 		express assent of the inhabitants of the town”.</a:t>
            </a:r>
          </a:p>
          <a:p>
            <a:r>
              <a:rPr lang="en-US" sz="1600" dirty="0" smtClean="0"/>
              <a:t>1851 	Acquired by the Trustees of New Castle Common.</a:t>
            </a:r>
            <a:endParaRPr lang="en-US" sz="1600" dirty="0"/>
          </a:p>
        </p:txBody>
      </p:sp>
    </p:spTree>
    <p:extLst>
      <p:ext uri="{BB962C8B-B14F-4D97-AF65-F5344CB8AC3E}">
        <p14:creationId xmlns:p14="http://schemas.microsoft.com/office/powerpoint/2010/main" val="202889194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4800" y="292100"/>
            <a:ext cx="3225800" cy="1143000"/>
          </a:xfrm>
        </p:spPr>
        <p:txBody>
          <a:bodyPr>
            <a:normAutofit/>
          </a:bodyPr>
          <a:lstStyle/>
          <a:p>
            <a:r>
              <a:rPr lang="en-US" sz="2800" dirty="0" smtClean="0"/>
              <a:t>Green Tree Inn</a:t>
            </a:r>
            <a:endParaRPr lang="en-US" sz="2800" dirty="0"/>
          </a:p>
        </p:txBody>
      </p:sp>
      <p:pic>
        <p:nvPicPr>
          <p:cNvPr id="5" name="Picture 4" descr="Screen Shot 2015-03-01 at 12.44.36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54000" y="-19050"/>
            <a:ext cx="5059911" cy="6858000"/>
          </a:xfrm>
          <a:prstGeom prst="rect">
            <a:avLst/>
          </a:prstGeom>
        </p:spPr>
      </p:pic>
      <p:pic>
        <p:nvPicPr>
          <p:cNvPr id="3" name="Picture 2" descr="Screen Shot 2015-03-01 at 1.00.43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28895" y="3632218"/>
            <a:ext cx="4715105" cy="3225782"/>
          </a:xfrm>
          <a:prstGeom prst="rect">
            <a:avLst/>
          </a:prstGeom>
        </p:spPr>
      </p:pic>
      <p:cxnSp>
        <p:nvCxnSpPr>
          <p:cNvPr id="6" name="Straight Arrow Connector 5"/>
          <p:cNvCxnSpPr/>
          <p:nvPr/>
        </p:nvCxnSpPr>
        <p:spPr>
          <a:xfrm flipH="1">
            <a:off x="5059911" y="3035300"/>
            <a:ext cx="1963189" cy="1562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805911" y="1231900"/>
            <a:ext cx="4249189" cy="1477328"/>
          </a:xfrm>
          <a:prstGeom prst="rect">
            <a:avLst/>
          </a:prstGeom>
          <a:noFill/>
        </p:spPr>
        <p:txBody>
          <a:bodyPr wrap="square" rtlCol="0">
            <a:spAutoFit/>
          </a:bodyPr>
          <a:lstStyle/>
          <a:p>
            <a:r>
              <a:rPr lang="en-US" dirty="0" smtClean="0"/>
              <a:t>Near Hare’s Corner (Farmers Market); </a:t>
            </a:r>
            <a:br>
              <a:rPr lang="en-US" dirty="0" smtClean="0"/>
            </a:br>
            <a:r>
              <a:rPr lang="en-US" dirty="0" smtClean="0"/>
              <a:t>Site of early polling place </a:t>
            </a:r>
            <a:br>
              <a:rPr lang="en-US" dirty="0" smtClean="0"/>
            </a:br>
            <a:r>
              <a:rPr lang="en-US" dirty="0" smtClean="0"/>
              <a:t>Gathering to establish a “Corps of Flying   	Artillery” elect  G. Read (</a:t>
            </a:r>
            <a:r>
              <a:rPr lang="en-US" dirty="0" err="1" smtClean="0"/>
              <a:t>jr</a:t>
            </a:r>
            <a:r>
              <a:rPr lang="en-US" dirty="0" smtClean="0"/>
              <a:t>) as captain</a:t>
            </a:r>
          </a:p>
          <a:p>
            <a:endParaRPr lang="en-US" dirty="0"/>
          </a:p>
        </p:txBody>
      </p:sp>
      <p:cxnSp>
        <p:nvCxnSpPr>
          <p:cNvPr id="10" name="Straight Connector 9"/>
          <p:cNvCxnSpPr/>
          <p:nvPr/>
        </p:nvCxnSpPr>
        <p:spPr>
          <a:xfrm>
            <a:off x="495300" y="3987800"/>
            <a:ext cx="1714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95300" y="4089400"/>
            <a:ext cx="1714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609850" y="3987800"/>
            <a:ext cx="1714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2609850" y="5270500"/>
            <a:ext cx="1714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2609850" y="5391150"/>
            <a:ext cx="1714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609850" y="5518150"/>
            <a:ext cx="1714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609850" y="5638800"/>
            <a:ext cx="1714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476250" y="5391150"/>
            <a:ext cx="1714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2609850" y="6153150"/>
            <a:ext cx="17145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7759700" y="3385997"/>
            <a:ext cx="1295400" cy="246221"/>
          </a:xfrm>
          <a:prstGeom prst="rect">
            <a:avLst/>
          </a:prstGeom>
          <a:noFill/>
        </p:spPr>
        <p:txBody>
          <a:bodyPr wrap="square" rtlCol="0">
            <a:spAutoFit/>
          </a:bodyPr>
          <a:lstStyle/>
          <a:p>
            <a:r>
              <a:rPr lang="en-US" sz="1000" dirty="0" smtClean="0"/>
              <a:t>Rea &amp; Price, 1849</a:t>
            </a:r>
            <a:endParaRPr lang="en-US" sz="1000" dirty="0"/>
          </a:p>
        </p:txBody>
      </p:sp>
    </p:spTree>
    <p:extLst>
      <p:ext uri="{BB962C8B-B14F-4D97-AF65-F5344CB8AC3E}">
        <p14:creationId xmlns:p14="http://schemas.microsoft.com/office/powerpoint/2010/main" val="312471804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Fear in New Castle (1813-1814)</a:t>
            </a:r>
            <a:endParaRPr lang="en-US" sz="2800" dirty="0"/>
          </a:p>
        </p:txBody>
      </p:sp>
      <p:sp>
        <p:nvSpPr>
          <p:cNvPr id="3" name="Rectangle 2"/>
          <p:cNvSpPr/>
          <p:nvPr/>
        </p:nvSpPr>
        <p:spPr>
          <a:xfrm>
            <a:off x="574192" y="3615503"/>
            <a:ext cx="7687031" cy="2554545"/>
          </a:xfrm>
          <a:prstGeom prst="rect">
            <a:avLst/>
          </a:prstGeom>
        </p:spPr>
        <p:txBody>
          <a:bodyPr wrap="square">
            <a:spAutoFit/>
          </a:bodyPr>
          <a:lstStyle/>
          <a:p>
            <a:r>
              <a:rPr lang="en-US" sz="1600" dirty="0"/>
              <a:t>George Read II to James Hamilton — November 8, </a:t>
            </a:r>
            <a:r>
              <a:rPr lang="en-US" sz="1600" dirty="0" smtClean="0"/>
              <a:t>1814 [2 months after burning of D.C.]</a:t>
            </a:r>
          </a:p>
          <a:p>
            <a:endParaRPr lang="en-US" sz="1600" dirty="0"/>
          </a:p>
          <a:p>
            <a:r>
              <a:rPr lang="en-US" sz="1600" dirty="0"/>
              <a:t>“The threatening aspect of the war and our exposure on the sea, the Atlantic Coast to its ravages, has induced Mrs. Read to come to a determination of our removing her residence in March next into the interior of the country &amp; she has given the preference to Carlisle. I feel anxious to have provided for her genteel and agreeable lodgings. Isabella, Mary &amp; a servant boy will be the persons whom she will have with her. May I presume to solicit you to enquire if such lodgings could be procured in March next and at what rate; a mineral spring in the neighborhood of Carlisle is with Mrs. Read a considerable inducement to fixing on that place.”</a:t>
            </a:r>
          </a:p>
        </p:txBody>
      </p:sp>
      <p:sp>
        <p:nvSpPr>
          <p:cNvPr id="5" name="TextBox 4"/>
          <p:cNvSpPr txBox="1"/>
          <p:nvPr/>
        </p:nvSpPr>
        <p:spPr>
          <a:xfrm>
            <a:off x="574193" y="1417638"/>
            <a:ext cx="6910563" cy="584776"/>
          </a:xfrm>
          <a:prstGeom prst="rect">
            <a:avLst/>
          </a:prstGeom>
          <a:noFill/>
        </p:spPr>
        <p:txBody>
          <a:bodyPr wrap="square" rtlCol="0">
            <a:spAutoFit/>
          </a:bodyPr>
          <a:lstStyle/>
          <a:p>
            <a:r>
              <a:rPr lang="en-US" dirty="0" smtClean="0"/>
              <a:t>George Read Jr. sends 6 loads of furniture &amp; goods to Christiana Bridge </a:t>
            </a:r>
            <a:r>
              <a:rPr lang="en-US" sz="1400" dirty="0" smtClean="0"/>
              <a:t>(account books 4 and 5</a:t>
            </a:r>
            <a:r>
              <a:rPr lang="en-US" sz="1400" dirty="0"/>
              <a:t>/1813 </a:t>
            </a:r>
            <a:r>
              <a:rPr lang="en-US" sz="1400" dirty="0" smtClean="0"/>
              <a:t>)</a:t>
            </a:r>
            <a:endParaRPr lang="en-US" sz="1400" dirty="0"/>
          </a:p>
        </p:txBody>
      </p:sp>
      <p:sp>
        <p:nvSpPr>
          <p:cNvPr id="6" name="TextBox 5"/>
          <p:cNvSpPr txBox="1"/>
          <p:nvPr/>
        </p:nvSpPr>
        <p:spPr>
          <a:xfrm>
            <a:off x="574193" y="2168351"/>
            <a:ext cx="7687030" cy="1323439"/>
          </a:xfrm>
          <a:prstGeom prst="rect">
            <a:avLst/>
          </a:prstGeom>
          <a:noFill/>
        </p:spPr>
        <p:txBody>
          <a:bodyPr wrap="square" rtlCol="0">
            <a:spAutoFit/>
          </a:bodyPr>
          <a:lstStyle/>
          <a:p>
            <a:r>
              <a:rPr lang="en-US" sz="1600" dirty="0" smtClean="0"/>
              <a:t>Letters.  From </a:t>
            </a:r>
            <a:r>
              <a:rPr lang="en-US" sz="1600" dirty="0"/>
              <a:t>Mary Read — March 29, </a:t>
            </a:r>
            <a:r>
              <a:rPr lang="en-US" sz="1600" dirty="0" smtClean="0"/>
              <a:t>1813</a:t>
            </a:r>
          </a:p>
          <a:p>
            <a:endParaRPr lang="en-US" sz="1600" dirty="0"/>
          </a:p>
          <a:p>
            <a:r>
              <a:rPr lang="en-US" sz="1600" dirty="0" smtClean="0"/>
              <a:t>“New </a:t>
            </a:r>
            <a:r>
              <a:rPr lang="en-US" sz="1600" dirty="0"/>
              <a:t>Castle is in a state of </a:t>
            </a:r>
            <a:r>
              <a:rPr lang="en-US" sz="1600" dirty="0" smtClean="0"/>
              <a:t>alarm… difficulty </a:t>
            </a:r>
            <a:r>
              <a:rPr lang="en-US" sz="1600" dirty="0"/>
              <a:t>in procuring food. Mr. [ ] McMahon has offered the Reads asylum in case of an </a:t>
            </a:r>
            <a:r>
              <a:rPr lang="en-US" sz="1600" dirty="0" smtClean="0"/>
              <a:t>attack”.</a:t>
            </a:r>
            <a:endParaRPr lang="en-US" sz="1600" dirty="0"/>
          </a:p>
          <a:p>
            <a:endParaRPr lang="en-US" sz="1600" dirty="0"/>
          </a:p>
        </p:txBody>
      </p:sp>
      <p:sp>
        <p:nvSpPr>
          <p:cNvPr id="7" name="TextBox 6"/>
          <p:cNvSpPr txBox="1"/>
          <p:nvPr/>
        </p:nvSpPr>
        <p:spPr>
          <a:xfrm>
            <a:off x="520150" y="6333896"/>
            <a:ext cx="5019109" cy="276999"/>
          </a:xfrm>
          <a:prstGeom prst="rect">
            <a:avLst/>
          </a:prstGeom>
          <a:noFill/>
        </p:spPr>
        <p:txBody>
          <a:bodyPr wrap="square" rtlCol="0">
            <a:spAutoFit/>
          </a:bodyPr>
          <a:lstStyle/>
          <a:p>
            <a:r>
              <a:rPr lang="en-US" sz="1200" dirty="0" smtClean="0"/>
              <a:t>Delaware Historical Society</a:t>
            </a:r>
            <a:endParaRPr lang="en-US" sz="1200" dirty="0"/>
          </a:p>
        </p:txBody>
      </p:sp>
    </p:spTree>
    <p:extLst>
      <p:ext uri="{BB962C8B-B14F-4D97-AF65-F5344CB8AC3E}">
        <p14:creationId xmlns:p14="http://schemas.microsoft.com/office/powerpoint/2010/main" val="105398194"/>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The Arsenal/New Castle Institute (1852-1930)</a:t>
            </a:r>
            <a:endParaRPr lang="en-US" sz="2800" dirty="0"/>
          </a:p>
        </p:txBody>
      </p:sp>
      <p:pic>
        <p:nvPicPr>
          <p:cNvPr id="3" name="Picture 2" descr="arsenal_1930.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45759" y="1417638"/>
            <a:ext cx="3123750" cy="2386198"/>
          </a:xfrm>
          <a:prstGeom prst="rect">
            <a:avLst/>
          </a:prstGeom>
        </p:spPr>
      </p:pic>
      <p:sp>
        <p:nvSpPr>
          <p:cNvPr id="4" name="TextBox 3"/>
          <p:cNvSpPr txBox="1"/>
          <p:nvPr/>
        </p:nvSpPr>
        <p:spPr>
          <a:xfrm>
            <a:off x="4701614" y="1729277"/>
            <a:ext cx="3553385" cy="1138773"/>
          </a:xfrm>
          <a:prstGeom prst="rect">
            <a:avLst/>
          </a:prstGeom>
          <a:noFill/>
        </p:spPr>
        <p:txBody>
          <a:bodyPr wrap="square" rtlCol="0">
            <a:spAutoFit/>
          </a:bodyPr>
          <a:lstStyle/>
          <a:p>
            <a:r>
              <a:rPr lang="en-US" dirty="0" smtClean="0"/>
              <a:t>Students prepare to move from the New Castle Institute to the new William Penn School, Jan. 5, 1930</a:t>
            </a:r>
          </a:p>
          <a:p>
            <a:endParaRPr lang="en-US" sz="1400" dirty="0"/>
          </a:p>
        </p:txBody>
      </p:sp>
      <p:sp>
        <p:nvSpPr>
          <p:cNvPr id="5" name="TextBox 4"/>
          <p:cNvSpPr txBox="1"/>
          <p:nvPr/>
        </p:nvSpPr>
        <p:spPr>
          <a:xfrm>
            <a:off x="1145759" y="3850387"/>
            <a:ext cx="1033544" cy="276999"/>
          </a:xfrm>
          <a:prstGeom prst="rect">
            <a:avLst/>
          </a:prstGeom>
          <a:noFill/>
        </p:spPr>
        <p:txBody>
          <a:bodyPr wrap="square" rtlCol="0">
            <a:spAutoFit/>
          </a:bodyPr>
          <a:lstStyle/>
          <a:p>
            <a:r>
              <a:rPr lang="en-US" sz="1200" dirty="0" smtClean="0"/>
              <a:t>Del. Hist. Soc.</a:t>
            </a:r>
            <a:endParaRPr lang="en-US" sz="1200" dirty="0"/>
          </a:p>
        </p:txBody>
      </p:sp>
      <p:sp>
        <p:nvSpPr>
          <p:cNvPr id="6" name="TextBox 5"/>
          <p:cNvSpPr txBox="1"/>
          <p:nvPr/>
        </p:nvSpPr>
        <p:spPr>
          <a:xfrm>
            <a:off x="824134" y="4140896"/>
            <a:ext cx="8167030" cy="1323439"/>
          </a:xfrm>
          <a:prstGeom prst="rect">
            <a:avLst/>
          </a:prstGeom>
          <a:noFill/>
        </p:spPr>
        <p:txBody>
          <a:bodyPr wrap="square" rtlCol="0">
            <a:spAutoFit/>
          </a:bodyPr>
          <a:lstStyle/>
          <a:p>
            <a:pPr marL="285750" indent="-285750">
              <a:buFont typeface="Arial"/>
              <a:buChar char="•"/>
            </a:pPr>
            <a:r>
              <a:rPr lang="en-US" sz="1600" dirty="0" smtClean="0"/>
              <a:t>The building was taken over by Trustees of New Castle Common in 1852, and a second floor added.  The school taught both boys and girls.</a:t>
            </a:r>
          </a:p>
          <a:p>
            <a:pPr marL="285750" indent="-285750">
              <a:buFont typeface="Arial"/>
              <a:buChar char="•"/>
            </a:pPr>
            <a:r>
              <a:rPr lang="en-US" sz="1600" dirty="0" smtClean="0"/>
              <a:t>The Trustees provided sole support until 1874 when it needed funds for the Water Company</a:t>
            </a:r>
          </a:p>
          <a:p>
            <a:pPr marL="285750" indent="-285750">
              <a:buFont typeface="Arial"/>
              <a:buChar char="•"/>
            </a:pPr>
            <a:r>
              <a:rPr lang="en-US" sz="1600" dirty="0" smtClean="0"/>
              <a:t>Subjects included</a:t>
            </a:r>
            <a:r>
              <a:rPr lang="en-US" sz="1600" dirty="0"/>
              <a:t>: Greek, Latin, English, </a:t>
            </a:r>
            <a:r>
              <a:rPr lang="en-US" sz="1600" dirty="0" smtClean="0"/>
              <a:t>etymology, algebra</a:t>
            </a:r>
            <a:r>
              <a:rPr lang="en-US" sz="1600" dirty="0"/>
              <a:t>, arithmetic, history, physiology </a:t>
            </a:r>
            <a:r>
              <a:rPr lang="en-US" sz="1600" dirty="0" smtClean="0"/>
              <a:t> and </a:t>
            </a:r>
            <a:r>
              <a:rPr lang="en-US" sz="1600" dirty="0"/>
              <a:t>constitutional history</a:t>
            </a:r>
          </a:p>
        </p:txBody>
      </p:sp>
    </p:spTree>
    <p:extLst>
      <p:ext uri="{BB962C8B-B14F-4D97-AF65-F5344CB8AC3E}">
        <p14:creationId xmlns:p14="http://schemas.microsoft.com/office/powerpoint/2010/main" val="2900794561"/>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4162"/>
            <a:ext cx="8229600" cy="833438"/>
          </a:xfrm>
        </p:spPr>
        <p:txBody>
          <a:bodyPr>
            <a:normAutofit/>
          </a:bodyPr>
          <a:lstStyle/>
          <a:p>
            <a:r>
              <a:rPr lang="en-US" sz="3600" dirty="0" smtClean="0"/>
              <a:t>Advances, Setbacks in New Castle History</a:t>
            </a:r>
            <a:endParaRPr lang="en-US" sz="3600" dirty="0"/>
          </a:p>
        </p:txBody>
      </p:sp>
      <p:sp>
        <p:nvSpPr>
          <p:cNvPr id="3" name="TextBox 2"/>
          <p:cNvSpPr txBox="1"/>
          <p:nvPr/>
        </p:nvSpPr>
        <p:spPr>
          <a:xfrm>
            <a:off x="749300" y="1104900"/>
            <a:ext cx="8051800" cy="5539978"/>
          </a:xfrm>
          <a:prstGeom prst="rect">
            <a:avLst/>
          </a:prstGeom>
          <a:noFill/>
        </p:spPr>
        <p:txBody>
          <a:bodyPr wrap="square" rtlCol="0">
            <a:spAutoFit/>
          </a:bodyPr>
          <a:lstStyle/>
          <a:p>
            <a:pPr marL="342900" indent="-342900">
              <a:buFont typeface="Lucida Grande"/>
              <a:buChar char="+"/>
            </a:pPr>
            <a:r>
              <a:rPr lang="en-US" sz="2400" dirty="0" smtClean="0"/>
              <a:t>1655	Rule by Amsterdam, not Dutch West India Company</a:t>
            </a:r>
          </a:p>
          <a:p>
            <a:pPr marL="342900" indent="-342900">
              <a:buFont typeface="Lucida Grande"/>
              <a:buChar char="+"/>
            </a:pPr>
            <a:r>
              <a:rPr lang="en-US" sz="2400" dirty="0" smtClean="0"/>
              <a:t>1664</a:t>
            </a:r>
            <a:r>
              <a:rPr lang="en-US" sz="2400" dirty="0"/>
              <a:t>	Govt. center for three lower counties</a:t>
            </a:r>
          </a:p>
          <a:p>
            <a:pPr marL="1257300" lvl="2" indent="-342900">
              <a:buClr>
                <a:srgbClr val="FF0000"/>
              </a:buClr>
              <a:buFont typeface="Lucida Grande"/>
              <a:buChar char="-"/>
            </a:pPr>
            <a:r>
              <a:rPr lang="en-US" sz="2400" dirty="0" smtClean="0"/>
              <a:t>	1682	Loses status as chief city to Philadelphia</a:t>
            </a:r>
          </a:p>
          <a:p>
            <a:pPr marL="1257300" lvl="2" indent="-342900">
              <a:buClr>
                <a:srgbClr val="FF0000"/>
              </a:buClr>
              <a:buFont typeface="Lucida Grande"/>
              <a:buChar char="-"/>
            </a:pPr>
            <a:r>
              <a:rPr lang="en-US" sz="2400" dirty="0"/>
              <a:t>	</a:t>
            </a:r>
            <a:r>
              <a:rPr lang="en-US" sz="2400" dirty="0" smtClean="0"/>
              <a:t>&lt;1770	Loses shipping dominance to Philadelphia</a:t>
            </a:r>
          </a:p>
          <a:p>
            <a:pPr marL="1257300" lvl="2" indent="-342900">
              <a:buClr>
                <a:srgbClr val="FF0000"/>
              </a:buClr>
              <a:buFont typeface="Lucida Grande"/>
              <a:buChar char="-"/>
            </a:pPr>
            <a:r>
              <a:rPr lang="en-US" sz="2400" dirty="0"/>
              <a:t>	1777	Loses state capital to Dover</a:t>
            </a:r>
          </a:p>
          <a:p>
            <a:r>
              <a:rPr lang="en-US" sz="2400" dirty="0" smtClean="0"/>
              <a:t>+  1797 	Finally, self governed</a:t>
            </a:r>
            <a:endParaRPr lang="en-US" sz="2400" dirty="0"/>
          </a:p>
          <a:p>
            <a:r>
              <a:rPr lang="en-US" sz="2400" dirty="0" smtClean="0"/>
              <a:t>+  1800s</a:t>
            </a:r>
            <a:r>
              <a:rPr lang="en-US" sz="2400" dirty="0"/>
              <a:t>	North/South </a:t>
            </a:r>
            <a:r>
              <a:rPr lang="en-US" sz="2400" dirty="0" smtClean="0"/>
              <a:t>Transportation hub</a:t>
            </a:r>
          </a:p>
          <a:p>
            <a:pPr>
              <a:buClr>
                <a:srgbClr val="FF0000"/>
              </a:buClr>
            </a:pPr>
            <a:r>
              <a:rPr lang="en-US" sz="2400" dirty="0" smtClean="0"/>
              <a:t>		</a:t>
            </a:r>
            <a:r>
              <a:rPr lang="en-US" sz="2400" dirty="0" smtClean="0">
                <a:solidFill>
                  <a:srgbClr val="FF0000"/>
                </a:solidFill>
              </a:rPr>
              <a:t>-</a:t>
            </a:r>
            <a:r>
              <a:rPr lang="en-US" sz="2400" dirty="0" smtClean="0"/>
              <a:t>	1824	Fire destroys many buildings</a:t>
            </a:r>
          </a:p>
          <a:p>
            <a:pPr marL="342900" indent="-342900">
              <a:buFont typeface="Lucida Grande"/>
              <a:buChar char="+"/>
            </a:pPr>
            <a:r>
              <a:rPr lang="en-US" sz="2400" dirty="0" smtClean="0"/>
              <a:t> 1832</a:t>
            </a:r>
            <a:r>
              <a:rPr lang="en-US" sz="2400" dirty="0"/>
              <a:t>	NC&amp;FT RR opens</a:t>
            </a:r>
          </a:p>
          <a:p>
            <a:r>
              <a:rPr lang="en-US" sz="2400" dirty="0"/>
              <a:t>	</a:t>
            </a:r>
            <a:r>
              <a:rPr lang="en-US" sz="2400" dirty="0" smtClean="0"/>
              <a:t>	</a:t>
            </a:r>
            <a:r>
              <a:rPr lang="en-US" sz="2400" dirty="0" smtClean="0">
                <a:solidFill>
                  <a:srgbClr val="FF0000"/>
                </a:solidFill>
              </a:rPr>
              <a:t>-</a:t>
            </a:r>
            <a:r>
              <a:rPr lang="en-US" sz="2400" dirty="0" smtClean="0"/>
              <a:t>	1838</a:t>
            </a:r>
            <a:r>
              <a:rPr lang="en-US" sz="2400" dirty="0"/>
              <a:t>	 	NC&amp;FT RR Bypassed</a:t>
            </a:r>
          </a:p>
          <a:p>
            <a:pPr marL="342900" indent="-342900">
              <a:buFont typeface="Lucida Grande"/>
              <a:buChar char="+"/>
            </a:pPr>
            <a:r>
              <a:rPr lang="en-US" sz="2400" dirty="0">
                <a:solidFill>
                  <a:schemeClr val="bg1">
                    <a:lumMod val="75000"/>
                  </a:schemeClr>
                </a:solidFill>
              </a:rPr>
              <a:t>1840 on	</a:t>
            </a:r>
            <a:r>
              <a:rPr lang="en-US" sz="2400" dirty="0" smtClean="0">
                <a:solidFill>
                  <a:schemeClr val="bg1">
                    <a:lumMod val="75000"/>
                  </a:schemeClr>
                </a:solidFill>
              </a:rPr>
              <a:t>	Gains industry</a:t>
            </a:r>
            <a:r>
              <a:rPr lang="en-US" sz="2400" dirty="0">
                <a:solidFill>
                  <a:schemeClr val="bg1">
                    <a:lumMod val="75000"/>
                  </a:schemeClr>
                </a:solidFill>
              </a:rPr>
              <a:t>: railroad engines, iron, steel</a:t>
            </a:r>
          </a:p>
          <a:p>
            <a:r>
              <a:rPr lang="en-US" sz="2400" dirty="0">
                <a:solidFill>
                  <a:schemeClr val="bg1">
                    <a:lumMod val="75000"/>
                  </a:schemeClr>
                </a:solidFill>
              </a:rPr>
              <a:t>	</a:t>
            </a:r>
            <a:r>
              <a:rPr lang="en-US" sz="2400" dirty="0" smtClean="0">
                <a:solidFill>
                  <a:schemeClr val="bg1">
                    <a:lumMod val="75000"/>
                  </a:schemeClr>
                </a:solidFill>
              </a:rPr>
              <a:t>	-		1880	 		Loses county seat to Wilmington</a:t>
            </a:r>
          </a:p>
          <a:p>
            <a:r>
              <a:rPr lang="en-US" sz="2400" dirty="0">
                <a:solidFill>
                  <a:schemeClr val="bg1">
                    <a:lumMod val="75000"/>
                  </a:schemeClr>
                </a:solidFill>
              </a:rPr>
              <a:t>	</a:t>
            </a:r>
            <a:r>
              <a:rPr lang="en-US" sz="2400" dirty="0" smtClean="0">
                <a:solidFill>
                  <a:schemeClr val="bg1">
                    <a:lumMod val="75000"/>
                  </a:schemeClr>
                </a:solidFill>
              </a:rPr>
              <a:t>	-		1900-1960		Industries close </a:t>
            </a:r>
            <a:endParaRPr lang="en-US" sz="2400" dirty="0">
              <a:solidFill>
                <a:schemeClr val="bg1">
                  <a:lumMod val="75000"/>
                </a:schemeClr>
              </a:solidFill>
            </a:endParaRPr>
          </a:p>
          <a:p>
            <a:pPr marL="342900" indent="-342900">
              <a:buFont typeface="Lucida Grande"/>
              <a:buChar char="+"/>
            </a:pPr>
            <a:r>
              <a:rPr lang="en-US" sz="2400" dirty="0" smtClean="0">
                <a:solidFill>
                  <a:schemeClr val="bg1">
                    <a:lumMod val="75000"/>
                  </a:schemeClr>
                </a:solidFill>
              </a:rPr>
              <a:t>1920s	Colonial revival awareness increases appreciation</a:t>
            </a:r>
          </a:p>
          <a:p>
            <a:pPr marL="342900" indent="-342900">
              <a:buAutoNum type="arabicPlain" startAt="1832"/>
            </a:pPr>
            <a:endParaRPr lang="en-US" dirty="0" smtClean="0">
              <a:solidFill>
                <a:schemeClr val="bg1">
                  <a:lumMod val="75000"/>
                </a:schemeClr>
              </a:solidFill>
            </a:endParaRPr>
          </a:p>
        </p:txBody>
      </p:sp>
    </p:spTree>
    <p:extLst>
      <p:ext uri="{BB962C8B-B14F-4D97-AF65-F5344CB8AC3E}">
        <p14:creationId xmlns:p14="http://schemas.microsoft.com/office/powerpoint/2010/main" val="82201623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18416</TotalTime>
  <Words>5302</Words>
  <Application>Microsoft Macintosh PowerPoint</Application>
  <PresentationFormat>On-screen Show (4:3)</PresentationFormat>
  <Paragraphs>487</Paragraphs>
  <Slides>47</Slides>
  <Notes>15</Notes>
  <HiddenSlides>0</HiddenSlides>
  <MMClips>1</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PowerPoint Presentation</vt:lpstr>
      <vt:lpstr>PowerPoint Presentation</vt:lpstr>
      <vt:lpstr>Immigration</vt:lpstr>
      <vt:lpstr>Scotch-Irish  Imigration</vt:lpstr>
      <vt:lpstr>Governors of Pennsylvania (&amp; Delaware)</vt:lpstr>
      <vt:lpstr>PowerPoint Presentation</vt:lpstr>
      <vt:lpstr>New Castle in 1750 Rev. George Ross to Rev. Bearcroft</vt:lpstr>
      <vt:lpstr>Echoes of a distant war  The French &amp; Indian War began on the western frontier</vt:lpstr>
      <vt:lpstr>The War Comes Closer - 1756</vt:lpstr>
      <vt:lpstr>PowerPoint Presentation</vt:lpstr>
      <vt:lpstr>PowerPoint Presentation</vt:lpstr>
      <vt:lpstr>PowerPoint Presentation</vt:lpstr>
      <vt:lpstr>A Lottery for Civil Defense</vt:lpstr>
      <vt:lpstr>Prospectus and announcement of prizes for Lottery to erect a BATTERY at the town of New Castle and purchase some Guns for the same </vt:lpstr>
      <vt:lpstr>PLAN OF THE BATTERY AT NEWCASTEL ON DELAWARE, Laid out the 2nd May 1757 By Elias Meyer, Lieutenant of the 60th or Royal American Regiment </vt:lpstr>
      <vt:lpstr>PowerPoint Presentation</vt:lpstr>
      <vt:lpstr>PowerPoint Presentation</vt:lpstr>
      <vt:lpstr>Overlay of 1757 Plan on Contour Map</vt:lpstr>
      <vt:lpstr>Possible location of the Battery based on the waterline of the 1803 Latrobe C&amp;D canal plan</vt:lpstr>
      <vt:lpstr>PowerPoint Presentation</vt:lpstr>
      <vt:lpstr>Account of the number of vessels and their tonnage that have entered inwards at the several ports in North America from the 5th of January 1772 to the 5th of January 1773 </vt:lpstr>
      <vt:lpstr>Non-dutiable goods imported  into New Castle in 1772</vt:lpstr>
      <vt:lpstr>Setbacks to New Castle</vt:lpstr>
      <vt:lpstr>War has Started! The News Comes to New Castle (a week later)</vt:lpstr>
      <vt:lpstr>New Castle, A Town Divided</vt:lpstr>
      <vt:lpstr>General William Howe was Commander in Chief during the Revolution His Secretary (Ambrose Searle) visited New Castle</vt:lpstr>
      <vt:lpstr>Searle’s description of New Castle</vt:lpstr>
      <vt:lpstr>Lord Howe’s Secretary 1777 Visit to New Castle </vt:lpstr>
      <vt:lpstr>Where, When, was Spring Garden? Look at maps, aerial photos: present in 1868, 1926, gone in 1937, replaced by Bellanca</vt:lpstr>
      <vt:lpstr>PowerPoint Presentation</vt:lpstr>
      <vt:lpstr>PowerPoint Presentation</vt:lpstr>
      <vt:lpstr>PowerPoint Presentation</vt:lpstr>
      <vt:lpstr>New Castle, A Town Divided Patriots (Whigs) Supported Revolution</vt:lpstr>
      <vt:lpstr> New Castle, A Town Divided Loyalist, Tories, often Anglican, loyal to crown  </vt:lpstr>
      <vt:lpstr>PowerPoint Presentation</vt:lpstr>
      <vt:lpstr>PowerPoint Presentation</vt:lpstr>
      <vt:lpstr>Incidents near New Castle During the Revolutionary War </vt:lpstr>
      <vt:lpstr>Incidents near New Castle During the Revolutionary War </vt:lpstr>
      <vt:lpstr>Description from a traveler (1795)</vt:lpstr>
      <vt:lpstr>Irish immigrants, passenger lists, 1803</vt:lpstr>
      <vt:lpstr>African Americans in New Castle</vt:lpstr>
      <vt:lpstr>War of 1812, The Arsenal</vt:lpstr>
      <vt:lpstr>The Arsenal – under U.S. Control (1809-1850)</vt:lpstr>
      <vt:lpstr>Green Tree Inn</vt:lpstr>
      <vt:lpstr>Fear in New Castle (1813-1814)</vt:lpstr>
      <vt:lpstr>The Arsenal/New Castle Institute (1852-1930)</vt:lpstr>
      <vt:lpstr>Advances, Setbacks in New Castle History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Meek</dc:creator>
  <cp:lastModifiedBy>James Meek</cp:lastModifiedBy>
  <cp:revision>230</cp:revision>
  <dcterms:created xsi:type="dcterms:W3CDTF">2015-02-12T22:08:28Z</dcterms:created>
  <dcterms:modified xsi:type="dcterms:W3CDTF">2018-09-26T19:04:14Z</dcterms:modified>
</cp:coreProperties>
</file>