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309" r:id="rId3"/>
    <p:sldId id="265" r:id="rId4"/>
    <p:sldId id="268" r:id="rId5"/>
    <p:sldId id="294" r:id="rId6"/>
    <p:sldId id="310" r:id="rId7"/>
    <p:sldId id="266" r:id="rId8"/>
    <p:sldId id="316" r:id="rId9"/>
    <p:sldId id="271" r:id="rId10"/>
    <p:sldId id="262" r:id="rId11"/>
    <p:sldId id="263" r:id="rId12"/>
    <p:sldId id="273" r:id="rId13"/>
    <p:sldId id="287" r:id="rId14"/>
    <p:sldId id="290" r:id="rId15"/>
    <p:sldId id="274" r:id="rId16"/>
    <p:sldId id="277" r:id="rId17"/>
    <p:sldId id="275" r:id="rId18"/>
    <p:sldId id="295" r:id="rId19"/>
    <p:sldId id="291" r:id="rId20"/>
    <p:sldId id="296" r:id="rId21"/>
    <p:sldId id="293" r:id="rId22"/>
    <p:sldId id="317" r:id="rId23"/>
    <p:sldId id="284" r:id="rId24"/>
    <p:sldId id="279" r:id="rId25"/>
    <p:sldId id="281" r:id="rId26"/>
    <p:sldId id="283" r:id="rId27"/>
    <p:sldId id="301" r:id="rId28"/>
    <p:sldId id="312" r:id="rId29"/>
    <p:sldId id="313" r:id="rId30"/>
    <p:sldId id="311" r:id="rId31"/>
    <p:sldId id="314" r:id="rId32"/>
    <p:sldId id="300" r:id="rId33"/>
    <p:sldId id="299" r:id="rId34"/>
    <p:sldId id="303" r:id="rId35"/>
    <p:sldId id="305" r:id="rId36"/>
    <p:sldId id="318" r:id="rId37"/>
    <p:sldId id="306" r:id="rId38"/>
    <p:sldId id="259" r:id="rId39"/>
    <p:sldId id="315" r:id="rId40"/>
    <p:sldId id="264" r:id="rId41"/>
    <p:sldId id="258"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75EF592-E069-A847-8B35-9625B54432C0}">
          <p14:sldIdLst>
            <p14:sldId id="256"/>
            <p14:sldId id="309"/>
            <p14:sldId id="265"/>
            <p14:sldId id="268"/>
            <p14:sldId id="294"/>
            <p14:sldId id="310"/>
            <p14:sldId id="266"/>
            <p14:sldId id="316"/>
            <p14:sldId id="271"/>
          </p14:sldIdLst>
        </p14:section>
        <p14:section name="Untitled Section" id="{B673AB5F-2DB8-8745-84D1-5B9C2AD2DA68}">
          <p14:sldIdLst/>
        </p14:section>
        <p14:section name=" highlight" id="{F1EB2492-A4AE-4049-A74C-233C006B25CC}">
          <p14:sldIdLst>
            <p14:sldId id="262"/>
            <p14:sldId id="263"/>
            <p14:sldId id="273"/>
            <p14:sldId id="287"/>
            <p14:sldId id="290"/>
            <p14:sldId id="274"/>
            <p14:sldId id="277"/>
            <p14:sldId id="275"/>
            <p14:sldId id="295"/>
            <p14:sldId id="291"/>
            <p14:sldId id="296"/>
            <p14:sldId id="293"/>
            <p14:sldId id="317"/>
            <p14:sldId id="284"/>
            <p14:sldId id="279"/>
            <p14:sldId id="281"/>
            <p14:sldId id="283"/>
            <p14:sldId id="301"/>
            <p14:sldId id="312"/>
            <p14:sldId id="313"/>
            <p14:sldId id="311"/>
            <p14:sldId id="314"/>
            <p14:sldId id="300"/>
            <p14:sldId id="299"/>
            <p14:sldId id="303"/>
            <p14:sldId id="305"/>
            <p14:sldId id="318"/>
            <p14:sldId id="306"/>
            <p14:sldId id="259"/>
            <p14:sldId id="315"/>
            <p14:sldId id="264"/>
            <p14:sldId id="258"/>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30" d="100"/>
          <a:sy n="130" d="100"/>
        </p:scale>
        <p:origin x="-2392" y="-1464"/>
      </p:cViewPr>
      <p:guideLst>
        <p:guide orient="horz" pos="2160"/>
        <p:guide pos="2880"/>
      </p:guideLst>
    </p:cSldViewPr>
  </p:slideViewPr>
  <p:notesTextViewPr>
    <p:cViewPr>
      <p:scale>
        <a:sx n="100" d="100"/>
        <a:sy n="100" d="100"/>
      </p:scale>
      <p:origin x="0" y="0"/>
    </p:cViewPr>
  </p:notesTextViewPr>
  <p:sorterViewPr>
    <p:cViewPr>
      <p:scale>
        <a:sx n="68" d="100"/>
        <a:sy n="68"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6068C3-5538-DC4F-B110-D144FA08C335}" type="datetimeFigureOut">
              <a:rPr lang="en-US" smtClean="0"/>
              <a:t>10/2/18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752B4B-F6B5-864A-8344-B41A7FDEC2DC}" type="slidenum">
              <a:rPr lang="en-US" smtClean="0"/>
              <a:t>‹#›</a:t>
            </a:fld>
            <a:endParaRPr lang="en-US"/>
          </a:p>
        </p:txBody>
      </p:sp>
    </p:spTree>
    <p:extLst>
      <p:ext uri="{BB962C8B-B14F-4D97-AF65-F5344CB8AC3E}">
        <p14:creationId xmlns:p14="http://schemas.microsoft.com/office/powerpoint/2010/main" val="323305764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752B4B-F6B5-864A-8344-B41A7FDEC2DC}" type="slidenum">
              <a:rPr lang="en-US" smtClean="0"/>
              <a:t>3</a:t>
            </a:fld>
            <a:endParaRPr lang="en-US"/>
          </a:p>
        </p:txBody>
      </p:sp>
    </p:spTree>
    <p:extLst>
      <p:ext uri="{BB962C8B-B14F-4D97-AF65-F5344CB8AC3E}">
        <p14:creationId xmlns:p14="http://schemas.microsoft.com/office/powerpoint/2010/main" val="1210327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majewski</a:t>
            </a:r>
            <a:endParaRPr lang="en-US" dirty="0"/>
          </a:p>
        </p:txBody>
      </p:sp>
      <p:sp>
        <p:nvSpPr>
          <p:cNvPr id="4" name="Slide Number Placeholder 3"/>
          <p:cNvSpPr>
            <a:spLocks noGrp="1"/>
          </p:cNvSpPr>
          <p:nvPr>
            <p:ph type="sldNum" sz="quarter" idx="10"/>
          </p:nvPr>
        </p:nvSpPr>
        <p:spPr/>
        <p:txBody>
          <a:bodyPr/>
          <a:lstStyle/>
          <a:p>
            <a:fld id="{65752B4B-F6B5-864A-8344-B41A7FDEC2DC}" type="slidenum">
              <a:rPr lang="en-US" smtClean="0"/>
              <a:t>18</a:t>
            </a:fld>
            <a:endParaRPr lang="en-US"/>
          </a:p>
        </p:txBody>
      </p:sp>
    </p:spTree>
    <p:extLst>
      <p:ext uri="{BB962C8B-B14F-4D97-AF65-F5344CB8AC3E}">
        <p14:creationId xmlns:p14="http://schemas.microsoft.com/office/powerpoint/2010/main" val="3166411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Talking about national rank and</a:t>
            </a:r>
            <a:r>
              <a:rPr lang="en-US" baseline="0" dirty="0" smtClean="0"/>
              <a:t> influence, not state governor, or judge  -- more than you can shake a stick at.  And you might want to.</a:t>
            </a:r>
          </a:p>
          <a:p>
            <a:endParaRPr lang="en-US" baseline="0" dirty="0" smtClean="0"/>
          </a:p>
          <a:p>
            <a:r>
              <a:rPr lang="en-US" baseline="0" dirty="0" smtClean="0"/>
              <a:t>Most people of national rank just passed through or visited (like Biden)</a:t>
            </a:r>
            <a:endParaRPr lang="en-US" dirty="0"/>
          </a:p>
        </p:txBody>
      </p:sp>
      <p:sp>
        <p:nvSpPr>
          <p:cNvPr id="4" name="Slide Number Placeholder 3"/>
          <p:cNvSpPr>
            <a:spLocks noGrp="1"/>
          </p:cNvSpPr>
          <p:nvPr>
            <p:ph type="sldNum" sz="quarter" idx="10"/>
          </p:nvPr>
        </p:nvSpPr>
        <p:spPr/>
        <p:txBody>
          <a:bodyPr/>
          <a:lstStyle/>
          <a:p>
            <a:fld id="{65752B4B-F6B5-864A-8344-B41A7FDEC2DC}" type="slidenum">
              <a:rPr lang="en-US" smtClean="0"/>
              <a:t>23</a:t>
            </a:fld>
            <a:endParaRPr lang="en-US"/>
          </a:p>
        </p:txBody>
      </p:sp>
    </p:spTree>
    <p:extLst>
      <p:ext uri="{BB962C8B-B14F-4D97-AF65-F5344CB8AC3E}">
        <p14:creationId xmlns:p14="http://schemas.microsoft.com/office/powerpoint/2010/main" val="2394381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Fueded</a:t>
            </a:r>
            <a:r>
              <a:rPr lang="en-US" baseline="0" dirty="0" smtClean="0"/>
              <a:t> with Stanton:  said Thomas: only fit for presiding over a crypt of mummies like himself (he was 60) and a heavy drinker</a:t>
            </a:r>
          </a:p>
          <a:p>
            <a:r>
              <a:rPr lang="en-US" baseline="0" dirty="0" smtClean="0"/>
              <a:t>Stanton was a radical republican  (</a:t>
            </a:r>
            <a:r>
              <a:rPr lang="en-US" baseline="0" dirty="0" err="1" smtClean="0"/>
              <a:t>lincoln</a:t>
            </a:r>
            <a:r>
              <a:rPr lang="en-US" baseline="0" dirty="0" smtClean="0"/>
              <a:t> was moderate</a:t>
            </a:r>
            <a:endParaRPr lang="en-US" dirty="0"/>
          </a:p>
        </p:txBody>
      </p:sp>
      <p:sp>
        <p:nvSpPr>
          <p:cNvPr id="4" name="Slide Number Placeholder 3"/>
          <p:cNvSpPr>
            <a:spLocks noGrp="1"/>
          </p:cNvSpPr>
          <p:nvPr>
            <p:ph type="sldNum" sz="quarter" idx="10"/>
          </p:nvPr>
        </p:nvSpPr>
        <p:spPr/>
        <p:txBody>
          <a:bodyPr/>
          <a:lstStyle/>
          <a:p>
            <a:fld id="{E795F00F-ECED-EF4C-B322-2566A7EFF59F}" type="slidenum">
              <a:rPr lang="en-US" smtClean="0"/>
              <a:t>25</a:t>
            </a:fld>
            <a:endParaRPr lang="en-US"/>
          </a:p>
        </p:txBody>
      </p:sp>
    </p:spTree>
    <p:extLst>
      <p:ext uri="{BB962C8B-B14F-4D97-AF65-F5344CB8AC3E}">
        <p14:creationId xmlns:p14="http://schemas.microsoft.com/office/powerpoint/2010/main" val="2175718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2CCAFD3-0A96-BE46-8211-436664051D88}" type="datetimeFigureOut">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78B5D3-C042-7346-83ED-58CAB06D128D}" type="slidenum">
              <a:rPr lang="en-US" smtClean="0"/>
              <a:t>‹#›</a:t>
            </a:fld>
            <a:endParaRPr lang="en-US"/>
          </a:p>
        </p:txBody>
      </p:sp>
    </p:spTree>
    <p:extLst>
      <p:ext uri="{BB962C8B-B14F-4D97-AF65-F5344CB8AC3E}">
        <p14:creationId xmlns:p14="http://schemas.microsoft.com/office/powerpoint/2010/main" val="1186398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CCAFD3-0A96-BE46-8211-436664051D88}" type="datetimeFigureOut">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78B5D3-C042-7346-83ED-58CAB06D128D}" type="slidenum">
              <a:rPr lang="en-US" smtClean="0"/>
              <a:t>‹#›</a:t>
            </a:fld>
            <a:endParaRPr lang="en-US"/>
          </a:p>
        </p:txBody>
      </p:sp>
    </p:spTree>
    <p:extLst>
      <p:ext uri="{BB962C8B-B14F-4D97-AF65-F5344CB8AC3E}">
        <p14:creationId xmlns:p14="http://schemas.microsoft.com/office/powerpoint/2010/main" val="737923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CCAFD3-0A96-BE46-8211-436664051D88}" type="datetimeFigureOut">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78B5D3-C042-7346-83ED-58CAB06D128D}" type="slidenum">
              <a:rPr lang="en-US" smtClean="0"/>
              <a:t>‹#›</a:t>
            </a:fld>
            <a:endParaRPr lang="en-US"/>
          </a:p>
        </p:txBody>
      </p:sp>
    </p:spTree>
    <p:extLst>
      <p:ext uri="{BB962C8B-B14F-4D97-AF65-F5344CB8AC3E}">
        <p14:creationId xmlns:p14="http://schemas.microsoft.com/office/powerpoint/2010/main" val="1457384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CCAFD3-0A96-BE46-8211-436664051D88}" type="datetimeFigureOut">
              <a:rPr lang="en-US" smtClean="0"/>
              <a:t>10/2/18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78B5D3-C042-7346-83ED-58CAB06D128D}" type="slidenum">
              <a:rPr lang="en-US" smtClean="0"/>
              <a:t>‹#›</a:t>
            </a:fld>
            <a:endParaRPr lang="en-US"/>
          </a:p>
        </p:txBody>
      </p:sp>
    </p:spTree>
    <p:extLst>
      <p:ext uri="{BB962C8B-B14F-4D97-AF65-F5344CB8AC3E}">
        <p14:creationId xmlns:p14="http://schemas.microsoft.com/office/powerpoint/2010/main" val="2001844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2CCAFD3-0A96-BE46-8211-436664051D88}" type="datetimeFigureOut">
              <a:rPr lang="en-US" smtClean="0"/>
              <a:t>10/2/18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78B5D3-C042-7346-83ED-58CAB06D128D}" type="slidenum">
              <a:rPr lang="en-US" smtClean="0"/>
              <a:t>‹#›</a:t>
            </a:fld>
            <a:endParaRPr lang="en-US"/>
          </a:p>
        </p:txBody>
      </p:sp>
    </p:spTree>
    <p:extLst>
      <p:ext uri="{BB962C8B-B14F-4D97-AF65-F5344CB8AC3E}">
        <p14:creationId xmlns:p14="http://schemas.microsoft.com/office/powerpoint/2010/main" val="3124840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2CCAFD3-0A96-BE46-8211-436664051D88}" type="datetimeFigureOut">
              <a:rPr lang="en-US" smtClean="0"/>
              <a:t>10/2/18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78B5D3-C042-7346-83ED-58CAB06D128D}" type="slidenum">
              <a:rPr lang="en-US" smtClean="0"/>
              <a:t>‹#›</a:t>
            </a:fld>
            <a:endParaRPr lang="en-US"/>
          </a:p>
        </p:txBody>
      </p:sp>
    </p:spTree>
    <p:extLst>
      <p:ext uri="{BB962C8B-B14F-4D97-AF65-F5344CB8AC3E}">
        <p14:creationId xmlns:p14="http://schemas.microsoft.com/office/powerpoint/2010/main" val="3104302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CCAFD3-0A96-BE46-8211-436664051D88}" type="datetimeFigureOut">
              <a:rPr lang="en-US" smtClean="0"/>
              <a:t>10/2/18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78B5D3-C042-7346-83ED-58CAB06D128D}" type="slidenum">
              <a:rPr lang="en-US" smtClean="0"/>
              <a:t>‹#›</a:t>
            </a:fld>
            <a:endParaRPr lang="en-US"/>
          </a:p>
        </p:txBody>
      </p:sp>
    </p:spTree>
    <p:extLst>
      <p:ext uri="{BB962C8B-B14F-4D97-AF65-F5344CB8AC3E}">
        <p14:creationId xmlns:p14="http://schemas.microsoft.com/office/powerpoint/2010/main" val="1699490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CCAFD3-0A96-BE46-8211-436664051D88}" type="datetimeFigureOut">
              <a:rPr lang="en-US" smtClean="0"/>
              <a:t>10/2/18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78B5D3-C042-7346-83ED-58CAB06D128D}" type="slidenum">
              <a:rPr lang="en-US" smtClean="0"/>
              <a:t>‹#›</a:t>
            </a:fld>
            <a:endParaRPr lang="en-US"/>
          </a:p>
        </p:txBody>
      </p:sp>
    </p:spTree>
    <p:extLst>
      <p:ext uri="{BB962C8B-B14F-4D97-AF65-F5344CB8AC3E}">
        <p14:creationId xmlns:p14="http://schemas.microsoft.com/office/powerpoint/2010/main" val="3915329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CCAFD3-0A96-BE46-8211-436664051D88}" type="datetimeFigureOut">
              <a:rPr lang="en-US" smtClean="0"/>
              <a:t>10/2/18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78B5D3-C042-7346-83ED-58CAB06D128D}" type="slidenum">
              <a:rPr lang="en-US" smtClean="0"/>
              <a:t>‹#›</a:t>
            </a:fld>
            <a:endParaRPr lang="en-US"/>
          </a:p>
        </p:txBody>
      </p:sp>
    </p:spTree>
    <p:extLst>
      <p:ext uri="{BB962C8B-B14F-4D97-AF65-F5344CB8AC3E}">
        <p14:creationId xmlns:p14="http://schemas.microsoft.com/office/powerpoint/2010/main" val="2714381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CCAFD3-0A96-BE46-8211-436664051D88}" type="datetimeFigureOut">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78B5D3-C042-7346-83ED-58CAB06D128D}" type="slidenum">
              <a:rPr lang="en-US" smtClean="0"/>
              <a:t>‹#›</a:t>
            </a:fld>
            <a:endParaRPr lang="en-US"/>
          </a:p>
        </p:txBody>
      </p:sp>
    </p:spTree>
    <p:extLst>
      <p:ext uri="{BB962C8B-B14F-4D97-AF65-F5344CB8AC3E}">
        <p14:creationId xmlns:p14="http://schemas.microsoft.com/office/powerpoint/2010/main" val="1858956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CCAFD3-0A96-BE46-8211-436664051D88}" type="datetimeFigureOut">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78B5D3-C042-7346-83ED-58CAB06D128D}" type="slidenum">
              <a:rPr lang="en-US" smtClean="0"/>
              <a:t>‹#›</a:t>
            </a:fld>
            <a:endParaRPr lang="en-US"/>
          </a:p>
        </p:txBody>
      </p:sp>
    </p:spTree>
    <p:extLst>
      <p:ext uri="{BB962C8B-B14F-4D97-AF65-F5344CB8AC3E}">
        <p14:creationId xmlns:p14="http://schemas.microsoft.com/office/powerpoint/2010/main" val="164180189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CCAFD3-0A96-BE46-8211-436664051D88}" type="datetimeFigureOut">
              <a:rPr lang="en-US" smtClean="0"/>
              <a:t>10/2/18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78B5D3-C042-7346-83ED-58CAB06D128D}" type="slidenum">
              <a:rPr lang="en-US" smtClean="0"/>
              <a:t>‹#›</a:t>
            </a:fld>
            <a:endParaRPr lang="en-US"/>
          </a:p>
        </p:txBody>
      </p:sp>
    </p:spTree>
    <p:extLst>
      <p:ext uri="{BB962C8B-B14F-4D97-AF65-F5344CB8AC3E}">
        <p14:creationId xmlns:p14="http://schemas.microsoft.com/office/powerpoint/2010/main" val="39752174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hyperlink" Target="http://nc-chap.org/census/riordan/tax1798.php" TargetMode="External"/><Relationship Id="rId12" Type="http://schemas.openxmlformats.org/officeDocument/2006/relationships/image" Target="../media/image9.png"/><Relationship Id="rId13" Type="http://schemas.openxmlformats.org/officeDocument/2006/relationships/image" Target="../media/image10.png"/><Relationship Id="rId14" Type="http://schemas.openxmlformats.org/officeDocument/2006/relationships/image" Target="../media/image11.png"/><Relationship Id="rId15" Type="http://schemas.openxmlformats.org/officeDocument/2006/relationships/image" Target="../media/image12.png"/><Relationship Id="rId16" Type="http://schemas.openxmlformats.org/officeDocument/2006/relationships/image" Target="../media/image13.png"/><Relationship Id="rId17" Type="http://schemas.openxmlformats.org/officeDocument/2006/relationships/image" Target="../media/image14.png"/><Relationship Id="rId18"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hyperlink" Target="http://nc-chap.org/portraits/details.php?wname=ann_curtis_clay" TargetMode="External"/><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hyperlink" Target="http://nc-chap.org/portraits" TargetMode="External"/><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hyperlink" Target="http://www.worcesterart.org/Collection/Early_American/Artists/sully/biography/" TargetMode="External"/><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hyperlink" Target="http://nc-chap.org/portraits/details.php?wname=dorcas_montgomery_vandyk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hyperlink" Target="http://nc-chap.org/maps/zoomify/fullScreen/hopkins1878.php"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8.xml.rels><?xml version="1.0" encoding="UTF-8" standalone="yes"?>
<Relationships xmlns="http://schemas.openxmlformats.org/package/2006/relationships"><Relationship Id="rId11" Type="http://schemas.openxmlformats.org/officeDocument/2006/relationships/hyperlink" Target="http://nc-chap.org/census/riordan/tax1798.php" TargetMode="External"/><Relationship Id="rId12" Type="http://schemas.openxmlformats.org/officeDocument/2006/relationships/image" Target="../media/image9.png"/><Relationship Id="rId13" Type="http://schemas.openxmlformats.org/officeDocument/2006/relationships/image" Target="../media/image10.png"/><Relationship Id="rId14" Type="http://schemas.openxmlformats.org/officeDocument/2006/relationships/image" Target="../media/image11.png"/><Relationship Id="rId15" Type="http://schemas.openxmlformats.org/officeDocument/2006/relationships/image" Target="../media/image12.png"/><Relationship Id="rId16" Type="http://schemas.openxmlformats.org/officeDocument/2006/relationships/image" Target="../media/image13.png"/><Relationship Id="rId17" Type="http://schemas.openxmlformats.org/officeDocument/2006/relationships/image" Target="../media/image14.png"/><Relationship Id="rId18"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hyperlink" Target="http://nc-chap.org/portraits/details.php?wname=ann_curtis_clay" TargetMode="External"/><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hyperlink" Target="http://nc-chap.org/chap/couturier/" TargetMode="External"/><Relationship Id="rId4" Type="http://schemas.openxmlformats.org/officeDocument/2006/relationships/image" Target="../media/image28.png"/><Relationship Id="rId5" Type="http://schemas.openxmlformats.org/officeDocument/2006/relationships/image" Target="../media/image29.png"/><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5.png"/><Relationship Id="rId3" Type="http://schemas.openxmlformats.org/officeDocument/2006/relationships/image" Target="../media/image3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5.png"/><Relationship Id="rId3" Type="http://schemas.openxmlformats.org/officeDocument/2006/relationships/image" Target="../media/image3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0.jpeg"/><Relationship Id="rId3" Type="http://schemas.openxmlformats.org/officeDocument/2006/relationships/image" Target="../media/image4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2.jpe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png"/><Relationship Id="rId3"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4" Type="http://schemas.openxmlformats.org/officeDocument/2006/relationships/image" Target="../media/image49.png"/><Relationship Id="rId5" Type="http://schemas.openxmlformats.org/officeDocument/2006/relationships/image" Target="../media/image50.png"/><Relationship Id="rId6" Type="http://schemas.openxmlformats.org/officeDocument/2006/relationships/image" Target="../media/image51.png"/><Relationship Id="rId7" Type="http://schemas.openxmlformats.org/officeDocument/2006/relationships/image" Target="../media/image52.png"/><Relationship Id="rId8" Type="http://schemas.openxmlformats.org/officeDocument/2006/relationships/image" Target="../media/image53.png"/><Relationship Id="rId9" Type="http://schemas.openxmlformats.org/officeDocument/2006/relationships/hyperlink" Target="http://nc-chap.org/portraits/slator_clay_jr.php" TargetMode="External"/><Relationship Id="rId1" Type="http://schemas.openxmlformats.org/officeDocument/2006/relationships/slideLayout" Target="../slideLayouts/slideLayout7.xml"/><Relationship Id="rId2" Type="http://schemas.openxmlformats.org/officeDocument/2006/relationships/image" Target="../media/image4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1" Type="http://schemas.openxmlformats.org/officeDocument/2006/relationships/hyperlink" Target="http://nc-chap.org/census/riordan/tax1798.php" TargetMode="External"/><Relationship Id="rId12" Type="http://schemas.openxmlformats.org/officeDocument/2006/relationships/image" Target="../media/image9.png"/><Relationship Id="rId13" Type="http://schemas.openxmlformats.org/officeDocument/2006/relationships/image" Target="../media/image10.png"/><Relationship Id="rId14" Type="http://schemas.openxmlformats.org/officeDocument/2006/relationships/image" Target="../media/image11.png"/><Relationship Id="rId15" Type="http://schemas.openxmlformats.org/officeDocument/2006/relationships/image" Target="../media/image12.png"/><Relationship Id="rId16" Type="http://schemas.openxmlformats.org/officeDocument/2006/relationships/image" Target="../media/image13.png"/><Relationship Id="rId17" Type="http://schemas.openxmlformats.org/officeDocument/2006/relationships/image" Target="../media/image14.png"/><Relationship Id="rId18"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hyperlink" Target="http://nc-chap.org/portraits/details.php?wname=ann_curtis_clay" TargetMode="External"/><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hyperlink" Target="http://nc-chap.org/portraits/details.php?wname=thomas_thomas_jr_mckean" TargetMode="External"/><Relationship Id="rId1" Type="http://schemas.openxmlformats.org/officeDocument/2006/relationships/slideLayout" Target="../slideLayouts/slideLayout7.xml"/><Relationship Id="rId2" Type="http://schemas.openxmlformats.org/officeDocument/2006/relationships/image" Target="../media/image5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5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9.png"/><Relationship Id="rId3" Type="http://schemas.openxmlformats.org/officeDocument/2006/relationships/image" Target="../media/image60.jpeg"/></Relationships>
</file>

<file path=ppt/slides/_rels/slide27.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image" Target="../media/image62.png"/><Relationship Id="rId5" Type="http://schemas.openxmlformats.org/officeDocument/2006/relationships/hyperlink" Target="http://nc-chap.org/census/riordan/" TargetMode="External"/><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 Id="rId3" Type="http://schemas.openxmlformats.org/officeDocument/2006/relationships/hyperlink" Target="http://nc-chap.org/portraits/details.php?wname=james_mccallmont"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3.png"/></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4" Type="http://schemas.openxmlformats.org/officeDocument/2006/relationships/image" Target="../media/image65.png"/><Relationship Id="rId5" Type="http://schemas.openxmlformats.org/officeDocument/2006/relationships/image" Target="../media/image66.jpeg"/><Relationship Id="rId6" Type="http://schemas.openxmlformats.org/officeDocument/2006/relationships/image" Target="../media/image67.png"/><Relationship Id="rId7" Type="http://schemas.openxmlformats.org/officeDocument/2006/relationships/image" Target="../media/image68.png"/><Relationship Id="rId8" Type="http://schemas.openxmlformats.org/officeDocument/2006/relationships/hyperlink" Target="http://nc-chap.org/resources/schroeder_hermitage.pdf%23page=14" TargetMode="External"/><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2.png"/><Relationship Id="rId3" Type="http://schemas.openxmlformats.org/officeDocument/2006/relationships/hyperlink" Target="http://nc-chap.org/portraits/details.php?wname=john_johns"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3.png"/><Relationship Id="rId3" Type="http://schemas.openxmlformats.org/officeDocument/2006/relationships/hyperlink" Target="http://nc-chap.org/portraits/details.php?wname=william_read"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75.png"/><Relationship Id="rId4" Type="http://schemas.openxmlformats.org/officeDocument/2006/relationships/image" Target="../media/image76.png"/><Relationship Id="rId5" Type="http://schemas.openxmlformats.org/officeDocument/2006/relationships/image" Target="../media/image77.png"/><Relationship Id="rId1" Type="http://schemas.openxmlformats.org/officeDocument/2006/relationships/slideLayout" Target="../slideLayouts/slideLayout6.xml"/><Relationship Id="rId2" Type="http://schemas.openxmlformats.org/officeDocument/2006/relationships/image" Target="../media/image74.png"/></Relationships>
</file>

<file path=ppt/slides/_rels/slide37.xml.rels><?xml version="1.0" encoding="UTF-8" standalone="yes"?>
<Relationships xmlns="http://schemas.openxmlformats.org/package/2006/relationships"><Relationship Id="rId3" Type="http://schemas.openxmlformats.org/officeDocument/2006/relationships/image" Target="../media/image75.png"/><Relationship Id="rId4" Type="http://schemas.openxmlformats.org/officeDocument/2006/relationships/image" Target="../media/image76.png"/><Relationship Id="rId5" Type="http://schemas.openxmlformats.org/officeDocument/2006/relationships/image" Target="../media/image77.png"/><Relationship Id="rId1" Type="http://schemas.openxmlformats.org/officeDocument/2006/relationships/slideLayout" Target="../slideLayouts/slideLayout6.xml"/><Relationship Id="rId2" Type="http://schemas.openxmlformats.org/officeDocument/2006/relationships/image" Target="../media/image74.png"/></Relationships>
</file>

<file path=ppt/slides/_rels/slide38.xml.rels><?xml version="1.0" encoding="UTF-8" standalone="yes"?>
<Relationships xmlns="http://schemas.openxmlformats.org/package/2006/relationships"><Relationship Id="rId11" Type="http://schemas.openxmlformats.org/officeDocument/2006/relationships/image" Target="../media/image87.png"/><Relationship Id="rId12" Type="http://schemas.openxmlformats.org/officeDocument/2006/relationships/image" Target="../media/image88.png"/><Relationship Id="rId13" Type="http://schemas.openxmlformats.org/officeDocument/2006/relationships/image" Target="../media/image89.png"/><Relationship Id="rId14" Type="http://schemas.openxmlformats.org/officeDocument/2006/relationships/image" Target="../media/image90.png"/><Relationship Id="rId1" Type="http://schemas.openxmlformats.org/officeDocument/2006/relationships/slideLayout" Target="../slideLayouts/slideLayout7.xml"/><Relationship Id="rId2" Type="http://schemas.openxmlformats.org/officeDocument/2006/relationships/image" Target="../media/image78.jpg"/><Relationship Id="rId3" Type="http://schemas.openxmlformats.org/officeDocument/2006/relationships/image" Target="../media/image79.jpg"/><Relationship Id="rId4" Type="http://schemas.openxmlformats.org/officeDocument/2006/relationships/image" Target="../media/image80.jpg"/><Relationship Id="rId5" Type="http://schemas.openxmlformats.org/officeDocument/2006/relationships/image" Target="../media/image81.jpg"/><Relationship Id="rId6" Type="http://schemas.openxmlformats.org/officeDocument/2006/relationships/image" Target="../media/image82.jpg"/><Relationship Id="rId7" Type="http://schemas.openxmlformats.org/officeDocument/2006/relationships/image" Target="../media/image83.jpg"/><Relationship Id="rId8" Type="http://schemas.openxmlformats.org/officeDocument/2006/relationships/image" Target="../media/image84.jpg"/><Relationship Id="rId9" Type="http://schemas.openxmlformats.org/officeDocument/2006/relationships/image" Target="../media/image85.png"/><Relationship Id="rId10" Type="http://schemas.openxmlformats.org/officeDocument/2006/relationships/image" Target="../media/image8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1.png"/><Relationship Id="rId3" Type="http://schemas.openxmlformats.org/officeDocument/2006/relationships/image" Target="../media/image92.png"/></Relationships>
</file>

<file path=ppt/slides/_rels/slide41.xml.rels><?xml version="1.0" encoding="UTF-8" standalone="yes"?>
<Relationships xmlns="http://schemas.openxmlformats.org/package/2006/relationships"><Relationship Id="rId3" Type="http://schemas.openxmlformats.org/officeDocument/2006/relationships/image" Target="../media/image94.png"/><Relationship Id="rId4" Type="http://schemas.openxmlformats.org/officeDocument/2006/relationships/image" Target="../media/image95.png"/><Relationship Id="rId5" Type="http://schemas.openxmlformats.org/officeDocument/2006/relationships/image" Target="../media/image96.png"/><Relationship Id="rId6" Type="http://schemas.openxmlformats.org/officeDocument/2006/relationships/image" Target="../media/image97.png"/><Relationship Id="rId7" Type="http://schemas.openxmlformats.org/officeDocument/2006/relationships/image" Target="../media/image98.png"/><Relationship Id="rId8" Type="http://schemas.openxmlformats.org/officeDocument/2006/relationships/image" Target="../media/image99.png"/><Relationship Id="rId9" Type="http://schemas.openxmlformats.org/officeDocument/2006/relationships/image" Target="../media/image100.png"/><Relationship Id="rId10" Type="http://schemas.openxmlformats.org/officeDocument/2006/relationships/image" Target="../media/image101.png"/><Relationship Id="rId11" Type="http://schemas.openxmlformats.org/officeDocument/2006/relationships/hyperlink" Target="file:///\\localhost\Users\admin\dropbox2\Dropbox\videos\kjjr_amstel.mp4" TargetMode="External"/><Relationship Id="rId1" Type="http://schemas.openxmlformats.org/officeDocument/2006/relationships/slideLayout" Target="../slideLayouts/slideLayout7.xml"/><Relationship Id="rId2" Type="http://schemas.openxmlformats.org/officeDocument/2006/relationships/image" Target="../media/image9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1745500" y="3705649"/>
            <a:ext cx="1044205" cy="1305256"/>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903410" y="3705649"/>
            <a:ext cx="960078" cy="1305257"/>
          </a:xfrm>
          <a:prstGeom prst="rect">
            <a:avLst/>
          </a:prstGeom>
        </p:spPr>
      </p:pic>
      <p:sp>
        <p:nvSpPr>
          <p:cNvPr id="14" name="TextBox 13"/>
          <p:cNvSpPr txBox="1"/>
          <p:nvPr/>
        </p:nvSpPr>
        <p:spPr>
          <a:xfrm>
            <a:off x="3863488" y="3985947"/>
            <a:ext cx="2223389" cy="553998"/>
          </a:xfrm>
          <a:prstGeom prst="rect">
            <a:avLst/>
          </a:prstGeom>
          <a:noFill/>
        </p:spPr>
        <p:txBody>
          <a:bodyPr wrap="square" rtlCol="0">
            <a:spAutoFit/>
          </a:bodyPr>
          <a:lstStyle/>
          <a:p>
            <a:r>
              <a:rPr lang="en-US" sz="1000" dirty="0" err="1"/>
              <a:t>ThomasMcKean</a:t>
            </a:r>
            <a:endParaRPr lang="en-US" sz="1000" dirty="0"/>
          </a:p>
          <a:p>
            <a:r>
              <a:rPr lang="en-US" sz="1000" dirty="0"/>
              <a:t>Lorenzo </a:t>
            </a:r>
            <a:r>
              <a:rPr lang="en-US" sz="1000" dirty="0" err="1"/>
              <a:t>Thomas</a:t>
            </a:r>
            <a:r>
              <a:rPr lang="en-US" sz="1000" dirty="0" err="1">
                <a:hlinkClick r:id="rId4"/>
              </a:rPr>
              <a:t>details.php?wname</a:t>
            </a:r>
            <a:r>
              <a:rPr lang="en-US" sz="1000" dirty="0">
                <a:hlinkClick r:id="rId4"/>
              </a:rPr>
              <a:t>=ann_curtis_clay</a:t>
            </a:r>
            <a:endParaRPr lang="en-US" sz="1000" dirty="0"/>
          </a:p>
        </p:txBody>
      </p:sp>
      <p:pic>
        <p:nvPicPr>
          <p:cNvPr id="3" name="Picture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5163" y="1198394"/>
            <a:ext cx="1073635" cy="1324794"/>
          </a:xfrm>
          <a:prstGeom prst="rect">
            <a:avLst/>
          </a:prstGeom>
        </p:spPr>
      </p:pic>
      <p:pic>
        <p:nvPicPr>
          <p:cNvPr id="8" name="Picture 7"/>
          <p:cNvPicPr>
            <a:picLocks noChangeAspect="1"/>
          </p:cNvPicPr>
          <p:nvPr/>
        </p:nvPicPr>
        <p:blipFill>
          <a:blip r:embed="rId6"/>
          <a:stretch>
            <a:fillRect/>
          </a:stretch>
        </p:blipFill>
        <p:spPr>
          <a:xfrm>
            <a:off x="980924" y="1198393"/>
            <a:ext cx="1022741" cy="1324794"/>
          </a:xfrm>
          <a:prstGeom prst="rect">
            <a:avLst/>
          </a:prstGeom>
        </p:spPr>
      </p:pic>
      <p:sp>
        <p:nvSpPr>
          <p:cNvPr id="2" name="Title 1"/>
          <p:cNvSpPr>
            <a:spLocks noGrp="1"/>
          </p:cNvSpPr>
          <p:nvPr>
            <p:ph type="ctrTitle"/>
          </p:nvPr>
        </p:nvSpPr>
        <p:spPr>
          <a:xfrm>
            <a:off x="543480" y="159656"/>
            <a:ext cx="7772400" cy="1470025"/>
          </a:xfrm>
        </p:spPr>
        <p:txBody>
          <a:bodyPr>
            <a:normAutofit/>
          </a:bodyPr>
          <a:lstStyle/>
          <a:p>
            <a:r>
              <a:rPr lang="en-US" sz="2800" dirty="0"/>
              <a:t>Class 5: </a:t>
            </a:r>
            <a:r>
              <a:rPr lang="en-US" sz="2800" dirty="0" smtClean="0"/>
              <a:t>People to 1850 --About </a:t>
            </a:r>
            <a:r>
              <a:rPr lang="en-US" sz="2800" dirty="0"/>
              <a:t>Portraits. Age before beauty, [rank, wealth, family size, # portraits in NC</a:t>
            </a:r>
            <a:r>
              <a:rPr lang="en-US" sz="2800" dirty="0" smtClean="0"/>
              <a:t>,</a:t>
            </a:r>
            <a:r>
              <a:rPr lang="en-US" sz="2800" dirty="0"/>
              <a:t> </a:t>
            </a:r>
            <a:r>
              <a:rPr lang="en-US" sz="2800" dirty="0" smtClean="0"/>
              <a:t> </a:t>
            </a:r>
            <a:r>
              <a:rPr lang="en-US" sz="2800" dirty="0" smtClean="0"/>
              <a:t>art </a:t>
            </a:r>
            <a:r>
              <a:rPr lang="en-US" sz="2800" dirty="0" err="1"/>
              <a:t>vs</a:t>
            </a:r>
            <a:r>
              <a:rPr lang="en-US" sz="2800" dirty="0"/>
              <a:t> representation</a:t>
            </a:r>
            <a:r>
              <a:rPr lang="is-IS" sz="2800" dirty="0"/>
              <a:t>…</a:t>
            </a:r>
            <a:r>
              <a:rPr lang="is-IS" sz="2800" dirty="0" smtClean="0"/>
              <a:t>.]</a:t>
            </a:r>
            <a:endParaRPr lang="en-US" sz="2800" dirty="0"/>
          </a:p>
        </p:txBody>
      </p:sp>
      <p:pic>
        <p:nvPicPr>
          <p:cNvPr id="4" name="Picture 3"/>
          <p:cNvPicPr>
            <a:picLocks noChangeAspect="1"/>
          </p:cNvPicPr>
          <p:nvPr/>
        </p:nvPicPr>
        <p:blipFill>
          <a:blip r:embed="rId7"/>
          <a:stretch>
            <a:fillRect/>
          </a:stretch>
        </p:blipFill>
        <p:spPr>
          <a:xfrm>
            <a:off x="696535" y="2389815"/>
            <a:ext cx="1094774" cy="1315834"/>
          </a:xfrm>
          <a:prstGeom prst="rect">
            <a:avLst/>
          </a:prstGeom>
        </p:spPr>
      </p:pic>
      <p:pic>
        <p:nvPicPr>
          <p:cNvPr id="9" name="Picture 8"/>
          <p:cNvPicPr>
            <a:picLocks noChangeAspect="1"/>
          </p:cNvPicPr>
          <p:nvPr/>
        </p:nvPicPr>
        <p:blipFill>
          <a:blip r:embed="rId8"/>
          <a:stretch>
            <a:fillRect/>
          </a:stretch>
        </p:blipFill>
        <p:spPr>
          <a:xfrm>
            <a:off x="1816082" y="2397781"/>
            <a:ext cx="866444" cy="1304885"/>
          </a:xfrm>
          <a:prstGeom prst="rect">
            <a:avLst/>
          </a:prstGeom>
        </p:spPr>
      </p:pic>
      <p:sp>
        <p:nvSpPr>
          <p:cNvPr id="12" name="TextBox 11"/>
          <p:cNvSpPr txBox="1"/>
          <p:nvPr/>
        </p:nvSpPr>
        <p:spPr>
          <a:xfrm>
            <a:off x="2003665" y="1620736"/>
            <a:ext cx="1568073" cy="400110"/>
          </a:xfrm>
          <a:prstGeom prst="rect">
            <a:avLst/>
          </a:prstGeom>
          <a:noFill/>
        </p:spPr>
        <p:txBody>
          <a:bodyPr wrap="square" rtlCol="0">
            <a:spAutoFit/>
          </a:bodyPr>
          <a:lstStyle/>
          <a:p>
            <a:r>
              <a:rPr lang="en-US" sz="1000" dirty="0"/>
              <a:t>Peter Stuyvesant</a:t>
            </a:r>
          </a:p>
          <a:p>
            <a:r>
              <a:rPr lang="en-US" sz="1000" dirty="0"/>
              <a:t>Ann Clay </a:t>
            </a:r>
            <a:r>
              <a:rPr lang="en-US" sz="1000" dirty="0" err="1"/>
              <a:t>BoothOP</a:t>
            </a:r>
            <a:endParaRPr lang="en-US" sz="1000" dirty="0"/>
          </a:p>
        </p:txBody>
      </p:sp>
      <p:sp>
        <p:nvSpPr>
          <p:cNvPr id="13" name="TextBox 12"/>
          <p:cNvSpPr txBox="1"/>
          <p:nvPr/>
        </p:nvSpPr>
        <p:spPr>
          <a:xfrm>
            <a:off x="2682526" y="2397781"/>
            <a:ext cx="2660272" cy="400110"/>
          </a:xfrm>
          <a:prstGeom prst="rect">
            <a:avLst/>
          </a:prstGeom>
          <a:noFill/>
        </p:spPr>
        <p:txBody>
          <a:bodyPr wrap="square" rtlCol="0">
            <a:spAutoFit/>
          </a:bodyPr>
          <a:lstStyle/>
          <a:p>
            <a:r>
              <a:rPr lang="en-US" sz="1000" dirty="0" err="1"/>
              <a:t>Dorcas</a:t>
            </a:r>
            <a:r>
              <a:rPr lang="en-US" sz="1000" dirty="0"/>
              <a:t> Montgomery Van Dyke </a:t>
            </a:r>
            <a:r>
              <a:rPr lang="en-US" sz="1000" dirty="0" err="1"/>
              <a:t>Dupont</a:t>
            </a:r>
            <a:endParaRPr lang="en-US" sz="1000" dirty="0"/>
          </a:p>
          <a:p>
            <a:r>
              <a:rPr lang="en-US" sz="1000" dirty="0"/>
              <a:t>Mary Borden McKean</a:t>
            </a:r>
          </a:p>
        </p:txBody>
      </p:sp>
      <p:pic>
        <p:nvPicPr>
          <p:cNvPr id="16" name="Picture 15"/>
          <p:cNvPicPr>
            <a:picLocks noChangeAspect="1"/>
          </p:cNvPicPr>
          <p:nvPr/>
        </p:nvPicPr>
        <p:blipFill>
          <a:blip r:embed="rId9"/>
          <a:stretch>
            <a:fillRect/>
          </a:stretch>
        </p:blipFill>
        <p:spPr>
          <a:xfrm>
            <a:off x="3571738" y="4832751"/>
            <a:ext cx="1070311" cy="1305257"/>
          </a:xfrm>
          <a:prstGeom prst="rect">
            <a:avLst/>
          </a:prstGeom>
        </p:spPr>
      </p:pic>
      <p:pic>
        <p:nvPicPr>
          <p:cNvPr id="17" name="Picture 16"/>
          <p:cNvPicPr>
            <a:picLocks noChangeAspect="1"/>
          </p:cNvPicPr>
          <p:nvPr/>
        </p:nvPicPr>
        <p:blipFill>
          <a:blip r:embed="rId10"/>
          <a:stretch>
            <a:fillRect/>
          </a:stretch>
        </p:blipFill>
        <p:spPr>
          <a:xfrm>
            <a:off x="2533448" y="4832751"/>
            <a:ext cx="924122" cy="1305257"/>
          </a:xfrm>
          <a:prstGeom prst="rect">
            <a:avLst/>
          </a:prstGeom>
        </p:spPr>
      </p:pic>
      <p:sp>
        <p:nvSpPr>
          <p:cNvPr id="18" name="TextBox 17"/>
          <p:cNvSpPr txBox="1"/>
          <p:nvPr/>
        </p:nvSpPr>
        <p:spPr>
          <a:xfrm>
            <a:off x="4860742" y="5014510"/>
            <a:ext cx="2824487" cy="769441"/>
          </a:xfrm>
          <a:prstGeom prst="rect">
            <a:avLst/>
          </a:prstGeom>
          <a:noFill/>
        </p:spPr>
        <p:txBody>
          <a:bodyPr wrap="square" rtlCol="0">
            <a:spAutoFit/>
          </a:bodyPr>
          <a:lstStyle/>
          <a:p>
            <a:r>
              <a:rPr lang="en-US" sz="1000" dirty="0"/>
              <a:t>James </a:t>
            </a:r>
            <a:r>
              <a:rPr lang="en-US" sz="1000" dirty="0" err="1"/>
              <a:t>McCallmont</a:t>
            </a:r>
            <a:r>
              <a:rPr lang="en-US" sz="1000" dirty="0"/>
              <a:t> (1798)</a:t>
            </a:r>
          </a:p>
          <a:p>
            <a:r>
              <a:rPr lang="en-US" sz="1000" dirty="0"/>
              <a:t>Nicholas Van Dyke Jr. (1826)</a:t>
            </a:r>
          </a:p>
          <a:p>
            <a:r>
              <a:rPr lang="en-US" sz="800" dirty="0">
                <a:hlinkClick r:id="rId11"/>
              </a:rPr>
              <a:t>http://nc-chap.org/census/riordan/tax1798.php</a:t>
            </a:r>
            <a:endParaRPr lang="en-US" sz="800" dirty="0"/>
          </a:p>
          <a:p>
            <a:r>
              <a:rPr lang="en-US" sz="800" dirty="0"/>
              <a:t>http://</a:t>
            </a:r>
            <a:r>
              <a:rPr lang="en-US" sz="800" dirty="0" err="1"/>
              <a:t>nc-chap.org</a:t>
            </a:r>
            <a:r>
              <a:rPr lang="en-US" sz="800" dirty="0"/>
              <a:t>/census/</a:t>
            </a:r>
            <a:r>
              <a:rPr lang="en-US" sz="800" dirty="0" err="1"/>
              <a:t>riordan</a:t>
            </a:r>
            <a:r>
              <a:rPr lang="en-US" sz="800" dirty="0"/>
              <a:t>/tax1826.php</a:t>
            </a:r>
          </a:p>
          <a:p>
            <a:endParaRPr lang="en-US" sz="800" dirty="0"/>
          </a:p>
        </p:txBody>
      </p:sp>
      <p:pic>
        <p:nvPicPr>
          <p:cNvPr id="19" name="Picture 18"/>
          <p:cNvPicPr>
            <a:picLocks noChangeAspect="1"/>
          </p:cNvPicPr>
          <p:nvPr/>
        </p:nvPicPr>
        <p:blipFill>
          <a:blip r:embed="rId12"/>
          <a:stretch>
            <a:fillRect/>
          </a:stretch>
        </p:blipFill>
        <p:spPr>
          <a:xfrm>
            <a:off x="5408233" y="2086690"/>
            <a:ext cx="1073017" cy="1341272"/>
          </a:xfrm>
          <a:prstGeom prst="rect">
            <a:avLst/>
          </a:prstGeom>
        </p:spPr>
      </p:pic>
      <p:sp>
        <p:nvSpPr>
          <p:cNvPr id="20" name="TextBox 19"/>
          <p:cNvSpPr txBox="1"/>
          <p:nvPr/>
        </p:nvSpPr>
        <p:spPr>
          <a:xfrm>
            <a:off x="6678048" y="2131053"/>
            <a:ext cx="1718777" cy="461665"/>
          </a:xfrm>
          <a:prstGeom prst="rect">
            <a:avLst/>
          </a:prstGeom>
          <a:noFill/>
        </p:spPr>
        <p:txBody>
          <a:bodyPr wrap="square" rtlCol="0">
            <a:spAutoFit/>
          </a:bodyPr>
          <a:lstStyle/>
          <a:p>
            <a:r>
              <a:rPr lang="en-US" sz="1200" dirty="0"/>
              <a:t>Ann Curtis Clay</a:t>
            </a:r>
          </a:p>
          <a:p>
            <a:r>
              <a:rPr lang="en-US" sz="1200" dirty="0"/>
              <a:t>(11/13 living </a:t>
            </a:r>
            <a:r>
              <a:rPr lang="en-US" sz="1200" dirty="0" smtClean="0"/>
              <a:t>children)</a:t>
            </a:r>
            <a:endParaRPr lang="en-US" sz="1200" dirty="0"/>
          </a:p>
        </p:txBody>
      </p:sp>
      <p:pic>
        <p:nvPicPr>
          <p:cNvPr id="21" name="Picture 20"/>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6086877" y="3469745"/>
            <a:ext cx="517577" cy="646971"/>
          </a:xfrm>
          <a:prstGeom prst="rect">
            <a:avLst/>
          </a:prstGeom>
        </p:spPr>
      </p:pic>
      <p:pic>
        <p:nvPicPr>
          <p:cNvPr id="22" name="Picture 21"/>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6658170" y="3458796"/>
            <a:ext cx="543735" cy="657919"/>
          </a:xfrm>
          <a:prstGeom prst="rect">
            <a:avLst/>
          </a:prstGeom>
        </p:spPr>
      </p:pic>
      <p:pic>
        <p:nvPicPr>
          <p:cNvPr id="24" name="Picture 23"/>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7285296" y="3427962"/>
            <a:ext cx="595968" cy="688753"/>
          </a:xfrm>
          <a:prstGeom prst="rect">
            <a:avLst/>
          </a:prstGeom>
        </p:spPr>
      </p:pic>
      <p:pic>
        <p:nvPicPr>
          <p:cNvPr id="25" name="Picture 24"/>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flipH="1">
            <a:off x="6117867" y="4157672"/>
            <a:ext cx="458552" cy="606015"/>
          </a:xfrm>
          <a:prstGeom prst="rect">
            <a:avLst/>
          </a:prstGeom>
        </p:spPr>
      </p:pic>
      <p:pic>
        <p:nvPicPr>
          <p:cNvPr id="26" name="Picture 25"/>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7318138" y="4157671"/>
            <a:ext cx="465620" cy="609451"/>
          </a:xfrm>
          <a:prstGeom prst="rect">
            <a:avLst/>
          </a:prstGeom>
        </p:spPr>
      </p:pic>
      <p:pic>
        <p:nvPicPr>
          <p:cNvPr id="27" name="Picture 26"/>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6719517" y="4157672"/>
            <a:ext cx="482388" cy="606015"/>
          </a:xfrm>
          <a:prstGeom prst="rect">
            <a:avLst/>
          </a:prstGeom>
        </p:spPr>
      </p:pic>
    </p:spTree>
    <p:extLst>
      <p:ext uri="{BB962C8B-B14F-4D97-AF65-F5344CB8AC3E}">
        <p14:creationId xmlns:p14="http://schemas.microsoft.com/office/powerpoint/2010/main" val="323558456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3-14 at 2.35.52 P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90979" y="1079501"/>
            <a:ext cx="3078684" cy="4978400"/>
          </a:xfrm>
          <a:prstGeom prst="rect">
            <a:avLst/>
          </a:prstGeom>
        </p:spPr>
      </p:pic>
      <p:pic>
        <p:nvPicPr>
          <p:cNvPr id="3" name="Picture 2" descr="Screen Shot 2015-03-14 at 2.36.14 P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37768" y="1079500"/>
            <a:ext cx="3029917" cy="4978401"/>
          </a:xfrm>
          <a:prstGeom prst="rect">
            <a:avLst/>
          </a:prstGeom>
        </p:spPr>
      </p:pic>
      <p:sp>
        <p:nvSpPr>
          <p:cNvPr id="4" name="Rectangle 3"/>
          <p:cNvSpPr/>
          <p:nvPr/>
        </p:nvSpPr>
        <p:spPr>
          <a:xfrm>
            <a:off x="990978" y="235634"/>
            <a:ext cx="7926640" cy="461665"/>
          </a:xfrm>
          <a:prstGeom prst="rect">
            <a:avLst/>
          </a:prstGeom>
        </p:spPr>
        <p:txBody>
          <a:bodyPr wrap="square">
            <a:spAutoFit/>
          </a:bodyPr>
          <a:lstStyle/>
          <a:p>
            <a:r>
              <a:rPr lang="en-US" sz="2400" dirty="0"/>
              <a:t>Portraits of the Rich and Powerful in New Castle (1750-1850)</a:t>
            </a:r>
          </a:p>
        </p:txBody>
      </p:sp>
      <p:sp>
        <p:nvSpPr>
          <p:cNvPr id="5" name="TextBox 4"/>
          <p:cNvSpPr txBox="1"/>
          <p:nvPr/>
        </p:nvSpPr>
        <p:spPr>
          <a:xfrm>
            <a:off x="1308100" y="697299"/>
            <a:ext cx="6794500" cy="338554"/>
          </a:xfrm>
          <a:prstGeom prst="rect">
            <a:avLst/>
          </a:prstGeom>
          <a:noFill/>
        </p:spPr>
        <p:txBody>
          <a:bodyPr wrap="square" rtlCol="0">
            <a:spAutoFit/>
          </a:bodyPr>
          <a:lstStyle/>
          <a:p>
            <a:r>
              <a:rPr lang="en-US" sz="1600" dirty="0"/>
              <a:t>           By residence                                                       By relationship</a:t>
            </a:r>
          </a:p>
        </p:txBody>
      </p:sp>
      <p:sp>
        <p:nvSpPr>
          <p:cNvPr id="6" name="TextBox 5"/>
          <p:cNvSpPr txBox="1"/>
          <p:nvPr/>
        </p:nvSpPr>
        <p:spPr>
          <a:xfrm>
            <a:off x="241300" y="6231053"/>
            <a:ext cx="8509000" cy="523220"/>
          </a:xfrm>
          <a:prstGeom prst="rect">
            <a:avLst/>
          </a:prstGeom>
          <a:noFill/>
        </p:spPr>
        <p:txBody>
          <a:bodyPr wrap="square" rtlCol="0">
            <a:spAutoFit/>
          </a:bodyPr>
          <a:lstStyle/>
          <a:p>
            <a:r>
              <a:rPr lang="en-US" sz="1400" dirty="0"/>
              <a:t>With help from Louisa Wood Ruby, Head </a:t>
            </a:r>
            <a:r>
              <a:rPr lang="en-US" sz="1400" dirty="0" err="1"/>
              <a:t>Photoarchives</a:t>
            </a:r>
            <a:r>
              <a:rPr lang="en-US" sz="1400" dirty="0"/>
              <a:t> Research, Frick Art Reference Library and Heather Coyle, Curator of American Art, Delaware Art Museum   </a:t>
            </a:r>
            <a:r>
              <a:rPr lang="en-US" sz="1400" dirty="0">
                <a:hlinkClick r:id="rId4"/>
              </a:rPr>
              <a:t>http://</a:t>
            </a:r>
            <a:r>
              <a:rPr lang="en-US" sz="1400" dirty="0" err="1">
                <a:hlinkClick r:id="rId4"/>
              </a:rPr>
              <a:t>nc-chap.org</a:t>
            </a:r>
            <a:r>
              <a:rPr lang="en-US" sz="1400" dirty="0">
                <a:hlinkClick r:id="rId4"/>
              </a:rPr>
              <a:t>/portraits</a:t>
            </a:r>
            <a:endParaRPr lang="en-US" sz="1400" dirty="0"/>
          </a:p>
        </p:txBody>
      </p:sp>
    </p:spTree>
    <p:extLst>
      <p:ext uri="{BB962C8B-B14F-4D97-AF65-F5344CB8AC3E}">
        <p14:creationId xmlns:p14="http://schemas.microsoft.com/office/powerpoint/2010/main" val="220324809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58466" y="0"/>
            <a:ext cx="5695749" cy="6858000"/>
          </a:xfrm>
          <a:prstGeom prst="rect">
            <a:avLst/>
          </a:prstGeom>
        </p:spPr>
      </p:pic>
      <p:sp>
        <p:nvSpPr>
          <p:cNvPr id="3" name="Rectangle 2"/>
          <p:cNvSpPr/>
          <p:nvPr/>
        </p:nvSpPr>
        <p:spPr>
          <a:xfrm>
            <a:off x="5954215" y="431069"/>
            <a:ext cx="4572000" cy="4062651"/>
          </a:xfrm>
          <a:prstGeom prst="rect">
            <a:avLst/>
          </a:prstGeom>
        </p:spPr>
        <p:txBody>
          <a:bodyPr>
            <a:spAutoFit/>
          </a:bodyPr>
          <a:lstStyle/>
          <a:p>
            <a:r>
              <a:rPr lang="en-US" dirty="0"/>
              <a:t>	</a:t>
            </a:r>
            <a:endParaRPr lang="en-US" sz="1600" dirty="0"/>
          </a:p>
          <a:p>
            <a:r>
              <a:rPr lang="en-US" sz="1600" dirty="0"/>
              <a:t>Smithsonian index listings: </a:t>
            </a:r>
          </a:p>
          <a:p>
            <a:r>
              <a:rPr lang="en-US" sz="1600" dirty="0">
                <a:solidFill>
                  <a:srgbClr val="FF0000"/>
                </a:solidFill>
              </a:rPr>
              <a:t>Mrs. Charles </a:t>
            </a:r>
            <a:r>
              <a:rPr lang="en-US" sz="1600" dirty="0" err="1">
                <a:solidFill>
                  <a:srgbClr val="FF0000"/>
                </a:solidFill>
              </a:rPr>
              <a:t>Irenee</a:t>
            </a:r>
            <a:r>
              <a:rPr lang="en-US" sz="1600" dirty="0">
                <a:solidFill>
                  <a:srgbClr val="FF0000"/>
                </a:solidFill>
              </a:rPr>
              <a:t> du Pont</a:t>
            </a:r>
          </a:p>
          <a:p>
            <a:r>
              <a:rPr lang="en-US" sz="1600" dirty="0">
                <a:solidFill>
                  <a:srgbClr val="FF0000"/>
                </a:solidFill>
              </a:rPr>
              <a:t> (</a:t>
            </a:r>
            <a:r>
              <a:rPr lang="en-US" sz="1600" dirty="0" err="1">
                <a:solidFill>
                  <a:srgbClr val="FF0000"/>
                </a:solidFill>
              </a:rPr>
              <a:t>Dorcas</a:t>
            </a:r>
            <a:r>
              <a:rPr lang="en-US" sz="1600" dirty="0">
                <a:solidFill>
                  <a:srgbClr val="FF0000"/>
                </a:solidFill>
              </a:rPr>
              <a:t> Montgomery Van Dyke)</a:t>
            </a:r>
          </a:p>
          <a:p>
            <a:r>
              <a:rPr lang="en-US" sz="1600" dirty="0">
                <a:solidFill>
                  <a:srgbClr val="FF0000"/>
                </a:solidFill>
              </a:rPr>
              <a:t> of New Castle, </a:t>
            </a:r>
          </a:p>
          <a:p>
            <a:endParaRPr lang="en-US" sz="1600" dirty="0">
              <a:solidFill>
                <a:srgbClr val="FF0000"/>
              </a:solidFill>
            </a:endParaRPr>
          </a:p>
          <a:p>
            <a:r>
              <a:rPr lang="en-US" sz="1600" dirty="0">
                <a:solidFill>
                  <a:srgbClr val="FF0000"/>
                </a:solidFill>
              </a:rPr>
              <a:t>(1806-1838) [d at 32]</a:t>
            </a:r>
          </a:p>
          <a:p>
            <a:endParaRPr lang="en-US" sz="1600" dirty="0">
              <a:solidFill>
                <a:srgbClr val="FF0000"/>
              </a:solidFill>
            </a:endParaRPr>
          </a:p>
          <a:p>
            <a:r>
              <a:rPr lang="en-US" sz="1600" dirty="0">
                <a:solidFill>
                  <a:srgbClr val="660066"/>
                </a:solidFill>
              </a:rPr>
              <a:t>Painted </a:t>
            </a:r>
            <a:r>
              <a:rPr lang="en-US" sz="1600" dirty="0" smtClean="0">
                <a:solidFill>
                  <a:srgbClr val="660066"/>
                </a:solidFill>
              </a:rPr>
              <a:t>1832 by</a:t>
            </a:r>
            <a:r>
              <a:rPr lang="en-US" sz="1600" dirty="0" smtClean="0"/>
              <a:t> </a:t>
            </a:r>
            <a:endParaRPr lang="en-US" sz="1600" dirty="0"/>
          </a:p>
          <a:p>
            <a:r>
              <a:rPr lang="en-US" sz="1600" dirty="0"/>
              <a:t>Thomas Sully</a:t>
            </a:r>
          </a:p>
          <a:p>
            <a:r>
              <a:rPr lang="is-IS" sz="1600" dirty="0"/>
              <a:t>(1783-1872) </a:t>
            </a:r>
          </a:p>
          <a:p>
            <a:endParaRPr lang="is-IS" sz="1600" dirty="0"/>
          </a:p>
          <a:p>
            <a:r>
              <a:rPr lang="is-IS" sz="1600" dirty="0"/>
              <a:t>Parents: </a:t>
            </a:r>
            <a:r>
              <a:rPr lang="en-US" sz="1600" dirty="0"/>
              <a:t>Nicholas Van Dyke Jr. &amp; </a:t>
            </a:r>
          </a:p>
          <a:p>
            <a:r>
              <a:rPr lang="en-US" sz="1600" dirty="0"/>
              <a:t>Mary Van </a:t>
            </a:r>
            <a:r>
              <a:rPr lang="en-US" sz="1600" dirty="0" err="1"/>
              <a:t>Leuvenigh</a:t>
            </a:r>
            <a:r>
              <a:rPr lang="en-US" sz="1600" dirty="0"/>
              <a:t> </a:t>
            </a:r>
          </a:p>
          <a:p>
            <a:endParaRPr lang="en-US" sz="1600" dirty="0"/>
          </a:p>
          <a:p>
            <a:r>
              <a:rPr lang="is-IS" sz="1600" dirty="0"/>
              <a:t>Children: </a:t>
            </a:r>
            <a:r>
              <a:rPr lang="en-US" sz="1600" dirty="0"/>
              <a:t>Victor, Charles </a:t>
            </a:r>
          </a:p>
        </p:txBody>
      </p:sp>
      <p:sp>
        <p:nvSpPr>
          <p:cNvPr id="4" name="TextBox 3"/>
          <p:cNvSpPr txBox="1"/>
          <p:nvPr/>
        </p:nvSpPr>
        <p:spPr>
          <a:xfrm>
            <a:off x="6119720" y="208026"/>
            <a:ext cx="2594586" cy="523220"/>
          </a:xfrm>
          <a:prstGeom prst="rect">
            <a:avLst/>
          </a:prstGeom>
          <a:noFill/>
        </p:spPr>
        <p:txBody>
          <a:bodyPr wrap="square" rtlCol="0">
            <a:spAutoFit/>
          </a:bodyPr>
          <a:lstStyle/>
          <a:p>
            <a:r>
              <a:rPr lang="en-US" sz="1400" dirty="0"/>
              <a:t>Sources:  DHS, NCHS, neighbors Google, museums, and </a:t>
            </a: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119720" y="4817433"/>
            <a:ext cx="1040492" cy="1865387"/>
          </a:xfrm>
          <a:prstGeom prst="rect">
            <a:avLst/>
          </a:prstGeom>
        </p:spPr>
      </p:pic>
      <p:sp>
        <p:nvSpPr>
          <p:cNvPr id="6" name="TextBox 5"/>
          <p:cNvSpPr txBox="1"/>
          <p:nvPr/>
        </p:nvSpPr>
        <p:spPr>
          <a:xfrm>
            <a:off x="7378696" y="5036410"/>
            <a:ext cx="1685934" cy="1323439"/>
          </a:xfrm>
          <a:prstGeom prst="rect">
            <a:avLst/>
          </a:prstGeom>
          <a:noFill/>
        </p:spPr>
        <p:txBody>
          <a:bodyPr wrap="square" rtlCol="0">
            <a:spAutoFit/>
          </a:bodyPr>
          <a:lstStyle/>
          <a:p>
            <a:r>
              <a:rPr lang="en-US" sz="1600" dirty="0"/>
              <a:t>Father born, lived</a:t>
            </a:r>
          </a:p>
          <a:p>
            <a:r>
              <a:rPr lang="en-US" sz="1600" dirty="0"/>
              <a:t>She was born</a:t>
            </a:r>
          </a:p>
          <a:p>
            <a:r>
              <a:rPr lang="en-US" sz="1600" dirty="0"/>
              <a:t>Married</a:t>
            </a:r>
          </a:p>
          <a:p>
            <a:r>
              <a:rPr lang="en-US" sz="1600" dirty="0"/>
              <a:t>Sister lived</a:t>
            </a:r>
          </a:p>
          <a:p>
            <a:r>
              <a:rPr lang="en-US" sz="1600" dirty="0"/>
              <a:t>Died?  CID house?</a:t>
            </a:r>
          </a:p>
        </p:txBody>
      </p:sp>
      <p:cxnSp>
        <p:nvCxnSpPr>
          <p:cNvPr id="8" name="Straight Arrow Connector 7"/>
          <p:cNvCxnSpPr/>
          <p:nvPr/>
        </p:nvCxnSpPr>
        <p:spPr>
          <a:xfrm flipH="1" flipV="1">
            <a:off x="6798472" y="5036409"/>
            <a:ext cx="580224" cy="218973"/>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H="1" flipV="1">
            <a:off x="6579520" y="5036411"/>
            <a:ext cx="787361" cy="437945"/>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flipV="1">
            <a:off x="6590468" y="5474356"/>
            <a:ext cx="776413" cy="159821"/>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flipV="1">
            <a:off x="6786657" y="5634177"/>
            <a:ext cx="580224" cy="218973"/>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7523772" y="2351986"/>
            <a:ext cx="1620228" cy="1015663"/>
          </a:xfrm>
          <a:prstGeom prst="rect">
            <a:avLst/>
          </a:prstGeom>
          <a:noFill/>
        </p:spPr>
        <p:txBody>
          <a:bodyPr wrap="square" rtlCol="0">
            <a:spAutoFit/>
          </a:bodyPr>
          <a:lstStyle/>
          <a:p>
            <a:r>
              <a:rPr lang="en-US" sz="1000" i="1" dirty="0" smtClean="0">
                <a:hlinkClick r:id="rId5"/>
              </a:rPr>
              <a:t>Godey's </a:t>
            </a:r>
            <a:r>
              <a:rPr lang="en-US" sz="1000" i="1" dirty="0">
                <a:hlinkClick r:id="rId5"/>
              </a:rPr>
              <a:t>Lady's Book</a:t>
            </a:r>
            <a:r>
              <a:rPr lang="en-US" sz="1000" dirty="0">
                <a:hlinkClick r:id="rId5"/>
              </a:rPr>
              <a:t> </a:t>
            </a:r>
            <a:r>
              <a:rPr lang="en-US" sz="1000" dirty="0" smtClean="0"/>
              <a:t>1844 says: "</a:t>
            </a:r>
            <a:r>
              <a:rPr lang="en-US" sz="1000" dirty="0"/>
              <a:t>Sully, as all the world knows, paints exquisitely beautiful portraits of ladies. His praise is in all the </a:t>
            </a:r>
            <a:r>
              <a:rPr lang="en-US" sz="1000" dirty="0" err="1"/>
              <a:t>parlours</a:t>
            </a:r>
            <a:r>
              <a:rPr lang="en-US" sz="1000" dirty="0"/>
              <a:t>."</a:t>
            </a:r>
          </a:p>
        </p:txBody>
      </p:sp>
    </p:spTree>
    <p:extLst>
      <p:ext uri="{BB962C8B-B14F-4D97-AF65-F5344CB8AC3E}">
        <p14:creationId xmlns:p14="http://schemas.microsoft.com/office/powerpoint/2010/main" val="31423706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446958" y="437603"/>
            <a:ext cx="1761888" cy="1255345"/>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5581" y="437603"/>
            <a:ext cx="2119429" cy="1516716"/>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451504" y="1796503"/>
            <a:ext cx="1744286" cy="3127144"/>
          </a:xfrm>
          <a:prstGeom prst="rect">
            <a:avLst/>
          </a:prstGeom>
        </p:spPr>
      </p:pic>
      <p:sp>
        <p:nvSpPr>
          <p:cNvPr id="9" name="TextBox 8"/>
          <p:cNvSpPr txBox="1"/>
          <p:nvPr/>
        </p:nvSpPr>
        <p:spPr>
          <a:xfrm>
            <a:off x="5738031" y="2982222"/>
            <a:ext cx="2818674" cy="1323439"/>
          </a:xfrm>
          <a:prstGeom prst="rect">
            <a:avLst/>
          </a:prstGeom>
          <a:noFill/>
        </p:spPr>
        <p:txBody>
          <a:bodyPr wrap="square" rtlCol="0">
            <a:spAutoFit/>
          </a:bodyPr>
          <a:lstStyle/>
          <a:p>
            <a:r>
              <a:rPr lang="en-US" sz="1600" dirty="0"/>
              <a:t>Sister lived here</a:t>
            </a:r>
          </a:p>
          <a:p>
            <a:endParaRPr lang="en-US" sz="1600" dirty="0"/>
          </a:p>
          <a:p>
            <a:r>
              <a:rPr lang="en-US" sz="1600" dirty="0"/>
              <a:t>She died where?  CID house near </a:t>
            </a:r>
            <a:r>
              <a:rPr lang="en-US" sz="1600" dirty="0" err="1"/>
              <a:t>Hagley</a:t>
            </a:r>
            <a:r>
              <a:rPr lang="en-US" sz="1600" dirty="0"/>
              <a:t>? Built </a:t>
            </a:r>
            <a:r>
              <a:rPr lang="en-US" sz="1600" dirty="0" smtClean="0"/>
              <a:t>1823.  One mile from </a:t>
            </a:r>
            <a:r>
              <a:rPr lang="en-US" sz="1600" dirty="0" err="1" smtClean="0"/>
              <a:t>Osher</a:t>
            </a:r>
            <a:endParaRPr lang="en-US" sz="1600" dirty="0"/>
          </a:p>
        </p:txBody>
      </p:sp>
      <p:cxnSp>
        <p:nvCxnSpPr>
          <p:cNvPr id="10" name="Straight Arrow Connector 9"/>
          <p:cNvCxnSpPr/>
          <p:nvPr/>
        </p:nvCxnSpPr>
        <p:spPr>
          <a:xfrm flipH="1">
            <a:off x="4590996" y="1690290"/>
            <a:ext cx="1604166" cy="363965"/>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2715010" y="1839384"/>
            <a:ext cx="1215186" cy="214871"/>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1959624" y="2945205"/>
            <a:ext cx="1970572" cy="405101"/>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flipV="1">
            <a:off x="4508021" y="2952051"/>
            <a:ext cx="882151" cy="21897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6118529" y="1692948"/>
            <a:ext cx="2914379" cy="338554"/>
          </a:xfrm>
          <a:prstGeom prst="rect">
            <a:avLst/>
          </a:prstGeom>
        </p:spPr>
        <p:txBody>
          <a:bodyPr wrap="none">
            <a:spAutoFit/>
          </a:bodyPr>
          <a:lstStyle/>
          <a:p>
            <a:r>
              <a:rPr lang="en-US" sz="1600" dirty="0"/>
              <a:t>Father born, lived, Amstel House</a:t>
            </a:r>
          </a:p>
        </p:txBody>
      </p:sp>
      <p:sp>
        <p:nvSpPr>
          <p:cNvPr id="16" name="Rectangle 15"/>
          <p:cNvSpPr/>
          <p:nvPr/>
        </p:nvSpPr>
        <p:spPr>
          <a:xfrm>
            <a:off x="306533" y="1954319"/>
            <a:ext cx="2693116" cy="523220"/>
          </a:xfrm>
          <a:prstGeom prst="rect">
            <a:avLst/>
          </a:prstGeom>
        </p:spPr>
        <p:txBody>
          <a:bodyPr wrap="square">
            <a:spAutoFit/>
          </a:bodyPr>
          <a:lstStyle/>
          <a:p>
            <a:r>
              <a:rPr lang="en-US" sz="1400" dirty="0"/>
              <a:t>She was born in Nicholas Van Dyke </a:t>
            </a:r>
            <a:r>
              <a:rPr lang="en-US" sz="1400" dirty="0" err="1"/>
              <a:t>Jr</a:t>
            </a:r>
            <a:r>
              <a:rPr lang="en-US" sz="1400" dirty="0"/>
              <a:t> House, aka Bridgewater house</a:t>
            </a:r>
          </a:p>
        </p:txBody>
      </p:sp>
      <p:pic>
        <p:nvPicPr>
          <p:cNvPr id="20" name="Picture 1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95581" y="2808942"/>
            <a:ext cx="1364043" cy="1885502"/>
          </a:xfrm>
          <a:prstGeom prst="rect">
            <a:avLst/>
          </a:prstGeom>
        </p:spPr>
      </p:pic>
      <p:sp>
        <p:nvSpPr>
          <p:cNvPr id="21" name="Rectangle 20"/>
          <p:cNvSpPr/>
          <p:nvPr/>
        </p:nvSpPr>
        <p:spPr>
          <a:xfrm>
            <a:off x="1881838" y="3520831"/>
            <a:ext cx="1666343" cy="738664"/>
          </a:xfrm>
          <a:prstGeom prst="rect">
            <a:avLst/>
          </a:prstGeom>
        </p:spPr>
        <p:txBody>
          <a:bodyPr wrap="square">
            <a:spAutoFit/>
          </a:bodyPr>
          <a:lstStyle/>
          <a:p>
            <a:r>
              <a:rPr lang="en-US" sz="1400" dirty="0"/>
              <a:t>Married here,</a:t>
            </a:r>
          </a:p>
          <a:p>
            <a:r>
              <a:rPr lang="en-US" sz="1400" dirty="0"/>
              <a:t>Lafayette attended</a:t>
            </a:r>
          </a:p>
          <a:p>
            <a:r>
              <a:rPr lang="en-US" sz="1400" dirty="0"/>
              <a:t> wedding</a:t>
            </a:r>
          </a:p>
        </p:txBody>
      </p:sp>
      <p:pic>
        <p:nvPicPr>
          <p:cNvPr id="25" name="Picture 24" descr="Screen Shot 2018-09-29 at 6.50.20 AM.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738031" y="4305661"/>
            <a:ext cx="2560265" cy="1765926"/>
          </a:xfrm>
          <a:prstGeom prst="rect">
            <a:avLst/>
          </a:prstGeom>
        </p:spPr>
      </p:pic>
    </p:spTree>
    <p:extLst>
      <p:ext uri="{BB962C8B-B14F-4D97-AF65-F5344CB8AC3E}">
        <p14:creationId xmlns:p14="http://schemas.microsoft.com/office/powerpoint/2010/main" val="358937375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8-10-01 at 4.13.32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8809" y="706976"/>
            <a:ext cx="9144000" cy="4873473"/>
          </a:xfrm>
          <a:prstGeom prst="rect">
            <a:avLst/>
          </a:prstGeom>
        </p:spPr>
      </p:pic>
      <p:sp>
        <p:nvSpPr>
          <p:cNvPr id="3" name="TextBox 2"/>
          <p:cNvSpPr txBox="1"/>
          <p:nvPr/>
        </p:nvSpPr>
        <p:spPr>
          <a:xfrm>
            <a:off x="3810000" y="5963920"/>
            <a:ext cx="4856480" cy="246221"/>
          </a:xfrm>
          <a:prstGeom prst="rect">
            <a:avLst/>
          </a:prstGeom>
          <a:noFill/>
        </p:spPr>
        <p:txBody>
          <a:bodyPr wrap="square" rtlCol="0">
            <a:spAutoFit/>
          </a:bodyPr>
          <a:lstStyle/>
          <a:p>
            <a:r>
              <a:rPr lang="en-US" sz="1000" dirty="0">
                <a:hlinkClick r:id="rId3"/>
              </a:rPr>
              <a:t>http://</a:t>
            </a:r>
            <a:r>
              <a:rPr lang="en-US" sz="1000" dirty="0" err="1">
                <a:hlinkClick r:id="rId3"/>
              </a:rPr>
              <a:t>nc-chap.org</a:t>
            </a:r>
            <a:r>
              <a:rPr lang="en-US" sz="1000" dirty="0">
                <a:hlinkClick r:id="rId3"/>
              </a:rPr>
              <a:t>/portraits/</a:t>
            </a:r>
            <a:r>
              <a:rPr lang="en-US" sz="1000" dirty="0" err="1">
                <a:hlinkClick r:id="rId3"/>
              </a:rPr>
              <a:t>details.php?wname</a:t>
            </a:r>
            <a:r>
              <a:rPr lang="en-US" sz="1000" dirty="0">
                <a:hlinkClick r:id="rId3"/>
              </a:rPr>
              <a:t>=</a:t>
            </a:r>
            <a:r>
              <a:rPr lang="en-US" sz="1000" dirty="0" err="1">
                <a:hlinkClick r:id="rId3"/>
              </a:rPr>
              <a:t>dorcas_montgomery_vandyke</a:t>
            </a:r>
            <a:endParaRPr lang="en-US" sz="1000" dirty="0"/>
          </a:p>
        </p:txBody>
      </p:sp>
    </p:spTree>
    <p:extLst>
      <p:ext uri="{BB962C8B-B14F-4D97-AF65-F5344CB8AC3E}">
        <p14:creationId xmlns:p14="http://schemas.microsoft.com/office/powerpoint/2010/main" val="114101701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8-10-02 at 2.30.04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42240"/>
            <a:ext cx="9144000" cy="5606935"/>
          </a:xfrm>
          <a:prstGeom prst="rect">
            <a:avLst/>
          </a:prstGeom>
        </p:spPr>
      </p:pic>
      <p:cxnSp>
        <p:nvCxnSpPr>
          <p:cNvPr id="4" name="Straight Arrow Connector 3"/>
          <p:cNvCxnSpPr/>
          <p:nvPr/>
        </p:nvCxnSpPr>
        <p:spPr>
          <a:xfrm flipH="1" flipV="1">
            <a:off x="4642348" y="3959122"/>
            <a:ext cx="1513840" cy="210312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p:nvPr/>
        </p:nvCxnSpPr>
        <p:spPr>
          <a:xfrm flipH="1" flipV="1">
            <a:off x="4489176" y="4198726"/>
            <a:ext cx="1513840" cy="210312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875832" y="6009458"/>
            <a:ext cx="2682579" cy="338554"/>
          </a:xfrm>
          <a:prstGeom prst="rect">
            <a:avLst/>
          </a:prstGeom>
          <a:noFill/>
        </p:spPr>
        <p:txBody>
          <a:bodyPr wrap="square" rtlCol="0">
            <a:spAutoFit/>
          </a:bodyPr>
          <a:lstStyle/>
          <a:p>
            <a:r>
              <a:rPr lang="en-US" sz="1600" dirty="0" smtClean="0"/>
              <a:t>Hopkins Farm Line Map, 1878</a:t>
            </a:r>
            <a:endParaRPr lang="en-US" sz="1600" dirty="0"/>
          </a:p>
        </p:txBody>
      </p:sp>
      <p:sp>
        <p:nvSpPr>
          <p:cNvPr id="9" name="TextBox 8"/>
          <p:cNvSpPr txBox="1"/>
          <p:nvPr/>
        </p:nvSpPr>
        <p:spPr>
          <a:xfrm>
            <a:off x="6069158" y="6301846"/>
            <a:ext cx="1619669" cy="307777"/>
          </a:xfrm>
          <a:prstGeom prst="rect">
            <a:avLst/>
          </a:prstGeom>
          <a:noFill/>
        </p:spPr>
        <p:txBody>
          <a:bodyPr wrap="square" rtlCol="0">
            <a:spAutoFit/>
          </a:bodyPr>
          <a:lstStyle/>
          <a:p>
            <a:r>
              <a:rPr lang="en-US" sz="1400" dirty="0" smtClean="0"/>
              <a:t>(Hermitage)</a:t>
            </a:r>
            <a:endParaRPr lang="en-US" sz="1400" dirty="0"/>
          </a:p>
        </p:txBody>
      </p:sp>
      <p:sp>
        <p:nvSpPr>
          <p:cNvPr id="10" name="TextBox 9"/>
          <p:cNvSpPr txBox="1"/>
          <p:nvPr/>
        </p:nvSpPr>
        <p:spPr>
          <a:xfrm>
            <a:off x="6235362" y="5908353"/>
            <a:ext cx="1619669" cy="307777"/>
          </a:xfrm>
          <a:prstGeom prst="rect">
            <a:avLst/>
          </a:prstGeom>
          <a:noFill/>
        </p:spPr>
        <p:txBody>
          <a:bodyPr wrap="square" rtlCol="0">
            <a:spAutoFit/>
          </a:bodyPr>
          <a:lstStyle/>
          <a:p>
            <a:r>
              <a:rPr lang="en-US" sz="1400" dirty="0" smtClean="0"/>
              <a:t>V DuPont farm</a:t>
            </a:r>
            <a:endParaRPr lang="en-US" sz="1400" dirty="0"/>
          </a:p>
        </p:txBody>
      </p:sp>
      <p:sp>
        <p:nvSpPr>
          <p:cNvPr id="11" name="Rectangle 10"/>
          <p:cNvSpPr/>
          <p:nvPr/>
        </p:nvSpPr>
        <p:spPr>
          <a:xfrm>
            <a:off x="70348" y="6471123"/>
            <a:ext cx="4572000" cy="276999"/>
          </a:xfrm>
          <a:prstGeom prst="rect">
            <a:avLst/>
          </a:prstGeom>
        </p:spPr>
        <p:txBody>
          <a:bodyPr>
            <a:spAutoFit/>
          </a:bodyPr>
          <a:lstStyle/>
          <a:p>
            <a:r>
              <a:rPr lang="en-US" sz="1200" dirty="0">
                <a:hlinkClick r:id="rId3"/>
              </a:rPr>
              <a:t>http://</a:t>
            </a:r>
            <a:r>
              <a:rPr lang="en-US" sz="1200" dirty="0" err="1">
                <a:hlinkClick r:id="rId3"/>
              </a:rPr>
              <a:t>nc-chap.org</a:t>
            </a:r>
            <a:r>
              <a:rPr lang="en-US" sz="1200" dirty="0">
                <a:hlinkClick r:id="rId3"/>
              </a:rPr>
              <a:t>/maps/</a:t>
            </a:r>
            <a:r>
              <a:rPr lang="en-US" sz="1200" dirty="0" err="1">
                <a:hlinkClick r:id="rId3"/>
              </a:rPr>
              <a:t>zoomify</a:t>
            </a:r>
            <a:r>
              <a:rPr lang="en-US" sz="1200" dirty="0">
                <a:hlinkClick r:id="rId3"/>
              </a:rPr>
              <a:t>/</a:t>
            </a:r>
            <a:r>
              <a:rPr lang="en-US" sz="1200" dirty="0" err="1">
                <a:hlinkClick r:id="rId3"/>
              </a:rPr>
              <a:t>fullScreen</a:t>
            </a:r>
            <a:r>
              <a:rPr lang="en-US" sz="1200" dirty="0">
                <a:hlinkClick r:id="rId3"/>
              </a:rPr>
              <a:t>/hopkins1878.php</a:t>
            </a:r>
            <a:endParaRPr lang="en-US" sz="1200" dirty="0"/>
          </a:p>
        </p:txBody>
      </p:sp>
    </p:spTree>
    <p:extLst>
      <p:ext uri="{BB962C8B-B14F-4D97-AF65-F5344CB8AC3E}">
        <p14:creationId xmlns:p14="http://schemas.microsoft.com/office/powerpoint/2010/main" val="37993872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10800000">
            <a:off x="315987" y="0"/>
            <a:ext cx="5695749" cy="6858000"/>
          </a:xfrm>
          <a:prstGeom prst="rect">
            <a:avLst/>
          </a:prstGeom>
        </p:spPr>
      </p:pic>
      <p:cxnSp>
        <p:nvCxnSpPr>
          <p:cNvPr id="4" name="Straight Arrow Connector 3"/>
          <p:cNvCxnSpPr/>
          <p:nvPr/>
        </p:nvCxnSpPr>
        <p:spPr>
          <a:xfrm>
            <a:off x="221735" y="2178794"/>
            <a:ext cx="1784462" cy="1280999"/>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5" name="Straight Arrow Connector 4"/>
          <p:cNvCxnSpPr/>
          <p:nvPr/>
        </p:nvCxnSpPr>
        <p:spPr>
          <a:xfrm>
            <a:off x="1765349" y="3952485"/>
            <a:ext cx="1357505" cy="1575733"/>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p:nvPr/>
        </p:nvCxnSpPr>
        <p:spPr>
          <a:xfrm flipH="1">
            <a:off x="3122854" y="908743"/>
            <a:ext cx="2671221" cy="2419666"/>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a:off x="3418440" y="3688834"/>
            <a:ext cx="896838" cy="183938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1228916" y="5233485"/>
            <a:ext cx="1543614" cy="1094871"/>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382463" y="448897"/>
            <a:ext cx="2277105" cy="1200329"/>
          </a:xfrm>
          <a:prstGeom prst="rect">
            <a:avLst/>
          </a:prstGeom>
          <a:noFill/>
        </p:spPr>
        <p:txBody>
          <a:bodyPr wrap="square" rtlCol="0">
            <a:spAutoFit/>
          </a:bodyPr>
          <a:lstStyle/>
          <a:p>
            <a:r>
              <a:rPr lang="en-US" dirty="0"/>
              <a:t>Portraits as Art</a:t>
            </a:r>
          </a:p>
          <a:p>
            <a:endParaRPr lang="en-US" dirty="0"/>
          </a:p>
          <a:p>
            <a:r>
              <a:rPr lang="en-US" dirty="0"/>
              <a:t>Barnes: (light, line, space,  color)</a:t>
            </a:r>
          </a:p>
        </p:txBody>
      </p:sp>
      <p:sp>
        <p:nvSpPr>
          <p:cNvPr id="3" name="TextBox 2"/>
          <p:cNvSpPr txBox="1"/>
          <p:nvPr/>
        </p:nvSpPr>
        <p:spPr>
          <a:xfrm>
            <a:off x="6382463" y="4601308"/>
            <a:ext cx="2614999" cy="646331"/>
          </a:xfrm>
          <a:prstGeom prst="rect">
            <a:avLst/>
          </a:prstGeom>
          <a:noFill/>
        </p:spPr>
        <p:txBody>
          <a:bodyPr wrap="square" rtlCol="0">
            <a:spAutoFit/>
          </a:bodyPr>
          <a:lstStyle/>
          <a:p>
            <a:r>
              <a:rPr lang="en-US" sz="1200" dirty="0" smtClean="0"/>
              <a:t>He painted &gt;2,600 paintings</a:t>
            </a:r>
          </a:p>
          <a:p>
            <a:r>
              <a:rPr lang="en-US" sz="1200" dirty="0" smtClean="0"/>
              <a:t>Criticized as not penetrating (</a:t>
            </a:r>
            <a:r>
              <a:rPr lang="en-US" sz="1200" dirty="0" err="1" smtClean="0"/>
              <a:t>wikipedia</a:t>
            </a:r>
            <a:r>
              <a:rPr lang="en-US" sz="1200" dirty="0" smtClean="0"/>
              <a:t>)</a:t>
            </a:r>
            <a:endParaRPr lang="en-US" sz="1200" dirty="0"/>
          </a:p>
        </p:txBody>
      </p:sp>
    </p:spTree>
    <p:extLst>
      <p:ext uri="{BB962C8B-B14F-4D97-AF65-F5344CB8AC3E}">
        <p14:creationId xmlns:p14="http://schemas.microsoft.com/office/powerpoint/2010/main" val="63995219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1745500" y="3705649"/>
            <a:ext cx="1044205" cy="1305256"/>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903410" y="3705649"/>
            <a:ext cx="960078" cy="1305257"/>
          </a:xfrm>
          <a:prstGeom prst="rect">
            <a:avLst/>
          </a:prstGeom>
        </p:spPr>
      </p:pic>
      <p:sp>
        <p:nvSpPr>
          <p:cNvPr id="14" name="TextBox 13"/>
          <p:cNvSpPr txBox="1"/>
          <p:nvPr/>
        </p:nvSpPr>
        <p:spPr>
          <a:xfrm>
            <a:off x="3863488" y="3985947"/>
            <a:ext cx="2223389" cy="553998"/>
          </a:xfrm>
          <a:prstGeom prst="rect">
            <a:avLst/>
          </a:prstGeom>
          <a:noFill/>
        </p:spPr>
        <p:txBody>
          <a:bodyPr wrap="square" rtlCol="0">
            <a:spAutoFit/>
          </a:bodyPr>
          <a:lstStyle/>
          <a:p>
            <a:r>
              <a:rPr lang="en-US" sz="1000" dirty="0" err="1"/>
              <a:t>ThomasMcKean</a:t>
            </a:r>
            <a:endParaRPr lang="en-US" sz="1000" dirty="0"/>
          </a:p>
          <a:p>
            <a:r>
              <a:rPr lang="en-US" sz="1000" dirty="0"/>
              <a:t>Lorenzo </a:t>
            </a:r>
            <a:r>
              <a:rPr lang="en-US" sz="1000" dirty="0" err="1"/>
              <a:t>Thomas</a:t>
            </a:r>
            <a:r>
              <a:rPr lang="en-US" sz="1000" dirty="0" err="1">
                <a:hlinkClick r:id="rId4"/>
              </a:rPr>
              <a:t>details.php?wname</a:t>
            </a:r>
            <a:r>
              <a:rPr lang="en-US" sz="1000" dirty="0">
                <a:hlinkClick r:id="rId4"/>
              </a:rPr>
              <a:t>=ann_curtis_clay</a:t>
            </a:r>
            <a:endParaRPr lang="en-US" sz="1000" dirty="0"/>
          </a:p>
        </p:txBody>
      </p:sp>
      <p:pic>
        <p:nvPicPr>
          <p:cNvPr id="3" name="Picture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5163" y="1198394"/>
            <a:ext cx="1073635" cy="1324794"/>
          </a:xfrm>
          <a:prstGeom prst="rect">
            <a:avLst/>
          </a:prstGeom>
        </p:spPr>
      </p:pic>
      <p:pic>
        <p:nvPicPr>
          <p:cNvPr id="8" name="Picture 7"/>
          <p:cNvPicPr>
            <a:picLocks noChangeAspect="1"/>
          </p:cNvPicPr>
          <p:nvPr/>
        </p:nvPicPr>
        <p:blipFill>
          <a:blip r:embed="rId6"/>
          <a:stretch>
            <a:fillRect/>
          </a:stretch>
        </p:blipFill>
        <p:spPr>
          <a:xfrm>
            <a:off x="980924" y="1198393"/>
            <a:ext cx="1022741" cy="1324794"/>
          </a:xfrm>
          <a:prstGeom prst="rect">
            <a:avLst/>
          </a:prstGeom>
        </p:spPr>
      </p:pic>
      <p:sp>
        <p:nvSpPr>
          <p:cNvPr id="2" name="Title 1"/>
          <p:cNvSpPr>
            <a:spLocks noGrp="1"/>
          </p:cNvSpPr>
          <p:nvPr>
            <p:ph type="ctrTitle"/>
          </p:nvPr>
        </p:nvSpPr>
        <p:spPr>
          <a:xfrm>
            <a:off x="543480" y="159656"/>
            <a:ext cx="7772400" cy="1470025"/>
          </a:xfrm>
        </p:spPr>
        <p:txBody>
          <a:bodyPr>
            <a:normAutofit/>
          </a:bodyPr>
          <a:lstStyle/>
          <a:p>
            <a:r>
              <a:rPr lang="en-US" sz="2800" dirty="0"/>
              <a:t>Class 5: </a:t>
            </a:r>
            <a:r>
              <a:rPr lang="en-US" sz="2800" dirty="0" smtClean="0"/>
              <a:t>People to 1850 --About </a:t>
            </a:r>
            <a:r>
              <a:rPr lang="en-US" sz="2800" dirty="0"/>
              <a:t>Portraits. Age before beauty, [rank, wealth, family size, # portraits in NC</a:t>
            </a:r>
            <a:r>
              <a:rPr lang="en-US" sz="2800" dirty="0" smtClean="0"/>
              <a:t>,</a:t>
            </a:r>
            <a:r>
              <a:rPr lang="en-US" sz="2800" dirty="0"/>
              <a:t> </a:t>
            </a:r>
            <a:r>
              <a:rPr lang="en-US" sz="2800" dirty="0" smtClean="0"/>
              <a:t> </a:t>
            </a:r>
            <a:r>
              <a:rPr lang="en-US" sz="2800" dirty="0" smtClean="0"/>
              <a:t>art </a:t>
            </a:r>
            <a:r>
              <a:rPr lang="en-US" sz="2800" dirty="0" err="1"/>
              <a:t>vs</a:t>
            </a:r>
            <a:r>
              <a:rPr lang="en-US" sz="2800" dirty="0"/>
              <a:t> representation</a:t>
            </a:r>
            <a:r>
              <a:rPr lang="is-IS" sz="2800" dirty="0"/>
              <a:t>…</a:t>
            </a:r>
            <a:r>
              <a:rPr lang="is-IS" sz="2800" dirty="0" smtClean="0"/>
              <a:t>.]</a:t>
            </a:r>
            <a:endParaRPr lang="en-US" sz="2800" dirty="0"/>
          </a:p>
        </p:txBody>
      </p:sp>
      <p:pic>
        <p:nvPicPr>
          <p:cNvPr id="4" name="Picture 3"/>
          <p:cNvPicPr>
            <a:picLocks noChangeAspect="1"/>
          </p:cNvPicPr>
          <p:nvPr/>
        </p:nvPicPr>
        <p:blipFill>
          <a:blip r:embed="rId7"/>
          <a:stretch>
            <a:fillRect/>
          </a:stretch>
        </p:blipFill>
        <p:spPr>
          <a:xfrm>
            <a:off x="696535" y="2389815"/>
            <a:ext cx="1094774" cy="1315834"/>
          </a:xfrm>
          <a:prstGeom prst="rect">
            <a:avLst/>
          </a:prstGeom>
        </p:spPr>
      </p:pic>
      <p:pic>
        <p:nvPicPr>
          <p:cNvPr id="9" name="Picture 8"/>
          <p:cNvPicPr>
            <a:picLocks noChangeAspect="1"/>
          </p:cNvPicPr>
          <p:nvPr/>
        </p:nvPicPr>
        <p:blipFill>
          <a:blip r:embed="rId8"/>
          <a:stretch>
            <a:fillRect/>
          </a:stretch>
        </p:blipFill>
        <p:spPr>
          <a:xfrm>
            <a:off x="1816082" y="2397781"/>
            <a:ext cx="866444" cy="1304885"/>
          </a:xfrm>
          <a:prstGeom prst="rect">
            <a:avLst/>
          </a:prstGeom>
        </p:spPr>
      </p:pic>
      <p:sp>
        <p:nvSpPr>
          <p:cNvPr id="12" name="TextBox 11"/>
          <p:cNvSpPr txBox="1"/>
          <p:nvPr/>
        </p:nvSpPr>
        <p:spPr>
          <a:xfrm>
            <a:off x="2003665" y="1620736"/>
            <a:ext cx="1568073" cy="400110"/>
          </a:xfrm>
          <a:prstGeom prst="rect">
            <a:avLst/>
          </a:prstGeom>
          <a:noFill/>
        </p:spPr>
        <p:txBody>
          <a:bodyPr wrap="square" rtlCol="0">
            <a:spAutoFit/>
          </a:bodyPr>
          <a:lstStyle/>
          <a:p>
            <a:r>
              <a:rPr lang="en-US" sz="1000" dirty="0"/>
              <a:t>Peter Stuyvesant</a:t>
            </a:r>
          </a:p>
          <a:p>
            <a:r>
              <a:rPr lang="en-US" sz="1000" dirty="0"/>
              <a:t>Ann Clay </a:t>
            </a:r>
            <a:r>
              <a:rPr lang="en-US" sz="1000" dirty="0" err="1"/>
              <a:t>BoothOP</a:t>
            </a:r>
            <a:endParaRPr lang="en-US" sz="1000" dirty="0"/>
          </a:p>
        </p:txBody>
      </p:sp>
      <p:sp>
        <p:nvSpPr>
          <p:cNvPr id="13" name="TextBox 12"/>
          <p:cNvSpPr txBox="1"/>
          <p:nvPr/>
        </p:nvSpPr>
        <p:spPr>
          <a:xfrm>
            <a:off x="2682526" y="2397781"/>
            <a:ext cx="2660272" cy="400110"/>
          </a:xfrm>
          <a:prstGeom prst="rect">
            <a:avLst/>
          </a:prstGeom>
          <a:noFill/>
        </p:spPr>
        <p:txBody>
          <a:bodyPr wrap="square" rtlCol="0">
            <a:spAutoFit/>
          </a:bodyPr>
          <a:lstStyle/>
          <a:p>
            <a:r>
              <a:rPr lang="en-US" sz="1000" dirty="0" err="1"/>
              <a:t>Dorcas</a:t>
            </a:r>
            <a:r>
              <a:rPr lang="en-US" sz="1000" dirty="0"/>
              <a:t> Montgomery Van Dyke </a:t>
            </a:r>
            <a:r>
              <a:rPr lang="en-US" sz="1000" dirty="0" err="1"/>
              <a:t>Dupont</a:t>
            </a:r>
            <a:endParaRPr lang="en-US" sz="1000" dirty="0"/>
          </a:p>
          <a:p>
            <a:r>
              <a:rPr lang="en-US" sz="1000" dirty="0"/>
              <a:t>Mary Borden McKean</a:t>
            </a:r>
          </a:p>
        </p:txBody>
      </p:sp>
      <p:pic>
        <p:nvPicPr>
          <p:cNvPr id="16" name="Picture 15"/>
          <p:cNvPicPr>
            <a:picLocks noChangeAspect="1"/>
          </p:cNvPicPr>
          <p:nvPr/>
        </p:nvPicPr>
        <p:blipFill>
          <a:blip r:embed="rId9"/>
          <a:stretch>
            <a:fillRect/>
          </a:stretch>
        </p:blipFill>
        <p:spPr>
          <a:xfrm>
            <a:off x="3571738" y="4832751"/>
            <a:ext cx="1070311" cy="1305257"/>
          </a:xfrm>
          <a:prstGeom prst="rect">
            <a:avLst/>
          </a:prstGeom>
        </p:spPr>
      </p:pic>
      <p:pic>
        <p:nvPicPr>
          <p:cNvPr id="17" name="Picture 16"/>
          <p:cNvPicPr>
            <a:picLocks noChangeAspect="1"/>
          </p:cNvPicPr>
          <p:nvPr/>
        </p:nvPicPr>
        <p:blipFill>
          <a:blip r:embed="rId10"/>
          <a:stretch>
            <a:fillRect/>
          </a:stretch>
        </p:blipFill>
        <p:spPr>
          <a:xfrm>
            <a:off x="2533448" y="4832751"/>
            <a:ext cx="924122" cy="1305257"/>
          </a:xfrm>
          <a:prstGeom prst="rect">
            <a:avLst/>
          </a:prstGeom>
        </p:spPr>
      </p:pic>
      <p:sp>
        <p:nvSpPr>
          <p:cNvPr id="18" name="TextBox 17"/>
          <p:cNvSpPr txBox="1"/>
          <p:nvPr/>
        </p:nvSpPr>
        <p:spPr>
          <a:xfrm>
            <a:off x="4860742" y="5014510"/>
            <a:ext cx="2824487" cy="769441"/>
          </a:xfrm>
          <a:prstGeom prst="rect">
            <a:avLst/>
          </a:prstGeom>
          <a:noFill/>
        </p:spPr>
        <p:txBody>
          <a:bodyPr wrap="square" rtlCol="0">
            <a:spAutoFit/>
          </a:bodyPr>
          <a:lstStyle/>
          <a:p>
            <a:r>
              <a:rPr lang="en-US" sz="1000" dirty="0"/>
              <a:t>James </a:t>
            </a:r>
            <a:r>
              <a:rPr lang="en-US" sz="1000" dirty="0" err="1"/>
              <a:t>McCallmont</a:t>
            </a:r>
            <a:r>
              <a:rPr lang="en-US" sz="1000" dirty="0"/>
              <a:t> (1798)</a:t>
            </a:r>
          </a:p>
          <a:p>
            <a:r>
              <a:rPr lang="en-US" sz="1000" dirty="0"/>
              <a:t>Nicholas Van Dyke Jr. (1826)</a:t>
            </a:r>
          </a:p>
          <a:p>
            <a:r>
              <a:rPr lang="en-US" sz="800" dirty="0">
                <a:hlinkClick r:id="rId11"/>
              </a:rPr>
              <a:t>http://nc-chap.org/census/riordan/tax1798.php</a:t>
            </a:r>
            <a:endParaRPr lang="en-US" sz="800" dirty="0"/>
          </a:p>
          <a:p>
            <a:r>
              <a:rPr lang="en-US" sz="800" dirty="0"/>
              <a:t>http://</a:t>
            </a:r>
            <a:r>
              <a:rPr lang="en-US" sz="800" dirty="0" err="1"/>
              <a:t>nc-chap.org</a:t>
            </a:r>
            <a:r>
              <a:rPr lang="en-US" sz="800" dirty="0"/>
              <a:t>/census/</a:t>
            </a:r>
            <a:r>
              <a:rPr lang="en-US" sz="800" dirty="0" err="1"/>
              <a:t>riordan</a:t>
            </a:r>
            <a:r>
              <a:rPr lang="en-US" sz="800" dirty="0"/>
              <a:t>/tax1826.php</a:t>
            </a:r>
          </a:p>
          <a:p>
            <a:endParaRPr lang="en-US" sz="800" dirty="0"/>
          </a:p>
        </p:txBody>
      </p:sp>
      <p:pic>
        <p:nvPicPr>
          <p:cNvPr id="19" name="Picture 18"/>
          <p:cNvPicPr>
            <a:picLocks noChangeAspect="1"/>
          </p:cNvPicPr>
          <p:nvPr/>
        </p:nvPicPr>
        <p:blipFill>
          <a:blip r:embed="rId12"/>
          <a:stretch>
            <a:fillRect/>
          </a:stretch>
        </p:blipFill>
        <p:spPr>
          <a:xfrm>
            <a:off x="5408233" y="2086690"/>
            <a:ext cx="1073017" cy="1341272"/>
          </a:xfrm>
          <a:prstGeom prst="rect">
            <a:avLst/>
          </a:prstGeom>
        </p:spPr>
      </p:pic>
      <p:sp>
        <p:nvSpPr>
          <p:cNvPr id="20" name="TextBox 19"/>
          <p:cNvSpPr txBox="1"/>
          <p:nvPr/>
        </p:nvSpPr>
        <p:spPr>
          <a:xfrm>
            <a:off x="6678048" y="2131053"/>
            <a:ext cx="1718777" cy="461665"/>
          </a:xfrm>
          <a:prstGeom prst="rect">
            <a:avLst/>
          </a:prstGeom>
          <a:noFill/>
        </p:spPr>
        <p:txBody>
          <a:bodyPr wrap="square" rtlCol="0">
            <a:spAutoFit/>
          </a:bodyPr>
          <a:lstStyle/>
          <a:p>
            <a:r>
              <a:rPr lang="en-US" sz="1200" dirty="0"/>
              <a:t>Ann Curtis Clay</a:t>
            </a:r>
          </a:p>
          <a:p>
            <a:r>
              <a:rPr lang="en-US" sz="1200" dirty="0"/>
              <a:t>(11/13 living </a:t>
            </a:r>
            <a:r>
              <a:rPr lang="en-US" sz="1200" dirty="0" smtClean="0"/>
              <a:t>children)</a:t>
            </a:r>
            <a:endParaRPr lang="en-US" sz="1200" dirty="0"/>
          </a:p>
        </p:txBody>
      </p:sp>
      <p:pic>
        <p:nvPicPr>
          <p:cNvPr id="21" name="Picture 20"/>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6086877" y="3469745"/>
            <a:ext cx="517577" cy="646971"/>
          </a:xfrm>
          <a:prstGeom prst="rect">
            <a:avLst/>
          </a:prstGeom>
        </p:spPr>
      </p:pic>
      <p:pic>
        <p:nvPicPr>
          <p:cNvPr id="22" name="Picture 21"/>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6658170" y="3458796"/>
            <a:ext cx="543735" cy="657919"/>
          </a:xfrm>
          <a:prstGeom prst="rect">
            <a:avLst/>
          </a:prstGeom>
        </p:spPr>
      </p:pic>
      <p:pic>
        <p:nvPicPr>
          <p:cNvPr id="24" name="Picture 23"/>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7285296" y="3427962"/>
            <a:ext cx="595968" cy="688753"/>
          </a:xfrm>
          <a:prstGeom prst="rect">
            <a:avLst/>
          </a:prstGeom>
        </p:spPr>
      </p:pic>
      <p:pic>
        <p:nvPicPr>
          <p:cNvPr id="25" name="Picture 24"/>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flipH="1">
            <a:off x="6117867" y="4157672"/>
            <a:ext cx="458552" cy="606015"/>
          </a:xfrm>
          <a:prstGeom prst="rect">
            <a:avLst/>
          </a:prstGeom>
        </p:spPr>
      </p:pic>
      <p:pic>
        <p:nvPicPr>
          <p:cNvPr id="26" name="Picture 25"/>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7318138" y="4157671"/>
            <a:ext cx="465620" cy="609451"/>
          </a:xfrm>
          <a:prstGeom prst="rect">
            <a:avLst/>
          </a:prstGeom>
        </p:spPr>
      </p:pic>
      <p:pic>
        <p:nvPicPr>
          <p:cNvPr id="27" name="Picture 26"/>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6719517" y="4157672"/>
            <a:ext cx="482388" cy="606015"/>
          </a:xfrm>
          <a:prstGeom prst="rect">
            <a:avLst/>
          </a:prstGeom>
        </p:spPr>
      </p:pic>
    </p:spTree>
    <p:extLst>
      <p:ext uri="{BB962C8B-B14F-4D97-AF65-F5344CB8AC3E}">
        <p14:creationId xmlns:p14="http://schemas.microsoft.com/office/powerpoint/2010/main" val="214403424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907489" y="1154662"/>
            <a:ext cx="4050811" cy="5703338"/>
          </a:xfrm>
          <a:prstGeom prst="rect">
            <a:avLst/>
          </a:prstGeom>
        </p:spPr>
      </p:pic>
      <p:sp>
        <p:nvSpPr>
          <p:cNvPr id="2" name="Rectangle 1"/>
          <p:cNvSpPr/>
          <p:nvPr/>
        </p:nvSpPr>
        <p:spPr>
          <a:xfrm>
            <a:off x="550133" y="5938339"/>
            <a:ext cx="2775119" cy="307777"/>
          </a:xfrm>
          <a:prstGeom prst="rect">
            <a:avLst/>
          </a:prstGeom>
        </p:spPr>
        <p:txBody>
          <a:bodyPr wrap="none">
            <a:spAutoFit/>
          </a:bodyPr>
          <a:lstStyle/>
          <a:p>
            <a:r>
              <a:rPr lang="en-US" sz="1400" dirty="0">
                <a:hlinkClick r:id="rId3"/>
              </a:rPr>
              <a:t>http://</a:t>
            </a:r>
            <a:r>
              <a:rPr lang="en-US" sz="1400" dirty="0" err="1">
                <a:hlinkClick r:id="rId3"/>
              </a:rPr>
              <a:t>nc-chap.org</a:t>
            </a:r>
            <a:r>
              <a:rPr lang="en-US" sz="1400" dirty="0">
                <a:hlinkClick r:id="rId3"/>
              </a:rPr>
              <a:t>/chap/couturier/</a:t>
            </a:r>
            <a:endParaRPr lang="en-US" sz="1400" dirty="0"/>
          </a:p>
        </p:txBody>
      </p:sp>
      <p:pic>
        <p:nvPicPr>
          <p:cNvPr id="3" name="Picture 2"/>
          <p:cNvPicPr>
            <a:picLocks noChangeAspect="1"/>
          </p:cNvPicPr>
          <p:nvPr/>
        </p:nvPicPr>
        <p:blipFill>
          <a:blip r:embed="rId4"/>
          <a:stretch>
            <a:fillRect/>
          </a:stretch>
        </p:blipFill>
        <p:spPr>
          <a:xfrm>
            <a:off x="376970" y="1866811"/>
            <a:ext cx="3299634" cy="4071528"/>
          </a:xfrm>
          <a:prstGeom prst="rect">
            <a:avLst/>
          </a:prstGeom>
        </p:spPr>
      </p:pic>
      <p:pic>
        <p:nvPicPr>
          <p:cNvPr id="4" name="Picture 3"/>
          <p:cNvPicPr>
            <a:picLocks noChangeAspect="1"/>
          </p:cNvPicPr>
          <p:nvPr/>
        </p:nvPicPr>
        <p:blipFill>
          <a:blip r:embed="rId5"/>
          <a:stretch>
            <a:fillRect/>
          </a:stretch>
        </p:blipFill>
        <p:spPr>
          <a:xfrm>
            <a:off x="7213600" y="-147088"/>
            <a:ext cx="1930400" cy="2603500"/>
          </a:xfrm>
          <a:prstGeom prst="rect">
            <a:avLst/>
          </a:prstGeom>
        </p:spPr>
      </p:pic>
      <p:sp>
        <p:nvSpPr>
          <p:cNvPr id="7" name="TextBox 6"/>
          <p:cNvSpPr txBox="1"/>
          <p:nvPr/>
        </p:nvSpPr>
        <p:spPr>
          <a:xfrm>
            <a:off x="376970" y="327144"/>
            <a:ext cx="6568814" cy="1200328"/>
          </a:xfrm>
          <a:prstGeom prst="rect">
            <a:avLst/>
          </a:prstGeom>
          <a:noFill/>
        </p:spPr>
        <p:txBody>
          <a:bodyPr wrap="square" rtlCol="0">
            <a:spAutoFit/>
          </a:bodyPr>
          <a:lstStyle/>
          <a:p>
            <a:r>
              <a:rPr lang="en-US" sz="2400" dirty="0" smtClean="0"/>
              <a:t>Portrait of Stuyvesant is attributed to known artist Henri Couturier, who lived in New Amsterdam, and HERE in New Amstel</a:t>
            </a:r>
            <a:endParaRPr lang="en-US" sz="2400" dirty="0"/>
          </a:p>
        </p:txBody>
      </p:sp>
      <p:cxnSp>
        <p:nvCxnSpPr>
          <p:cNvPr id="9" name="Straight Arrow Connector 8"/>
          <p:cNvCxnSpPr/>
          <p:nvPr/>
        </p:nvCxnSpPr>
        <p:spPr>
          <a:xfrm>
            <a:off x="3325252" y="1308577"/>
            <a:ext cx="1923362" cy="884917"/>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480638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35491" y="1993899"/>
            <a:ext cx="1537258" cy="1909333"/>
          </a:xfrm>
          <a:prstGeom prst="rect">
            <a:avLst/>
          </a:prstGeom>
        </p:spPr>
      </p:pic>
      <p:pic>
        <p:nvPicPr>
          <p:cNvPr id="3" name="Picture 2"/>
          <p:cNvPicPr>
            <a:picLocks noChangeAspect="1"/>
          </p:cNvPicPr>
          <p:nvPr/>
        </p:nvPicPr>
        <p:blipFill>
          <a:blip r:embed="rId3"/>
          <a:stretch>
            <a:fillRect/>
          </a:stretch>
        </p:blipFill>
        <p:spPr>
          <a:xfrm>
            <a:off x="7378700" y="0"/>
            <a:ext cx="1384300" cy="1866984"/>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12465" y="4394200"/>
            <a:ext cx="1547893" cy="1892300"/>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81849" y="4394200"/>
            <a:ext cx="1383744" cy="1892300"/>
          </a:xfrm>
          <a:prstGeom prst="rect">
            <a:avLst/>
          </a:prstGeom>
        </p:spPr>
      </p:pic>
      <p:pic>
        <p:nvPicPr>
          <p:cNvPr id="6" name="Picture 5"/>
          <p:cNvPicPr>
            <a:picLocks noChangeAspect="1"/>
          </p:cNvPicPr>
          <p:nvPr/>
        </p:nvPicPr>
        <p:blipFill>
          <a:blip r:embed="rId6"/>
          <a:stretch>
            <a:fillRect/>
          </a:stretch>
        </p:blipFill>
        <p:spPr>
          <a:xfrm>
            <a:off x="5281849" y="1999229"/>
            <a:ext cx="1460500" cy="1904003"/>
          </a:xfrm>
          <a:prstGeom prst="rect">
            <a:avLst/>
          </a:prstGeom>
        </p:spPr>
      </p:pic>
      <p:sp>
        <p:nvSpPr>
          <p:cNvPr id="7" name="TextBox 6"/>
          <p:cNvSpPr txBox="1"/>
          <p:nvPr/>
        </p:nvSpPr>
        <p:spPr>
          <a:xfrm>
            <a:off x="5281849" y="6451600"/>
            <a:ext cx="3608151" cy="307777"/>
          </a:xfrm>
          <a:prstGeom prst="rect">
            <a:avLst/>
          </a:prstGeom>
          <a:noFill/>
        </p:spPr>
        <p:txBody>
          <a:bodyPr wrap="square" rtlCol="0">
            <a:spAutoFit/>
          </a:bodyPr>
          <a:lstStyle/>
          <a:p>
            <a:r>
              <a:rPr lang="en-US" sz="1400" dirty="0"/>
              <a:t>William Stuyvesant      Frederick </a:t>
            </a:r>
            <a:r>
              <a:rPr lang="en-US" sz="1400" dirty="0" err="1"/>
              <a:t>Philipse</a:t>
            </a:r>
            <a:endParaRPr lang="en-US" sz="1400" dirty="0"/>
          </a:p>
        </p:txBody>
      </p:sp>
      <p:sp>
        <p:nvSpPr>
          <p:cNvPr id="8" name="TextBox 7"/>
          <p:cNvSpPr txBox="1"/>
          <p:nvPr/>
        </p:nvSpPr>
        <p:spPr>
          <a:xfrm>
            <a:off x="5280615" y="4064000"/>
            <a:ext cx="3709751" cy="307777"/>
          </a:xfrm>
          <a:prstGeom prst="rect">
            <a:avLst/>
          </a:prstGeom>
          <a:noFill/>
        </p:spPr>
        <p:txBody>
          <a:bodyPr wrap="square" rtlCol="0">
            <a:spAutoFit/>
          </a:bodyPr>
          <a:lstStyle/>
          <a:p>
            <a:r>
              <a:rPr lang="en-US" sz="1400" dirty="0" err="1"/>
              <a:t>Olof</a:t>
            </a:r>
            <a:r>
              <a:rPr lang="en-US" sz="1400" dirty="0"/>
              <a:t> Van </a:t>
            </a:r>
            <a:r>
              <a:rPr lang="en-US" sz="1400" dirty="0" err="1"/>
              <a:t>Cortlandt</a:t>
            </a:r>
            <a:r>
              <a:rPr lang="en-US" sz="1400" dirty="0"/>
              <a:t>           </a:t>
            </a:r>
            <a:r>
              <a:rPr lang="en-US" sz="1400" dirty="0" err="1"/>
              <a:t>Cornelis</a:t>
            </a:r>
            <a:r>
              <a:rPr lang="en-US" sz="1400" dirty="0"/>
              <a:t> </a:t>
            </a:r>
            <a:r>
              <a:rPr lang="en-US" sz="1400" dirty="0" err="1"/>
              <a:t>Steenwyck</a:t>
            </a:r>
            <a:endParaRPr lang="en-US" sz="1400" dirty="0"/>
          </a:p>
        </p:txBody>
      </p:sp>
      <p:sp>
        <p:nvSpPr>
          <p:cNvPr id="9" name="TextBox 8"/>
          <p:cNvSpPr txBox="1"/>
          <p:nvPr/>
        </p:nvSpPr>
        <p:spPr>
          <a:xfrm>
            <a:off x="1181100" y="546100"/>
            <a:ext cx="5954391" cy="830997"/>
          </a:xfrm>
          <a:prstGeom prst="rect">
            <a:avLst/>
          </a:prstGeom>
          <a:noFill/>
        </p:spPr>
        <p:txBody>
          <a:bodyPr wrap="square" rtlCol="0">
            <a:spAutoFit/>
          </a:bodyPr>
          <a:lstStyle/>
          <a:p>
            <a:r>
              <a:rPr lang="en-US" sz="2400" dirty="0"/>
              <a:t>Henri Couturier, painter of Leiden, merchant in New Amstel and New Amsterdam.</a:t>
            </a:r>
          </a:p>
        </p:txBody>
      </p:sp>
      <p:sp>
        <p:nvSpPr>
          <p:cNvPr id="10" name="TextBox 9"/>
          <p:cNvSpPr txBox="1"/>
          <p:nvPr/>
        </p:nvSpPr>
        <p:spPr>
          <a:xfrm>
            <a:off x="419100" y="1395850"/>
            <a:ext cx="4267200" cy="4093428"/>
          </a:xfrm>
          <a:prstGeom prst="rect">
            <a:avLst/>
          </a:prstGeom>
          <a:noFill/>
        </p:spPr>
        <p:txBody>
          <a:bodyPr wrap="square" rtlCol="0">
            <a:spAutoFit/>
          </a:bodyPr>
          <a:lstStyle/>
          <a:p>
            <a:r>
              <a:rPr lang="en-US" sz="2000" dirty="0"/>
              <a:t>Couturier was born in Leyden, the birthplace of Rembrandt. On Couturier's marriage certificate his occupation was that of "</a:t>
            </a:r>
            <a:r>
              <a:rPr lang="en-US" sz="2000" dirty="0" err="1"/>
              <a:t>schilder</a:t>
            </a:r>
            <a:r>
              <a:rPr lang="en-US" sz="2000" dirty="0"/>
              <a:t>" (painter). Ten months later he is listed on a document as a "a grosgrain cloth manufacturer (</a:t>
            </a:r>
            <a:r>
              <a:rPr lang="en-US" sz="2000" dirty="0" err="1"/>
              <a:t>groff</a:t>
            </a:r>
            <a:r>
              <a:rPr lang="en-US" sz="2000" dirty="0"/>
              <a:t> </a:t>
            </a:r>
            <a:r>
              <a:rPr lang="en-US" sz="2000" dirty="0" err="1"/>
              <a:t>greysnreder</a:t>
            </a:r>
            <a:r>
              <a:rPr lang="en-US" sz="2000" dirty="0"/>
              <a:t>)". Since his first child was born about this time, he probably needed a steady source of income. That he actually was a painter is shown by his becoming an "original member" of the Leyden St. Luke's </a:t>
            </a:r>
            <a:r>
              <a:rPr lang="en-US" sz="2000" dirty="0" smtClean="0"/>
              <a:t>guild.  </a:t>
            </a:r>
            <a:endParaRPr lang="en-US" sz="2000" dirty="0"/>
          </a:p>
        </p:txBody>
      </p:sp>
      <p:sp>
        <p:nvSpPr>
          <p:cNvPr id="11" name="Rectangle 10"/>
          <p:cNvSpPr/>
          <p:nvPr/>
        </p:nvSpPr>
        <p:spPr>
          <a:xfrm>
            <a:off x="177800" y="6222022"/>
            <a:ext cx="4686300" cy="523220"/>
          </a:xfrm>
          <a:prstGeom prst="rect">
            <a:avLst/>
          </a:prstGeom>
        </p:spPr>
        <p:txBody>
          <a:bodyPr wrap="square">
            <a:spAutoFit/>
          </a:bodyPr>
          <a:lstStyle/>
          <a:p>
            <a:r>
              <a:rPr lang="en-US" sz="1400" dirty="0"/>
              <a:t>Charles Harris, New York Historical Society Quarterly Bulletin, July, 1927</a:t>
            </a:r>
          </a:p>
        </p:txBody>
      </p:sp>
      <p:sp>
        <p:nvSpPr>
          <p:cNvPr id="13" name="TextBox 12"/>
          <p:cNvSpPr txBox="1"/>
          <p:nvPr/>
        </p:nvSpPr>
        <p:spPr>
          <a:xfrm rot="16200000">
            <a:off x="4295915" y="2944049"/>
            <a:ext cx="1549034" cy="369332"/>
          </a:xfrm>
          <a:prstGeom prst="rect">
            <a:avLst/>
          </a:prstGeom>
          <a:noFill/>
        </p:spPr>
        <p:txBody>
          <a:bodyPr wrap="none" rtlCol="0">
            <a:spAutoFit/>
          </a:bodyPr>
          <a:lstStyle/>
          <a:p>
            <a:r>
              <a:rPr lang="en-US" dirty="0" err="1"/>
              <a:t>Attr</a:t>
            </a:r>
            <a:r>
              <a:rPr lang="en-US" dirty="0"/>
              <a:t>. Couturier</a:t>
            </a:r>
          </a:p>
        </p:txBody>
      </p:sp>
      <p:sp>
        <p:nvSpPr>
          <p:cNvPr id="14" name="TextBox 13"/>
          <p:cNvSpPr txBox="1"/>
          <p:nvPr/>
        </p:nvSpPr>
        <p:spPr>
          <a:xfrm rot="16200000">
            <a:off x="4111324" y="5078248"/>
            <a:ext cx="1918216" cy="369332"/>
          </a:xfrm>
          <a:prstGeom prst="rect">
            <a:avLst/>
          </a:prstGeom>
          <a:noFill/>
        </p:spPr>
        <p:txBody>
          <a:bodyPr wrap="square" rtlCol="0">
            <a:spAutoFit/>
          </a:bodyPr>
          <a:lstStyle/>
          <a:p>
            <a:r>
              <a:rPr lang="en-US" dirty="0"/>
              <a:t>Unknown painter</a:t>
            </a:r>
          </a:p>
        </p:txBody>
      </p:sp>
    </p:spTree>
    <p:extLst>
      <p:ext uri="{BB962C8B-B14F-4D97-AF65-F5344CB8AC3E}">
        <p14:creationId xmlns:p14="http://schemas.microsoft.com/office/powerpoint/2010/main" val="239616791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566738"/>
            <a:ext cx="8229600" cy="1143000"/>
          </a:xfrm>
        </p:spPr>
        <p:txBody>
          <a:bodyPr>
            <a:normAutofit fontScale="90000"/>
          </a:bodyPr>
          <a:lstStyle/>
          <a:p>
            <a:r>
              <a:rPr lang="en-US" dirty="0"/>
              <a:t>Evidence for Couturier as painter of A Stuyvesant portrait.</a:t>
            </a:r>
          </a:p>
        </p:txBody>
      </p:sp>
      <p:sp>
        <p:nvSpPr>
          <p:cNvPr id="3" name="Rectangle 2"/>
          <p:cNvSpPr/>
          <p:nvPr/>
        </p:nvSpPr>
        <p:spPr>
          <a:xfrm>
            <a:off x="558800" y="1926441"/>
            <a:ext cx="7683500" cy="3693319"/>
          </a:xfrm>
          <a:prstGeom prst="rect">
            <a:avLst/>
          </a:prstGeom>
        </p:spPr>
        <p:txBody>
          <a:bodyPr wrap="square">
            <a:spAutoFit/>
          </a:bodyPr>
          <a:lstStyle/>
          <a:p>
            <a:r>
              <a:rPr lang="en-US" dirty="0"/>
              <a:t>Executive Minutes of the Burgomasters, page 17</a:t>
            </a:r>
          </a:p>
          <a:p>
            <a:r>
              <a:rPr lang="en-US" dirty="0"/>
              <a:t>Friday, June 12, 1663, at the City Hall present Messrs. Marten </a:t>
            </a:r>
            <a:r>
              <a:rPr lang="en-US" dirty="0" err="1"/>
              <a:t>Cregier</a:t>
            </a:r>
            <a:r>
              <a:rPr lang="en-US" dirty="0"/>
              <a:t>, </a:t>
            </a:r>
            <a:r>
              <a:rPr lang="en-US" dirty="0" err="1"/>
              <a:t>Olof</a:t>
            </a:r>
            <a:r>
              <a:rPr lang="en-US" dirty="0"/>
              <a:t> </a:t>
            </a:r>
            <a:r>
              <a:rPr lang="en-US" dirty="0" err="1"/>
              <a:t>Stevenzen</a:t>
            </a:r>
            <a:r>
              <a:rPr lang="en-US" dirty="0"/>
              <a:t> van </a:t>
            </a:r>
            <a:r>
              <a:rPr lang="en-US" dirty="0" err="1"/>
              <a:t>Cortlant</a:t>
            </a:r>
            <a:r>
              <a:rPr lang="en-US" dirty="0"/>
              <a:t> and the Officer Pieter </a:t>
            </a:r>
            <a:r>
              <a:rPr lang="en-US" dirty="0" err="1"/>
              <a:t>Tonneman</a:t>
            </a:r>
            <a:r>
              <a:rPr lang="en-US" dirty="0"/>
              <a:t>.</a:t>
            </a:r>
          </a:p>
          <a:p>
            <a:endParaRPr lang="en-US" dirty="0"/>
          </a:p>
          <a:p>
            <a:pPr algn="dist"/>
            <a:r>
              <a:rPr lang="en-US" dirty="0"/>
              <a:t>The wife </a:t>
            </a:r>
            <a:r>
              <a:rPr lang="en-US" dirty="0">
                <a:solidFill>
                  <a:srgbClr val="FF0000"/>
                </a:solidFill>
              </a:rPr>
              <a:t>of </a:t>
            </a:r>
            <a:r>
              <a:rPr lang="en-US" dirty="0" err="1">
                <a:solidFill>
                  <a:srgbClr val="FF0000"/>
                </a:solidFill>
              </a:rPr>
              <a:t>Hendrick</a:t>
            </a:r>
            <a:r>
              <a:rPr lang="en-US" dirty="0">
                <a:solidFill>
                  <a:srgbClr val="FF0000"/>
                </a:solidFill>
              </a:rPr>
              <a:t> </a:t>
            </a:r>
            <a:r>
              <a:rPr lang="en-US" dirty="0" err="1">
                <a:solidFill>
                  <a:srgbClr val="FF0000"/>
                </a:solidFill>
              </a:rPr>
              <a:t>Coutrie</a:t>
            </a:r>
            <a:r>
              <a:rPr lang="en-US" dirty="0">
                <a:solidFill>
                  <a:srgbClr val="FF0000"/>
                </a:solidFill>
              </a:rPr>
              <a:t> </a:t>
            </a:r>
            <a:r>
              <a:rPr lang="en-US" dirty="0"/>
              <a:t>appearing, she is told, the Burgomasters had learned, that she sold in retail; therefore she is bound to purchase the </a:t>
            </a:r>
            <a:r>
              <a:rPr lang="en-US" dirty="0" err="1"/>
              <a:t>Burgherright</a:t>
            </a:r>
            <a:r>
              <a:rPr lang="en-US" dirty="0"/>
              <a:t>. She answers, it was given to her husband by the Director General : asked, whether she had not given something: for it to the General, </a:t>
            </a:r>
            <a:r>
              <a:rPr lang="en-US" b="1" i="1" u="sng" dirty="0">
                <a:solidFill>
                  <a:srgbClr val="FF0000"/>
                </a:solidFill>
              </a:rPr>
              <a:t>she says, her husband has painted the portrait of his </a:t>
            </a:r>
            <a:r>
              <a:rPr lang="en-US" b="1" i="1" u="sng" dirty="0" err="1">
                <a:solidFill>
                  <a:srgbClr val="FF0000"/>
                </a:solidFill>
              </a:rPr>
              <a:t>Honour</a:t>
            </a:r>
            <a:r>
              <a:rPr lang="en-US" b="1" i="1" u="sng" dirty="0">
                <a:solidFill>
                  <a:srgbClr val="FF0000"/>
                </a:solidFill>
              </a:rPr>
              <a:t> and drawn pictures of his sons</a:t>
            </a:r>
            <a:r>
              <a:rPr lang="en-US" b="1" dirty="0" smtClean="0">
                <a:solidFill>
                  <a:srgbClr val="FF0000"/>
                </a:solidFill>
              </a:rPr>
              <a:t>.</a:t>
            </a:r>
            <a:endParaRPr lang="en-US" b="1" dirty="0">
              <a:solidFill>
                <a:srgbClr val="FF0000"/>
              </a:solidFill>
            </a:endParaRPr>
          </a:p>
          <a:p>
            <a:r>
              <a:rPr lang="en-US" dirty="0"/>
              <a:t>…</a:t>
            </a:r>
          </a:p>
          <a:p>
            <a:r>
              <a:rPr lang="en-US" dirty="0"/>
              <a:t>Monsieur </a:t>
            </a:r>
            <a:r>
              <a:rPr lang="en-US" dirty="0" err="1">
                <a:solidFill>
                  <a:srgbClr val="FF0000"/>
                </a:solidFill>
              </a:rPr>
              <a:t>Hendrick</a:t>
            </a:r>
            <a:r>
              <a:rPr lang="en-US" dirty="0">
                <a:solidFill>
                  <a:srgbClr val="FF0000"/>
                </a:solidFill>
              </a:rPr>
              <a:t> </a:t>
            </a:r>
            <a:r>
              <a:rPr lang="en-US" dirty="0" err="1">
                <a:solidFill>
                  <a:srgbClr val="FF0000"/>
                </a:solidFill>
              </a:rPr>
              <a:t>Couterier</a:t>
            </a:r>
            <a:r>
              <a:rPr lang="en-US" dirty="0"/>
              <a:t>, living on the South River, to demand and receive in his, the </a:t>
            </a:r>
            <a:r>
              <a:rPr lang="en-US" dirty="0" err="1"/>
              <a:t>constituant's</a:t>
            </a:r>
            <a:r>
              <a:rPr lang="en-US" dirty="0"/>
              <a:t>, name from </a:t>
            </a:r>
            <a:r>
              <a:rPr lang="en-US" dirty="0" err="1"/>
              <a:t>Sieur</a:t>
            </a:r>
            <a:r>
              <a:rPr lang="en-US" dirty="0"/>
              <a:t> </a:t>
            </a:r>
            <a:r>
              <a:rPr lang="en-US" dirty="0" err="1"/>
              <a:t>Augustinus</a:t>
            </a:r>
            <a:r>
              <a:rPr lang="en-US" dirty="0"/>
              <a:t> </a:t>
            </a:r>
            <a:r>
              <a:rPr lang="en-US" dirty="0" err="1"/>
              <a:t>Herrmans</a:t>
            </a:r>
            <a:r>
              <a:rPr lang="en-US" dirty="0"/>
              <a:t> such a quantity of tobacco, as is due him according to vouchers, to…</a:t>
            </a:r>
          </a:p>
        </p:txBody>
      </p:sp>
      <p:sp>
        <p:nvSpPr>
          <p:cNvPr id="4" name="Rectangle 3"/>
          <p:cNvSpPr/>
          <p:nvPr/>
        </p:nvSpPr>
        <p:spPr>
          <a:xfrm>
            <a:off x="2346699" y="5881452"/>
            <a:ext cx="3509307" cy="369332"/>
          </a:xfrm>
          <a:prstGeom prst="rect">
            <a:avLst/>
          </a:prstGeom>
        </p:spPr>
        <p:txBody>
          <a:bodyPr wrap="none">
            <a:spAutoFit/>
          </a:bodyPr>
          <a:lstStyle/>
          <a:p>
            <a:r>
              <a:rPr lang="en-US" dirty="0"/>
              <a:t>http://</a:t>
            </a:r>
            <a:r>
              <a:rPr lang="en-US" dirty="0" err="1"/>
              <a:t>nc-chap.org</a:t>
            </a:r>
            <a:r>
              <a:rPr lang="en-US" dirty="0"/>
              <a:t>/chap/couturier/</a:t>
            </a:r>
          </a:p>
        </p:txBody>
      </p:sp>
    </p:spTree>
    <p:extLst>
      <p:ext uri="{BB962C8B-B14F-4D97-AF65-F5344CB8AC3E}">
        <p14:creationId xmlns:p14="http://schemas.microsoft.com/office/powerpoint/2010/main" val="42997576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43646" y="440764"/>
            <a:ext cx="4377765" cy="5909235"/>
          </a:xfrm>
          <a:prstGeom prst="rect">
            <a:avLst/>
          </a:prstGeom>
        </p:spPr>
      </p:pic>
      <p:sp>
        <p:nvSpPr>
          <p:cNvPr id="5" name="Rectangle 4"/>
          <p:cNvSpPr/>
          <p:nvPr/>
        </p:nvSpPr>
        <p:spPr>
          <a:xfrm>
            <a:off x="4844315" y="203805"/>
            <a:ext cx="4060626" cy="3231654"/>
          </a:xfrm>
          <a:prstGeom prst="rect">
            <a:avLst/>
          </a:prstGeom>
        </p:spPr>
        <p:txBody>
          <a:bodyPr wrap="square">
            <a:spAutoFit/>
          </a:bodyPr>
          <a:lstStyle/>
          <a:p>
            <a:r>
              <a:rPr lang="de-DE" sz="2400" dirty="0"/>
              <a:t>Ann Clay Booth   </a:t>
            </a:r>
            <a:r>
              <a:rPr lang="de-DE" dirty="0"/>
              <a:t>(1759-1846</a:t>
            </a:r>
            <a:r>
              <a:rPr lang="de-DE" dirty="0" smtClean="0"/>
              <a:t>)</a:t>
            </a:r>
          </a:p>
          <a:p>
            <a:endParaRPr lang="de-DE" dirty="0"/>
          </a:p>
          <a:p>
            <a:r>
              <a:rPr lang="de-DE" dirty="0" smtClean="0"/>
              <a:t>Age </a:t>
            </a:r>
            <a:r>
              <a:rPr lang="de-DE" dirty="0" err="1" smtClean="0"/>
              <a:t>as</a:t>
            </a:r>
            <a:r>
              <a:rPr lang="de-DE" dirty="0" smtClean="0"/>
              <a:t> </a:t>
            </a:r>
            <a:r>
              <a:rPr lang="de-DE" dirty="0" err="1" smtClean="0"/>
              <a:t>pictured</a:t>
            </a:r>
            <a:r>
              <a:rPr lang="de-DE" dirty="0" smtClean="0"/>
              <a:t>:  60-70</a:t>
            </a:r>
          </a:p>
          <a:p>
            <a:r>
              <a:rPr lang="de-DE" dirty="0" err="1" smtClean="0"/>
              <a:t>Wife</a:t>
            </a:r>
            <a:r>
              <a:rPr lang="de-DE" dirty="0" smtClean="0"/>
              <a:t>, (James Booth Sr.),</a:t>
            </a:r>
          </a:p>
          <a:p>
            <a:r>
              <a:rPr lang="de-DE" dirty="0" smtClean="0"/>
              <a:t>Mother </a:t>
            </a:r>
            <a:r>
              <a:rPr lang="de-DE" dirty="0" err="1" smtClean="0"/>
              <a:t>of</a:t>
            </a:r>
            <a:r>
              <a:rPr lang="de-DE" dirty="0" smtClean="0"/>
              <a:t> 8</a:t>
            </a:r>
          </a:p>
          <a:p>
            <a:r>
              <a:rPr lang="de-DE" dirty="0" err="1"/>
              <a:t>Parents</a:t>
            </a:r>
            <a:r>
              <a:rPr lang="de-DE" dirty="0"/>
              <a:t>: Slater </a:t>
            </a:r>
            <a:r>
              <a:rPr lang="de-DE" dirty="0" err="1"/>
              <a:t>and</a:t>
            </a:r>
            <a:r>
              <a:rPr lang="de-DE" dirty="0"/>
              <a:t> Ann (Curtis) </a:t>
            </a:r>
            <a:r>
              <a:rPr lang="de-DE" dirty="0" smtClean="0"/>
              <a:t>Clay.  </a:t>
            </a:r>
            <a:r>
              <a:rPr lang="de-DE" dirty="0" err="1" smtClean="0"/>
              <a:t>One</a:t>
            </a:r>
            <a:r>
              <a:rPr lang="de-DE" dirty="0" smtClean="0"/>
              <a:t> </a:t>
            </a:r>
            <a:r>
              <a:rPr lang="de-DE" dirty="0" err="1" smtClean="0"/>
              <a:t>of</a:t>
            </a:r>
            <a:r>
              <a:rPr lang="de-DE" dirty="0" smtClean="0"/>
              <a:t> </a:t>
            </a:r>
            <a:r>
              <a:rPr lang="de-DE" smtClean="0"/>
              <a:t>11 children</a:t>
            </a:r>
            <a:endParaRPr lang="de-DE" dirty="0"/>
          </a:p>
          <a:p>
            <a:r>
              <a:rPr lang="de-DE" dirty="0"/>
              <a:t>Artist: </a:t>
            </a:r>
            <a:r>
              <a:rPr lang="de-DE" dirty="0" err="1"/>
              <a:t>unknown</a:t>
            </a:r>
            <a:r>
              <a:rPr lang="de-DE" dirty="0"/>
              <a:t>, 1820-</a:t>
            </a:r>
            <a:r>
              <a:rPr lang="de-DE" dirty="0" smtClean="0"/>
              <a:t>1830</a:t>
            </a:r>
            <a:endParaRPr lang="de-DE" dirty="0"/>
          </a:p>
          <a:p>
            <a:r>
              <a:rPr lang="de-DE" dirty="0" err="1" smtClean="0"/>
              <a:t>Lived</a:t>
            </a:r>
            <a:r>
              <a:rPr lang="de-DE" dirty="0" smtClean="0"/>
              <a:t> </a:t>
            </a:r>
            <a:r>
              <a:rPr lang="de-DE" dirty="0" err="1" smtClean="0"/>
              <a:t>at</a:t>
            </a:r>
            <a:r>
              <a:rPr lang="de-DE" dirty="0" smtClean="0"/>
              <a:t> 222 Delaware, </a:t>
            </a:r>
            <a:r>
              <a:rPr lang="de-DE" dirty="0" err="1" smtClean="0"/>
              <a:t>born</a:t>
            </a:r>
            <a:r>
              <a:rPr lang="de-DE" dirty="0" smtClean="0"/>
              <a:t> 30 The Strand</a:t>
            </a:r>
          </a:p>
          <a:p>
            <a:endParaRPr lang="de-DE"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327462" y="3123211"/>
            <a:ext cx="2270127" cy="2838318"/>
          </a:xfrm>
          <a:prstGeom prst="rect">
            <a:avLst/>
          </a:prstGeom>
        </p:spPr>
      </p:pic>
      <p:cxnSp>
        <p:nvCxnSpPr>
          <p:cNvPr id="8" name="Straight Arrow Connector 7"/>
          <p:cNvCxnSpPr/>
          <p:nvPr/>
        </p:nvCxnSpPr>
        <p:spPr>
          <a:xfrm flipH="1">
            <a:off x="6872942" y="3018623"/>
            <a:ext cx="1038412" cy="2300941"/>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6126817" y="2943918"/>
            <a:ext cx="126066" cy="919119"/>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737009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018117" y="1187824"/>
            <a:ext cx="2832449" cy="4243294"/>
          </a:xfrm>
          <a:prstGeom prst="rect">
            <a:avLst/>
          </a:prstGeom>
        </p:spPr>
      </p:pic>
      <p:sp>
        <p:nvSpPr>
          <p:cNvPr id="12" name="Frame 11"/>
          <p:cNvSpPr/>
          <p:nvPr/>
        </p:nvSpPr>
        <p:spPr>
          <a:xfrm>
            <a:off x="3720353" y="1187824"/>
            <a:ext cx="702235" cy="515471"/>
          </a:xfrm>
          <a:prstGeom prst="frame">
            <a:avLst>
              <a:gd name="adj1" fmla="val 380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4" name="Frame 13"/>
          <p:cNvSpPr/>
          <p:nvPr/>
        </p:nvSpPr>
        <p:spPr>
          <a:xfrm>
            <a:off x="3720353" y="1955634"/>
            <a:ext cx="351118" cy="249554"/>
          </a:xfrm>
          <a:prstGeom prst="frame">
            <a:avLst>
              <a:gd name="adj1" fmla="val 361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 name="Frame 14"/>
          <p:cNvSpPr/>
          <p:nvPr/>
        </p:nvSpPr>
        <p:spPr>
          <a:xfrm>
            <a:off x="4071471" y="1284941"/>
            <a:ext cx="351117" cy="1157941"/>
          </a:xfrm>
          <a:prstGeom prst="frame">
            <a:avLst>
              <a:gd name="adj1" fmla="val 6117"/>
            </a:avLst>
          </a:prstGeom>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Donut 16"/>
          <p:cNvSpPr/>
          <p:nvPr/>
        </p:nvSpPr>
        <p:spPr>
          <a:xfrm>
            <a:off x="5564912" y="3983087"/>
            <a:ext cx="470751" cy="480691"/>
          </a:xfrm>
          <a:prstGeom prst="donut">
            <a:avLst>
              <a:gd name="adj" fmla="val 2220"/>
            </a:avLst>
          </a:prstGeom>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0" name="Frame 19"/>
          <p:cNvSpPr/>
          <p:nvPr/>
        </p:nvSpPr>
        <p:spPr>
          <a:xfrm>
            <a:off x="3631283" y="2248647"/>
            <a:ext cx="352505" cy="566501"/>
          </a:xfrm>
          <a:prstGeom prst="frame">
            <a:avLst>
              <a:gd name="adj1" fmla="val 3026"/>
            </a:avLst>
          </a:prstGeom>
          <a:ln>
            <a:solidFill>
              <a:srgbClr val="6600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8" name="Donut 17"/>
          <p:cNvSpPr/>
          <p:nvPr/>
        </p:nvSpPr>
        <p:spPr>
          <a:xfrm>
            <a:off x="4880509" y="4052405"/>
            <a:ext cx="484525" cy="480691"/>
          </a:xfrm>
          <a:prstGeom prst="donut">
            <a:avLst>
              <a:gd name="adj" fmla="val 2220"/>
            </a:avLst>
          </a:prstGeom>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9" name="Donut 18"/>
          <p:cNvSpPr/>
          <p:nvPr/>
        </p:nvSpPr>
        <p:spPr>
          <a:xfrm>
            <a:off x="3870811" y="4089932"/>
            <a:ext cx="281029" cy="373846"/>
          </a:xfrm>
          <a:prstGeom prst="donut">
            <a:avLst>
              <a:gd name="adj" fmla="val 3575"/>
            </a:avLst>
          </a:prstGeom>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1" name="Frame 20"/>
          <p:cNvSpPr/>
          <p:nvPr/>
        </p:nvSpPr>
        <p:spPr>
          <a:xfrm>
            <a:off x="3018118" y="4052404"/>
            <a:ext cx="738716" cy="298279"/>
          </a:xfrm>
          <a:prstGeom prst="frame">
            <a:avLst>
              <a:gd name="adj1" fmla="val 7710"/>
            </a:avLst>
          </a:prstGeom>
          <a:ln>
            <a:solidFill>
              <a:srgbClr val="6600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2" name="TextBox 21"/>
          <p:cNvSpPr txBox="1"/>
          <p:nvPr/>
        </p:nvSpPr>
        <p:spPr>
          <a:xfrm>
            <a:off x="3074053" y="1241211"/>
            <a:ext cx="796758" cy="276999"/>
          </a:xfrm>
          <a:prstGeom prst="rect">
            <a:avLst/>
          </a:prstGeom>
          <a:noFill/>
        </p:spPr>
        <p:txBody>
          <a:bodyPr wrap="square" rtlCol="0">
            <a:spAutoFit/>
          </a:bodyPr>
          <a:lstStyle/>
          <a:p>
            <a:r>
              <a:rPr lang="en-US" sz="1200" dirty="0" smtClean="0">
                <a:solidFill>
                  <a:schemeClr val="accent1"/>
                </a:solidFill>
              </a:rPr>
              <a:t>Vandyke</a:t>
            </a:r>
            <a:endParaRPr lang="en-US" sz="1200" dirty="0">
              <a:solidFill>
                <a:schemeClr val="accent1"/>
              </a:solidFill>
            </a:endParaRPr>
          </a:p>
        </p:txBody>
      </p:sp>
      <p:sp>
        <p:nvSpPr>
          <p:cNvPr id="23" name="TextBox 22"/>
          <p:cNvSpPr txBox="1"/>
          <p:nvPr/>
        </p:nvSpPr>
        <p:spPr>
          <a:xfrm>
            <a:off x="4481158" y="1102712"/>
            <a:ext cx="1250668" cy="276999"/>
          </a:xfrm>
          <a:prstGeom prst="rect">
            <a:avLst/>
          </a:prstGeom>
          <a:noFill/>
        </p:spPr>
        <p:txBody>
          <a:bodyPr wrap="square" rtlCol="0">
            <a:spAutoFit/>
          </a:bodyPr>
          <a:lstStyle/>
          <a:p>
            <a:r>
              <a:rPr lang="en-US" sz="1200" dirty="0" smtClean="0">
                <a:solidFill>
                  <a:schemeClr val="accent2"/>
                </a:solidFill>
              </a:rPr>
              <a:t>Vandyke/Johns</a:t>
            </a:r>
            <a:endParaRPr lang="en-US" sz="1200" dirty="0">
              <a:solidFill>
                <a:schemeClr val="accent2"/>
              </a:solidFill>
            </a:endParaRPr>
          </a:p>
        </p:txBody>
      </p:sp>
      <p:sp>
        <p:nvSpPr>
          <p:cNvPr id="24" name="TextBox 23"/>
          <p:cNvSpPr txBox="1"/>
          <p:nvPr/>
        </p:nvSpPr>
        <p:spPr>
          <a:xfrm>
            <a:off x="4944725" y="3728470"/>
            <a:ext cx="1047857" cy="338554"/>
          </a:xfrm>
          <a:prstGeom prst="rect">
            <a:avLst/>
          </a:prstGeom>
          <a:noFill/>
        </p:spPr>
        <p:txBody>
          <a:bodyPr wrap="square" rtlCol="0">
            <a:spAutoFit/>
          </a:bodyPr>
          <a:lstStyle/>
          <a:p>
            <a:r>
              <a:rPr lang="en-US" sz="1600" dirty="0" smtClean="0">
                <a:solidFill>
                  <a:srgbClr val="4F6228"/>
                </a:solidFill>
              </a:rPr>
              <a:t>Read</a:t>
            </a:r>
            <a:endParaRPr lang="en-US" sz="1600" dirty="0">
              <a:solidFill>
                <a:srgbClr val="4F6228"/>
              </a:solidFill>
            </a:endParaRPr>
          </a:p>
        </p:txBody>
      </p:sp>
      <p:sp>
        <p:nvSpPr>
          <p:cNvPr id="3" name="TextBox 2"/>
          <p:cNvSpPr txBox="1"/>
          <p:nvPr/>
        </p:nvSpPr>
        <p:spPr>
          <a:xfrm>
            <a:off x="3018117" y="2353483"/>
            <a:ext cx="702236" cy="584776"/>
          </a:xfrm>
          <a:prstGeom prst="rect">
            <a:avLst/>
          </a:prstGeom>
          <a:noFill/>
        </p:spPr>
        <p:txBody>
          <a:bodyPr wrap="square" rtlCol="0">
            <a:spAutoFit/>
          </a:bodyPr>
          <a:lstStyle/>
          <a:p>
            <a:r>
              <a:rPr lang="en-US" sz="1600" dirty="0" smtClean="0">
                <a:solidFill>
                  <a:srgbClr val="660066"/>
                </a:solidFill>
              </a:rPr>
              <a:t>Booth</a:t>
            </a:r>
          </a:p>
          <a:p>
            <a:r>
              <a:rPr lang="en-US" sz="1600" dirty="0" smtClean="0">
                <a:solidFill>
                  <a:srgbClr val="660066"/>
                </a:solidFill>
              </a:rPr>
              <a:t>Clay</a:t>
            </a:r>
            <a:endParaRPr lang="en-US" sz="1600" dirty="0">
              <a:solidFill>
                <a:srgbClr val="660066"/>
              </a:solidFill>
            </a:endParaRPr>
          </a:p>
        </p:txBody>
      </p:sp>
      <p:sp>
        <p:nvSpPr>
          <p:cNvPr id="4" name="Donut 3"/>
          <p:cNvSpPr/>
          <p:nvPr/>
        </p:nvSpPr>
        <p:spPr>
          <a:xfrm>
            <a:off x="4655643" y="4129101"/>
            <a:ext cx="289082" cy="443164"/>
          </a:xfrm>
          <a:prstGeom prst="donut">
            <a:avLst>
              <a:gd name="adj" fmla="val 4960"/>
            </a:avLst>
          </a:prstGeom>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6" name="Donut 15"/>
          <p:cNvSpPr/>
          <p:nvPr/>
        </p:nvSpPr>
        <p:spPr>
          <a:xfrm>
            <a:off x="3539149" y="2205188"/>
            <a:ext cx="489682" cy="280103"/>
          </a:xfrm>
          <a:prstGeom prst="donut">
            <a:avLst>
              <a:gd name="adj" fmla="val 4960"/>
            </a:avLst>
          </a:prstGeom>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 name="TextBox 4"/>
          <p:cNvSpPr txBox="1"/>
          <p:nvPr/>
        </p:nvSpPr>
        <p:spPr>
          <a:xfrm>
            <a:off x="4481158" y="3829538"/>
            <a:ext cx="747334" cy="369332"/>
          </a:xfrm>
          <a:prstGeom prst="rect">
            <a:avLst/>
          </a:prstGeom>
          <a:noFill/>
        </p:spPr>
        <p:txBody>
          <a:bodyPr wrap="square" rtlCol="0">
            <a:spAutoFit/>
          </a:bodyPr>
          <a:lstStyle/>
          <a:p>
            <a:r>
              <a:rPr lang="en-US" dirty="0" smtClean="0">
                <a:solidFill>
                  <a:srgbClr val="FFFF00"/>
                </a:solidFill>
              </a:rPr>
              <a:t>Clay</a:t>
            </a:r>
            <a:endParaRPr lang="en-US" dirty="0">
              <a:solidFill>
                <a:srgbClr val="FFFF00"/>
              </a:solidFill>
            </a:endParaRPr>
          </a:p>
        </p:txBody>
      </p:sp>
    </p:spTree>
    <p:extLst>
      <p:ext uri="{BB962C8B-B14F-4D97-AF65-F5344CB8AC3E}">
        <p14:creationId xmlns:p14="http://schemas.microsoft.com/office/powerpoint/2010/main" val="308351534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00201" y="1474171"/>
            <a:ext cx="3455627" cy="4664506"/>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834182" y="1474170"/>
            <a:ext cx="3950439" cy="4664506"/>
          </a:xfrm>
          <a:prstGeom prst="rect">
            <a:avLst/>
          </a:prstGeom>
        </p:spPr>
      </p:pic>
      <p:sp>
        <p:nvSpPr>
          <p:cNvPr id="3" name="Rectangle 2"/>
          <p:cNvSpPr/>
          <p:nvPr/>
        </p:nvSpPr>
        <p:spPr>
          <a:xfrm>
            <a:off x="904187" y="380679"/>
            <a:ext cx="7905041" cy="646331"/>
          </a:xfrm>
          <a:prstGeom prst="rect">
            <a:avLst/>
          </a:prstGeom>
        </p:spPr>
        <p:txBody>
          <a:bodyPr wrap="none">
            <a:spAutoFit/>
          </a:bodyPr>
          <a:lstStyle/>
          <a:p>
            <a:r>
              <a:rPr lang="is-IS" dirty="0" smtClean="0"/>
              <a:t>Dress styles of</a:t>
            </a:r>
          </a:p>
          <a:p>
            <a:r>
              <a:rPr lang="is-IS" dirty="0" smtClean="0"/>
              <a:t>Ann </a:t>
            </a:r>
            <a:r>
              <a:rPr lang="is-IS" dirty="0"/>
              <a:t>Clay Booth   (1759-</a:t>
            </a:r>
            <a:r>
              <a:rPr lang="is-IS" dirty="0" smtClean="0"/>
              <a:t>1846) </a:t>
            </a:r>
            <a:r>
              <a:rPr lang="is-IS" b="1" dirty="0" smtClean="0"/>
              <a:t> </a:t>
            </a:r>
            <a:r>
              <a:rPr lang="en-US" dirty="0" smtClean="0"/>
              <a:t>and daughter-in-law Hannah </a:t>
            </a:r>
            <a:r>
              <a:rPr lang="en-US" dirty="0"/>
              <a:t>Booth Jr.   (1797-1857)</a:t>
            </a:r>
          </a:p>
        </p:txBody>
      </p:sp>
      <p:sp>
        <p:nvSpPr>
          <p:cNvPr id="7" name="TextBox 6"/>
          <p:cNvSpPr txBox="1"/>
          <p:nvPr/>
        </p:nvSpPr>
        <p:spPr>
          <a:xfrm>
            <a:off x="500201" y="6314128"/>
            <a:ext cx="3455627" cy="276999"/>
          </a:xfrm>
          <a:prstGeom prst="rect">
            <a:avLst/>
          </a:prstGeom>
          <a:noFill/>
        </p:spPr>
        <p:txBody>
          <a:bodyPr wrap="square" rtlCol="0">
            <a:spAutoFit/>
          </a:bodyPr>
          <a:lstStyle/>
          <a:p>
            <a:r>
              <a:rPr lang="en-US" sz="1200" dirty="0" smtClean="0"/>
              <a:t>222 Delaware (“David Finney inn”)</a:t>
            </a:r>
            <a:endParaRPr lang="en-US" sz="1200" dirty="0"/>
          </a:p>
        </p:txBody>
      </p:sp>
      <p:sp>
        <p:nvSpPr>
          <p:cNvPr id="10" name="Rectangle 9"/>
          <p:cNvSpPr/>
          <p:nvPr/>
        </p:nvSpPr>
        <p:spPr>
          <a:xfrm>
            <a:off x="4747335" y="6150493"/>
            <a:ext cx="2574067" cy="369332"/>
          </a:xfrm>
          <a:prstGeom prst="rect">
            <a:avLst/>
          </a:prstGeom>
        </p:spPr>
        <p:txBody>
          <a:bodyPr wrap="none">
            <a:spAutoFit/>
          </a:bodyPr>
          <a:lstStyle/>
          <a:p>
            <a:r>
              <a:rPr lang="fi-FI" dirty="0"/>
              <a:t>	</a:t>
            </a:r>
            <a:r>
              <a:rPr lang="fi-FI" sz="1200" dirty="0" smtClean="0"/>
              <a:t>212 Delaware (”Booth House”)</a:t>
            </a:r>
            <a:endParaRPr lang="en-US" sz="1200" dirty="0"/>
          </a:p>
        </p:txBody>
      </p:sp>
    </p:spTree>
    <p:extLst>
      <p:ext uri="{BB962C8B-B14F-4D97-AF65-F5344CB8AC3E}">
        <p14:creationId xmlns:p14="http://schemas.microsoft.com/office/powerpoint/2010/main" val="376593121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26006" y="254000"/>
            <a:ext cx="3568700" cy="6337300"/>
          </a:xfrm>
          <a:prstGeom prst="rect">
            <a:avLst/>
          </a:prstGeom>
        </p:spPr>
      </p:pic>
      <p:sp>
        <p:nvSpPr>
          <p:cNvPr id="3" name="Rectangle 2"/>
          <p:cNvSpPr/>
          <p:nvPr/>
        </p:nvSpPr>
        <p:spPr>
          <a:xfrm>
            <a:off x="139642" y="3237055"/>
            <a:ext cx="4572000" cy="3139321"/>
          </a:xfrm>
          <a:prstGeom prst="rect">
            <a:avLst/>
          </a:prstGeom>
        </p:spPr>
        <p:txBody>
          <a:bodyPr>
            <a:spAutoFit/>
          </a:bodyPr>
          <a:lstStyle/>
          <a:p>
            <a:r>
              <a:rPr lang="en-US" dirty="0"/>
              <a:t> </a:t>
            </a:r>
            <a:r>
              <a:rPr lang="en-US" dirty="0" smtClean="0">
                <a:solidFill>
                  <a:schemeClr val="accent2"/>
                </a:solidFill>
              </a:rPr>
              <a:t>Give </a:t>
            </a:r>
            <a:r>
              <a:rPr lang="en-US" dirty="0">
                <a:solidFill>
                  <a:schemeClr val="accent2"/>
                </a:solidFill>
              </a:rPr>
              <a:t>me </a:t>
            </a:r>
            <a:r>
              <a:rPr lang="en-US" dirty="0" smtClean="0">
                <a:solidFill>
                  <a:schemeClr val="accent2"/>
                </a:solidFill>
              </a:rPr>
              <a:t>O </a:t>
            </a:r>
            <a:r>
              <a:rPr lang="en-US" dirty="0">
                <a:solidFill>
                  <a:schemeClr val="accent2"/>
                </a:solidFill>
              </a:rPr>
              <a:t>Lord </a:t>
            </a:r>
            <a:r>
              <a:rPr lang="en-US" dirty="0" err="1">
                <a:solidFill>
                  <a:schemeClr val="accent2"/>
                </a:solidFill>
              </a:rPr>
              <a:t>thine</a:t>
            </a:r>
            <a:r>
              <a:rPr lang="en-US" dirty="0">
                <a:solidFill>
                  <a:schemeClr val="accent2"/>
                </a:solidFill>
              </a:rPr>
              <a:t> Heavenly Grace</a:t>
            </a:r>
          </a:p>
          <a:p>
            <a:r>
              <a:rPr lang="en-US" dirty="0">
                <a:solidFill>
                  <a:schemeClr val="accent2"/>
                </a:solidFill>
              </a:rPr>
              <a:t>   Nor let my Soul </a:t>
            </a:r>
            <a:r>
              <a:rPr lang="en-US" dirty="0" err="1">
                <a:solidFill>
                  <a:schemeClr val="accent2"/>
                </a:solidFill>
              </a:rPr>
              <a:t>complin</a:t>
            </a:r>
            <a:endParaRPr lang="en-US" dirty="0">
              <a:solidFill>
                <a:schemeClr val="accent2"/>
              </a:solidFill>
            </a:endParaRPr>
          </a:p>
          <a:p>
            <a:r>
              <a:rPr lang="en-US" dirty="0">
                <a:solidFill>
                  <a:schemeClr val="accent2"/>
                </a:solidFill>
              </a:rPr>
              <a:t>That the young Morning of my Day</a:t>
            </a:r>
          </a:p>
          <a:p>
            <a:r>
              <a:rPr lang="en-US" dirty="0">
                <a:solidFill>
                  <a:schemeClr val="accent2"/>
                </a:solidFill>
              </a:rPr>
              <a:t>   Has all been spent in vain</a:t>
            </a:r>
          </a:p>
          <a:p>
            <a:endParaRPr lang="en-US" dirty="0"/>
          </a:p>
          <a:p>
            <a:r>
              <a:rPr lang="en-US" dirty="0"/>
              <a:t>This Day be Bread and Peace my Lo[t]</a:t>
            </a:r>
          </a:p>
          <a:p>
            <a:r>
              <a:rPr lang="en-US" dirty="0"/>
              <a:t>   All else beneath the Sun</a:t>
            </a:r>
          </a:p>
          <a:p>
            <a:r>
              <a:rPr lang="en-US" dirty="0"/>
              <a:t>Thou </a:t>
            </a:r>
            <a:r>
              <a:rPr lang="en-US" dirty="0" err="1"/>
              <a:t>know'st</a:t>
            </a:r>
            <a:r>
              <a:rPr lang="en-US" dirty="0"/>
              <a:t> if best </a:t>
            </a:r>
            <a:r>
              <a:rPr lang="en-US" dirty="0" err="1"/>
              <a:t>bestow'd</a:t>
            </a:r>
            <a:r>
              <a:rPr lang="en-US" dirty="0"/>
              <a:t> or not</a:t>
            </a:r>
          </a:p>
          <a:p>
            <a:r>
              <a:rPr lang="en-US" dirty="0"/>
              <a:t>   And let thy Will be done</a:t>
            </a:r>
          </a:p>
          <a:p>
            <a:endParaRPr lang="en-US" dirty="0"/>
          </a:p>
          <a:p>
            <a:r>
              <a:rPr lang="en-US" dirty="0"/>
              <a:t>Ann Clay Her First Sampler 1766 </a:t>
            </a:r>
          </a:p>
        </p:txBody>
      </p:sp>
      <p:sp>
        <p:nvSpPr>
          <p:cNvPr id="4" name="Rectangle 3"/>
          <p:cNvSpPr/>
          <p:nvPr/>
        </p:nvSpPr>
        <p:spPr>
          <a:xfrm>
            <a:off x="395941" y="516982"/>
            <a:ext cx="3272118" cy="646331"/>
          </a:xfrm>
          <a:prstGeom prst="rect">
            <a:avLst/>
          </a:prstGeom>
        </p:spPr>
        <p:txBody>
          <a:bodyPr wrap="square">
            <a:spAutoFit/>
          </a:bodyPr>
          <a:lstStyle/>
          <a:p>
            <a:r>
              <a:rPr lang="en-US" dirty="0"/>
              <a:t>Sampler worked in 1766 at age 7 by Ann Clay </a:t>
            </a:r>
          </a:p>
        </p:txBody>
      </p:sp>
    </p:spTree>
    <p:extLst>
      <p:ext uri="{BB962C8B-B14F-4D97-AF65-F5344CB8AC3E}">
        <p14:creationId xmlns:p14="http://schemas.microsoft.com/office/powerpoint/2010/main" val="271428246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638"/>
            <a:ext cx="8229600" cy="546629"/>
          </a:xfrm>
        </p:spPr>
        <p:txBody>
          <a:bodyPr>
            <a:noAutofit/>
          </a:bodyPr>
          <a:lstStyle/>
          <a:p>
            <a:r>
              <a:rPr lang="en-US" sz="3200" dirty="0" smtClean="0"/>
              <a:t>The Strand, 2014, 1803 </a:t>
            </a:r>
            <a:endParaRPr lang="en-US" sz="3200" dirty="0"/>
          </a:p>
        </p:txBody>
      </p:sp>
      <p:pic>
        <p:nvPicPr>
          <p:cNvPr id="3" name="Picture 2" descr="30strandPanoPerspective.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959504"/>
            <a:ext cx="9144000" cy="2930929"/>
          </a:xfrm>
          <a:prstGeom prst="rect">
            <a:avLst/>
          </a:prstGeom>
        </p:spPr>
      </p:pic>
      <p:pic>
        <p:nvPicPr>
          <p:cNvPr id="4" name="Picture 3" descr="Screen Shot 2018-09-30 at 9.38.38 PM.pn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495985" y="3224009"/>
            <a:ext cx="5819853" cy="3337039"/>
          </a:xfrm>
          <a:prstGeom prst="rect">
            <a:avLst/>
          </a:prstGeom>
        </p:spPr>
      </p:pic>
      <p:sp>
        <p:nvSpPr>
          <p:cNvPr id="5" name="TextBox 4"/>
          <p:cNvSpPr txBox="1"/>
          <p:nvPr/>
        </p:nvSpPr>
        <p:spPr>
          <a:xfrm>
            <a:off x="994661" y="590172"/>
            <a:ext cx="8445909" cy="369332"/>
          </a:xfrm>
          <a:prstGeom prst="rect">
            <a:avLst/>
          </a:prstGeom>
          <a:noFill/>
        </p:spPr>
        <p:txBody>
          <a:bodyPr wrap="square" rtlCol="0">
            <a:spAutoFit/>
          </a:bodyPr>
          <a:lstStyle/>
          <a:p>
            <a:r>
              <a:rPr lang="en-US" dirty="0" smtClean="0"/>
              <a:t>~#24 (Thom. McKean)                     #30              Post Office            G. Read Sr.   G. Read Jr.</a:t>
            </a:r>
            <a:endParaRPr lang="en-US" dirty="0"/>
          </a:p>
        </p:txBody>
      </p:sp>
    </p:spTree>
    <p:extLst>
      <p:ext uri="{BB962C8B-B14F-4D97-AF65-F5344CB8AC3E}">
        <p14:creationId xmlns:p14="http://schemas.microsoft.com/office/powerpoint/2010/main" val="333777288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328084"/>
            <a:ext cx="2709333" cy="1143000"/>
          </a:xfrm>
        </p:spPr>
        <p:txBody>
          <a:bodyPr>
            <a:normAutofit fontScale="90000"/>
          </a:bodyPr>
          <a:lstStyle/>
          <a:p>
            <a:r>
              <a:rPr lang="en-US" sz="3200" dirty="0" smtClean="0"/>
              <a:t>30 </a:t>
            </a:r>
            <a:br>
              <a:rPr lang="en-US" sz="3200" dirty="0" smtClean="0"/>
            </a:br>
            <a:r>
              <a:rPr lang="en-US" sz="3200" dirty="0" smtClean="0"/>
              <a:t>The Strand</a:t>
            </a:r>
            <a:br>
              <a:rPr lang="en-US" sz="3200" dirty="0" smtClean="0"/>
            </a:br>
            <a:r>
              <a:rPr lang="en-US" sz="3200" dirty="0" smtClean="0"/>
              <a:t>(now)</a:t>
            </a:r>
            <a:endParaRPr lang="en-US" sz="3200" dirty="0"/>
          </a:p>
        </p:txBody>
      </p:sp>
      <p:pic>
        <p:nvPicPr>
          <p:cNvPr id="3" name="Picture 2" descr="IMG_0409.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09332" y="291571"/>
            <a:ext cx="6333066" cy="6333066"/>
          </a:xfrm>
          <a:prstGeom prst="rect">
            <a:avLst/>
          </a:prstGeom>
        </p:spPr>
      </p:pic>
      <p:sp>
        <p:nvSpPr>
          <p:cNvPr id="4" name="TextBox 3"/>
          <p:cNvSpPr txBox="1"/>
          <p:nvPr/>
        </p:nvSpPr>
        <p:spPr>
          <a:xfrm>
            <a:off x="143932" y="2269067"/>
            <a:ext cx="2565399" cy="4278094"/>
          </a:xfrm>
          <a:prstGeom prst="rect">
            <a:avLst/>
          </a:prstGeom>
          <a:noFill/>
        </p:spPr>
        <p:txBody>
          <a:bodyPr wrap="square" rtlCol="0">
            <a:spAutoFit/>
          </a:bodyPr>
          <a:lstStyle/>
          <a:p>
            <a:r>
              <a:rPr lang="en-US" sz="1600" dirty="0" smtClean="0"/>
              <a:t>Built by merchant James McCullough to replace his house burnt in the fire of 1824.</a:t>
            </a:r>
          </a:p>
          <a:p>
            <a:endParaRPr lang="en-US" sz="1600" dirty="0"/>
          </a:p>
          <a:p>
            <a:r>
              <a:rPr lang="en-US" sz="1600" dirty="0" smtClean="0"/>
              <a:t>He also built the store and row of houses across the street at 25-31 The Strand.</a:t>
            </a:r>
          </a:p>
          <a:p>
            <a:endParaRPr lang="en-US" sz="1600" dirty="0"/>
          </a:p>
          <a:p>
            <a:r>
              <a:rPr lang="en-US" sz="1600" dirty="0" smtClean="0"/>
              <a:t>Former residents:</a:t>
            </a:r>
          </a:p>
          <a:p>
            <a:r>
              <a:rPr lang="en-US" sz="1600" dirty="0" smtClean="0"/>
              <a:t>Judge Bill </a:t>
            </a:r>
            <a:r>
              <a:rPr lang="en-US" sz="1600" dirty="0" err="1" smtClean="0"/>
              <a:t>Quillen</a:t>
            </a:r>
            <a:endParaRPr lang="en-US" sz="1600" dirty="0" smtClean="0"/>
          </a:p>
          <a:p>
            <a:r>
              <a:rPr lang="en-US" sz="1600" dirty="0" smtClean="0"/>
              <a:t>William Guthrie Esq.</a:t>
            </a:r>
          </a:p>
          <a:p>
            <a:r>
              <a:rPr lang="en-US" sz="1600" dirty="0" smtClean="0"/>
              <a:t>Julia Jefferson</a:t>
            </a:r>
          </a:p>
          <a:p>
            <a:endParaRPr lang="en-US" sz="1600" dirty="0"/>
          </a:p>
          <a:p>
            <a:r>
              <a:rPr lang="en-US" sz="1600" dirty="0" smtClean="0"/>
              <a:t>(before the fire)</a:t>
            </a:r>
            <a:endParaRPr lang="en-US" sz="1600" dirty="0"/>
          </a:p>
          <a:p>
            <a:r>
              <a:rPr lang="en-US" sz="1600" dirty="0" err="1" smtClean="0"/>
              <a:t>Slator</a:t>
            </a:r>
            <a:r>
              <a:rPr lang="en-US" sz="1600" dirty="0" smtClean="0"/>
              <a:t> and Ann Curtis Clay,</a:t>
            </a:r>
          </a:p>
          <a:p>
            <a:r>
              <a:rPr lang="en-US" sz="1600" dirty="0" smtClean="0"/>
              <a:t>Ann Clay Booth, </a:t>
            </a:r>
            <a:endParaRPr lang="en-US" sz="1600" dirty="0"/>
          </a:p>
        </p:txBody>
      </p:sp>
    </p:spTree>
    <p:extLst>
      <p:ext uri="{BB962C8B-B14F-4D97-AF65-F5344CB8AC3E}">
        <p14:creationId xmlns:p14="http://schemas.microsoft.com/office/powerpoint/2010/main" val="229497152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114300"/>
            <a:ext cx="5148385" cy="3732579"/>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7000" y="4239847"/>
            <a:ext cx="4955215" cy="1885462"/>
          </a:xfrm>
          <a:prstGeom prst="rect">
            <a:avLst/>
          </a:prstGeom>
        </p:spPr>
      </p:pic>
      <p:cxnSp>
        <p:nvCxnSpPr>
          <p:cNvPr id="5" name="Straight Arrow Connector 4"/>
          <p:cNvCxnSpPr/>
          <p:nvPr/>
        </p:nvCxnSpPr>
        <p:spPr>
          <a:xfrm>
            <a:off x="420077" y="4122615"/>
            <a:ext cx="3214077"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p:nvPr/>
        </p:nvCxnSpPr>
        <p:spPr>
          <a:xfrm>
            <a:off x="3634154" y="4122615"/>
            <a:ext cx="849923"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a:off x="4484077" y="4122615"/>
            <a:ext cx="459154"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094153" y="5486848"/>
            <a:ext cx="967154" cy="276999"/>
          </a:xfrm>
          <a:prstGeom prst="rect">
            <a:avLst/>
          </a:prstGeom>
          <a:noFill/>
        </p:spPr>
        <p:txBody>
          <a:bodyPr wrap="square" rtlCol="0">
            <a:spAutoFit/>
          </a:bodyPr>
          <a:lstStyle/>
          <a:p>
            <a:r>
              <a:rPr lang="en-US" sz="1200" dirty="0" smtClean="0"/>
              <a:t>c1670</a:t>
            </a:r>
            <a:endParaRPr lang="en-US" sz="1200" dirty="0"/>
          </a:p>
        </p:txBody>
      </p:sp>
      <p:sp>
        <p:nvSpPr>
          <p:cNvPr id="14" name="TextBox 13"/>
          <p:cNvSpPr txBox="1"/>
          <p:nvPr/>
        </p:nvSpPr>
        <p:spPr>
          <a:xfrm>
            <a:off x="3737708" y="3859516"/>
            <a:ext cx="609600" cy="276999"/>
          </a:xfrm>
          <a:prstGeom prst="rect">
            <a:avLst/>
          </a:prstGeom>
          <a:noFill/>
        </p:spPr>
        <p:txBody>
          <a:bodyPr wrap="square" rtlCol="0">
            <a:spAutoFit/>
          </a:bodyPr>
          <a:lstStyle/>
          <a:p>
            <a:r>
              <a:rPr lang="en-US" sz="1200" dirty="0" smtClean="0"/>
              <a:t>c1860</a:t>
            </a:r>
            <a:endParaRPr lang="en-US" sz="1200" dirty="0"/>
          </a:p>
        </p:txBody>
      </p:sp>
      <p:sp>
        <p:nvSpPr>
          <p:cNvPr id="15" name="TextBox 14"/>
          <p:cNvSpPr txBox="1"/>
          <p:nvPr/>
        </p:nvSpPr>
        <p:spPr>
          <a:xfrm>
            <a:off x="4454769" y="3845616"/>
            <a:ext cx="732693" cy="276999"/>
          </a:xfrm>
          <a:prstGeom prst="rect">
            <a:avLst/>
          </a:prstGeom>
          <a:noFill/>
        </p:spPr>
        <p:txBody>
          <a:bodyPr wrap="square" rtlCol="0">
            <a:spAutoFit/>
          </a:bodyPr>
          <a:lstStyle/>
          <a:p>
            <a:r>
              <a:rPr lang="en-US" sz="1200" dirty="0" smtClean="0"/>
              <a:t>c1960</a:t>
            </a:r>
            <a:endParaRPr lang="en-US" sz="1200" dirty="0"/>
          </a:p>
        </p:txBody>
      </p:sp>
      <p:sp>
        <p:nvSpPr>
          <p:cNvPr id="16" name="Rectangle 15"/>
          <p:cNvSpPr/>
          <p:nvPr/>
        </p:nvSpPr>
        <p:spPr>
          <a:xfrm>
            <a:off x="420077" y="4337538"/>
            <a:ext cx="1778000" cy="1149310"/>
          </a:xfrm>
          <a:prstGeom prst="rect">
            <a:avLst/>
          </a:prstGeom>
          <a:solidFill>
            <a:srgbClr val="FFFF00">
              <a:alpha val="2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5568462" y="625231"/>
            <a:ext cx="2754923" cy="2862323"/>
          </a:xfrm>
          <a:prstGeom prst="rect">
            <a:avLst/>
          </a:prstGeom>
          <a:noFill/>
        </p:spPr>
        <p:txBody>
          <a:bodyPr wrap="square" rtlCol="0">
            <a:spAutoFit/>
          </a:bodyPr>
          <a:lstStyle/>
          <a:p>
            <a:r>
              <a:rPr lang="en-US" dirty="0" smtClean="0"/>
              <a:t>30 The Strand before the fire of 1824 was half the  current size, but home to a family of up to 13 people and at least part of the first floor was a tavern.</a:t>
            </a:r>
          </a:p>
          <a:p>
            <a:endParaRPr lang="en-US" dirty="0"/>
          </a:p>
          <a:p>
            <a:r>
              <a:rPr lang="en-US" dirty="0" smtClean="0"/>
              <a:t>We don’t know anything about room arrangement, location of the kitchen </a:t>
            </a:r>
            <a:r>
              <a:rPr lang="is-IS" dirty="0" smtClean="0"/>
              <a:t>…</a:t>
            </a:r>
            <a:r>
              <a:rPr lang="en-US" dirty="0" smtClean="0"/>
              <a:t> </a:t>
            </a:r>
          </a:p>
        </p:txBody>
      </p:sp>
      <p:sp>
        <p:nvSpPr>
          <p:cNvPr id="18" name="TextBox 17"/>
          <p:cNvSpPr txBox="1"/>
          <p:nvPr/>
        </p:nvSpPr>
        <p:spPr>
          <a:xfrm>
            <a:off x="2061307" y="3846879"/>
            <a:ext cx="508000" cy="276999"/>
          </a:xfrm>
          <a:prstGeom prst="rect">
            <a:avLst/>
          </a:prstGeom>
          <a:noFill/>
        </p:spPr>
        <p:txBody>
          <a:bodyPr wrap="square" rtlCol="0">
            <a:spAutoFit/>
          </a:bodyPr>
          <a:lstStyle/>
          <a:p>
            <a:r>
              <a:rPr lang="en-US" sz="1200" dirty="0" smtClean="0"/>
              <a:t>1824</a:t>
            </a:r>
            <a:endParaRPr lang="en-US" sz="1200" dirty="0"/>
          </a:p>
        </p:txBody>
      </p:sp>
    </p:spTree>
    <p:extLst>
      <p:ext uri="{BB962C8B-B14F-4D97-AF65-F5344CB8AC3E}">
        <p14:creationId xmlns:p14="http://schemas.microsoft.com/office/powerpoint/2010/main" val="329629499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12117" y="1225515"/>
            <a:ext cx="3255760" cy="4078390"/>
          </a:xfrm>
          <a:prstGeom prst="rect">
            <a:avLst/>
          </a:prstGeom>
        </p:spPr>
      </p:pic>
      <p:sp>
        <p:nvSpPr>
          <p:cNvPr id="3" name="Rectangle 2"/>
          <p:cNvSpPr/>
          <p:nvPr/>
        </p:nvSpPr>
        <p:spPr>
          <a:xfrm>
            <a:off x="2871762" y="633454"/>
            <a:ext cx="2903146" cy="369332"/>
          </a:xfrm>
          <a:prstGeom prst="rect">
            <a:avLst/>
          </a:prstGeom>
        </p:spPr>
        <p:txBody>
          <a:bodyPr wrap="none">
            <a:spAutoFit/>
          </a:bodyPr>
          <a:lstStyle/>
          <a:p>
            <a:r>
              <a:rPr lang="en-US" dirty="0"/>
              <a:t>Ann Curtis Clay   (1724-1789)</a:t>
            </a:r>
          </a:p>
        </p:txBody>
      </p:sp>
      <p:sp>
        <p:nvSpPr>
          <p:cNvPr id="4" name="TextBox 3"/>
          <p:cNvSpPr txBox="1"/>
          <p:nvPr/>
        </p:nvSpPr>
        <p:spPr>
          <a:xfrm>
            <a:off x="4253952" y="1147909"/>
            <a:ext cx="4298358" cy="2308324"/>
          </a:xfrm>
          <a:prstGeom prst="rect">
            <a:avLst/>
          </a:prstGeom>
          <a:noFill/>
        </p:spPr>
        <p:txBody>
          <a:bodyPr wrap="square" rtlCol="0">
            <a:spAutoFit/>
          </a:bodyPr>
          <a:lstStyle/>
          <a:p>
            <a:r>
              <a:rPr lang="en-US" dirty="0" smtClean="0"/>
              <a:t>Mother of 13 including Ann Clay Booth, widow, ran tavern</a:t>
            </a:r>
          </a:p>
          <a:p>
            <a:endParaRPr lang="en-US" dirty="0"/>
          </a:p>
          <a:p>
            <a:r>
              <a:rPr lang="en-US" dirty="0" smtClean="0"/>
              <a:t>Lived at 30 The Strand</a:t>
            </a:r>
          </a:p>
          <a:p>
            <a:endParaRPr lang="en-US" dirty="0"/>
          </a:p>
          <a:p>
            <a:r>
              <a:rPr lang="en-US" dirty="0" smtClean="0"/>
              <a:t>Married </a:t>
            </a:r>
            <a:r>
              <a:rPr lang="en-US" dirty="0" err="1" smtClean="0"/>
              <a:t>Slator</a:t>
            </a:r>
            <a:r>
              <a:rPr lang="en-US" dirty="0" smtClean="0"/>
              <a:t> (Slater) Clay 1740 (d 1767)</a:t>
            </a:r>
          </a:p>
          <a:p>
            <a:endParaRPr lang="en-US" dirty="0"/>
          </a:p>
          <a:p>
            <a:r>
              <a:rPr lang="en-US" dirty="0" smtClean="0"/>
              <a:t>Daughter Judge Jehu Curtis, Mary </a:t>
            </a:r>
            <a:r>
              <a:rPr lang="en-US" dirty="0" err="1" smtClean="0"/>
              <a:t>Brinckle</a:t>
            </a:r>
            <a:endParaRPr lang="en-US" dirty="0"/>
          </a:p>
        </p:txBody>
      </p:sp>
      <p:pic>
        <p:nvPicPr>
          <p:cNvPr id="5" name="Picture 4"/>
          <p:cNvPicPr>
            <a:picLocks noChangeAspect="1"/>
          </p:cNvPicPr>
          <p:nvPr/>
        </p:nvPicPr>
        <p:blipFill>
          <a:blip r:embed="rId3"/>
          <a:stretch>
            <a:fillRect/>
          </a:stretch>
        </p:blipFill>
        <p:spPr>
          <a:xfrm>
            <a:off x="4144028" y="3179234"/>
            <a:ext cx="4630304" cy="2899117"/>
          </a:xfrm>
          <a:prstGeom prst="rect">
            <a:avLst/>
          </a:prstGeom>
        </p:spPr>
      </p:pic>
    </p:spTree>
    <p:extLst>
      <p:ext uri="{BB962C8B-B14F-4D97-AF65-F5344CB8AC3E}">
        <p14:creationId xmlns:p14="http://schemas.microsoft.com/office/powerpoint/2010/main" val="133037192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0StrandFrontParlor.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54069" y="731520"/>
            <a:ext cx="3976008" cy="2111326"/>
          </a:xfrm>
          <a:prstGeom prst="rect">
            <a:avLst/>
          </a:prstGeom>
        </p:spPr>
      </p:pic>
      <p:pic>
        <p:nvPicPr>
          <p:cNvPr id="3" name="Picture 2" descr="30Strand2.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84146" y="731520"/>
            <a:ext cx="4093239" cy="2111326"/>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9368" y="3741616"/>
            <a:ext cx="1314625" cy="1738922"/>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828800" y="3741616"/>
            <a:ext cx="1388173" cy="1738922"/>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374721" y="3741616"/>
            <a:ext cx="1439827" cy="1738922"/>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893409" y="3760478"/>
            <a:ext cx="1505438" cy="1720060"/>
          </a:xfrm>
          <a:prstGeom prst="rect">
            <a:avLst/>
          </a:prstGeom>
        </p:spPr>
      </p:pic>
      <p:pic>
        <p:nvPicPr>
          <p:cNvPr id="8" name="Picture 7"/>
          <p:cNvPicPr>
            <a:picLocks noChangeAspect="1"/>
          </p:cNvPicPr>
          <p:nvPr/>
        </p:nvPicPr>
        <p:blipFill>
          <a:blip r:embed="rId8"/>
          <a:stretch>
            <a:fillRect/>
          </a:stretch>
        </p:blipFill>
        <p:spPr>
          <a:xfrm>
            <a:off x="6515815" y="3760478"/>
            <a:ext cx="2293414" cy="1720060"/>
          </a:xfrm>
          <a:prstGeom prst="rect">
            <a:avLst/>
          </a:prstGeom>
        </p:spPr>
      </p:pic>
      <p:sp>
        <p:nvSpPr>
          <p:cNvPr id="9" name="TextBox 8"/>
          <p:cNvSpPr txBox="1"/>
          <p:nvPr/>
        </p:nvSpPr>
        <p:spPr>
          <a:xfrm>
            <a:off x="299368" y="3331308"/>
            <a:ext cx="8509861" cy="369332"/>
          </a:xfrm>
          <a:prstGeom prst="rect">
            <a:avLst/>
          </a:prstGeom>
          <a:noFill/>
        </p:spPr>
        <p:txBody>
          <a:bodyPr wrap="square" rtlCol="0">
            <a:spAutoFit/>
          </a:bodyPr>
          <a:lstStyle/>
          <a:p>
            <a:r>
              <a:rPr lang="en-US" dirty="0" smtClean="0"/>
              <a:t>Slater Clay’s family.  All painted by John </a:t>
            </a:r>
            <a:r>
              <a:rPr lang="en-US" dirty="0" err="1" smtClean="0"/>
              <a:t>Hesselius</a:t>
            </a:r>
            <a:r>
              <a:rPr lang="en-US" dirty="0" smtClean="0"/>
              <a:t> c1759.</a:t>
            </a:r>
            <a:endParaRPr lang="en-US" dirty="0"/>
          </a:p>
        </p:txBody>
      </p:sp>
      <p:sp>
        <p:nvSpPr>
          <p:cNvPr id="10" name="TextBox 9"/>
          <p:cNvSpPr txBox="1"/>
          <p:nvPr/>
        </p:nvSpPr>
        <p:spPr>
          <a:xfrm>
            <a:off x="517769" y="6193692"/>
            <a:ext cx="4054231" cy="276999"/>
          </a:xfrm>
          <a:prstGeom prst="rect">
            <a:avLst/>
          </a:prstGeom>
          <a:noFill/>
        </p:spPr>
        <p:txBody>
          <a:bodyPr wrap="square" rtlCol="0">
            <a:spAutoFit/>
          </a:bodyPr>
          <a:lstStyle/>
          <a:p>
            <a:r>
              <a:rPr lang="en-US" sz="1200" dirty="0">
                <a:hlinkClick r:id="rId9"/>
              </a:rPr>
              <a:t>http://</a:t>
            </a:r>
            <a:r>
              <a:rPr lang="en-US" sz="1200" dirty="0" err="1">
                <a:hlinkClick r:id="rId9"/>
              </a:rPr>
              <a:t>nc-chap.org</a:t>
            </a:r>
            <a:r>
              <a:rPr lang="en-US" sz="1200" dirty="0">
                <a:hlinkClick r:id="rId9"/>
              </a:rPr>
              <a:t>/portraits/</a:t>
            </a:r>
            <a:r>
              <a:rPr lang="en-US" sz="1200" dirty="0" err="1">
                <a:hlinkClick r:id="rId9"/>
              </a:rPr>
              <a:t>slator_clay_jr.php</a:t>
            </a:r>
            <a:endParaRPr lang="en-US" sz="1200" dirty="0"/>
          </a:p>
        </p:txBody>
      </p:sp>
    </p:spTree>
    <p:extLst>
      <p:ext uri="{BB962C8B-B14F-4D97-AF65-F5344CB8AC3E}">
        <p14:creationId xmlns:p14="http://schemas.microsoft.com/office/powerpoint/2010/main" val="378375662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19200" y="990600"/>
            <a:ext cx="6524948" cy="5078314"/>
          </a:xfrm>
          <a:prstGeom prst="rect">
            <a:avLst/>
          </a:prstGeom>
          <a:noFill/>
        </p:spPr>
        <p:txBody>
          <a:bodyPr wrap="square" rtlCol="0">
            <a:spAutoFit/>
          </a:bodyPr>
          <a:lstStyle/>
          <a:p>
            <a:r>
              <a:rPr lang="en-US" dirty="0" smtClean="0"/>
              <a:t>P 16, From what I can learn respecting my grandmother Clay</a:t>
            </a:r>
          </a:p>
          <a:p>
            <a:r>
              <a:rPr lang="en-US" dirty="0" smtClean="0"/>
              <a:t>[Ann Curtis Clay], she must have been a woman of strong intellect and  agreeable conversation.  </a:t>
            </a:r>
            <a:r>
              <a:rPr lang="en-US" dirty="0" smtClean="0">
                <a:solidFill>
                  <a:srgbClr val="FF0000"/>
                </a:solidFill>
              </a:rPr>
              <a:t>She possessed a business talent, enabling her to manage her property well and support her family during the revolutionary war, </a:t>
            </a:r>
            <a:r>
              <a:rPr lang="en-US" dirty="0" smtClean="0"/>
              <a:t>but was destitute of that extreme sensibility and tenderness of feeling that characterized my mother.  It might have been from the circumstances in which she was placed.  </a:t>
            </a:r>
            <a:r>
              <a:rPr lang="en-US" dirty="0" smtClean="0">
                <a:solidFill>
                  <a:srgbClr val="FF0000"/>
                </a:solidFill>
              </a:rPr>
              <a:t>She was at that time a widow, her husband, </a:t>
            </a:r>
            <a:r>
              <a:rPr lang="en-US" dirty="0" err="1" smtClean="0">
                <a:solidFill>
                  <a:srgbClr val="FF0000"/>
                </a:solidFill>
              </a:rPr>
              <a:t>Slator</a:t>
            </a:r>
            <a:r>
              <a:rPr lang="en-US" dirty="0" smtClean="0">
                <a:solidFill>
                  <a:srgbClr val="FF0000"/>
                </a:solidFill>
              </a:rPr>
              <a:t> Clay, having died in 1767</a:t>
            </a:r>
            <a:r>
              <a:rPr lang="en-US" dirty="0" smtClean="0"/>
              <a:t>.  As no goods were imported for some time previous  to the war, articles of clothing were expensive and often difficult to obtain, and frequently people cut up what they could spare in the household to make garments</a:t>
            </a:r>
            <a:r>
              <a:rPr lang="is-IS" dirty="0" smtClean="0"/>
              <a:t>…I have often regretted that my grandmother’s house was destroyed in the fire of 1824.  I would like to view again the room my mother once showed me where my grandmother used to sit and read and write and adjust her accounts;  and </a:t>
            </a:r>
            <a:r>
              <a:rPr lang="is-IS" dirty="0" smtClean="0">
                <a:solidFill>
                  <a:srgbClr val="FF0000"/>
                </a:solidFill>
              </a:rPr>
              <a:t>the large attic room, called Mount Racket, where the children were allowed to play and make as much noise as they pleased.</a:t>
            </a:r>
            <a:r>
              <a:rPr lang="en-US" dirty="0" smtClean="0">
                <a:solidFill>
                  <a:srgbClr val="FF0000"/>
                </a:solidFill>
              </a:rPr>
              <a:t>   </a:t>
            </a:r>
            <a:endParaRPr lang="en-US" dirty="0">
              <a:solidFill>
                <a:srgbClr val="FF0000"/>
              </a:solidFill>
            </a:endParaRPr>
          </a:p>
        </p:txBody>
      </p:sp>
      <p:sp>
        <p:nvSpPr>
          <p:cNvPr id="2" name="TextBox 1"/>
          <p:cNvSpPr txBox="1"/>
          <p:nvPr/>
        </p:nvSpPr>
        <p:spPr>
          <a:xfrm>
            <a:off x="1092351" y="390744"/>
            <a:ext cx="7726386" cy="369332"/>
          </a:xfrm>
          <a:prstGeom prst="rect">
            <a:avLst/>
          </a:prstGeom>
          <a:noFill/>
        </p:spPr>
        <p:txBody>
          <a:bodyPr wrap="square" rtlCol="0">
            <a:spAutoFit/>
          </a:bodyPr>
          <a:lstStyle/>
          <a:p>
            <a:r>
              <a:rPr lang="en-US" dirty="0" smtClean="0"/>
              <a:t>From  Reminiscences by Elizabeth Booth, 1884, daughter of Hanna Booth Jr.</a:t>
            </a:r>
            <a:endParaRPr lang="en-US" dirty="0"/>
          </a:p>
        </p:txBody>
      </p:sp>
    </p:spTree>
    <p:extLst>
      <p:ext uri="{BB962C8B-B14F-4D97-AF65-F5344CB8AC3E}">
        <p14:creationId xmlns:p14="http://schemas.microsoft.com/office/powerpoint/2010/main" val="70177890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1745500" y="3705649"/>
            <a:ext cx="1044205" cy="1305256"/>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903410" y="3705649"/>
            <a:ext cx="960078" cy="1305257"/>
          </a:xfrm>
          <a:prstGeom prst="rect">
            <a:avLst/>
          </a:prstGeom>
        </p:spPr>
      </p:pic>
      <p:sp>
        <p:nvSpPr>
          <p:cNvPr id="14" name="TextBox 13"/>
          <p:cNvSpPr txBox="1"/>
          <p:nvPr/>
        </p:nvSpPr>
        <p:spPr>
          <a:xfrm>
            <a:off x="3863488" y="3985947"/>
            <a:ext cx="2223389" cy="553998"/>
          </a:xfrm>
          <a:prstGeom prst="rect">
            <a:avLst/>
          </a:prstGeom>
          <a:noFill/>
        </p:spPr>
        <p:txBody>
          <a:bodyPr wrap="square" rtlCol="0">
            <a:spAutoFit/>
          </a:bodyPr>
          <a:lstStyle/>
          <a:p>
            <a:r>
              <a:rPr lang="en-US" sz="1000" dirty="0" err="1"/>
              <a:t>ThomasMcKean</a:t>
            </a:r>
            <a:endParaRPr lang="en-US" sz="1000" dirty="0"/>
          </a:p>
          <a:p>
            <a:r>
              <a:rPr lang="en-US" sz="1000" dirty="0"/>
              <a:t>Lorenzo </a:t>
            </a:r>
            <a:r>
              <a:rPr lang="en-US" sz="1000" dirty="0" err="1"/>
              <a:t>Thomas</a:t>
            </a:r>
            <a:r>
              <a:rPr lang="en-US" sz="1000" dirty="0" err="1">
                <a:hlinkClick r:id="rId4"/>
              </a:rPr>
              <a:t>details.php?wname</a:t>
            </a:r>
            <a:r>
              <a:rPr lang="en-US" sz="1000" dirty="0">
                <a:hlinkClick r:id="rId4"/>
              </a:rPr>
              <a:t>=ann_curtis_clay</a:t>
            </a:r>
            <a:endParaRPr lang="en-US" sz="1000" dirty="0"/>
          </a:p>
        </p:txBody>
      </p:sp>
      <p:pic>
        <p:nvPicPr>
          <p:cNvPr id="3" name="Picture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5163" y="1198394"/>
            <a:ext cx="1073635" cy="1324794"/>
          </a:xfrm>
          <a:prstGeom prst="rect">
            <a:avLst/>
          </a:prstGeom>
        </p:spPr>
      </p:pic>
      <p:pic>
        <p:nvPicPr>
          <p:cNvPr id="8" name="Picture 7"/>
          <p:cNvPicPr>
            <a:picLocks noChangeAspect="1"/>
          </p:cNvPicPr>
          <p:nvPr/>
        </p:nvPicPr>
        <p:blipFill>
          <a:blip r:embed="rId6"/>
          <a:stretch>
            <a:fillRect/>
          </a:stretch>
        </p:blipFill>
        <p:spPr>
          <a:xfrm>
            <a:off x="980924" y="1198393"/>
            <a:ext cx="1022741" cy="1324794"/>
          </a:xfrm>
          <a:prstGeom prst="rect">
            <a:avLst/>
          </a:prstGeom>
        </p:spPr>
      </p:pic>
      <p:sp>
        <p:nvSpPr>
          <p:cNvPr id="2" name="Title 1"/>
          <p:cNvSpPr>
            <a:spLocks noGrp="1"/>
          </p:cNvSpPr>
          <p:nvPr>
            <p:ph type="ctrTitle"/>
          </p:nvPr>
        </p:nvSpPr>
        <p:spPr>
          <a:xfrm>
            <a:off x="543480" y="159656"/>
            <a:ext cx="7772400" cy="1470025"/>
          </a:xfrm>
        </p:spPr>
        <p:txBody>
          <a:bodyPr>
            <a:normAutofit/>
          </a:bodyPr>
          <a:lstStyle/>
          <a:p>
            <a:r>
              <a:rPr lang="en-US" sz="2800" dirty="0"/>
              <a:t>Class 5: </a:t>
            </a:r>
            <a:r>
              <a:rPr lang="en-US" sz="2800" dirty="0" smtClean="0"/>
              <a:t>People to 1850 --About </a:t>
            </a:r>
            <a:r>
              <a:rPr lang="en-US" sz="2800" dirty="0"/>
              <a:t>Portraits. Age before beauty, [rank, wealth, family size, # portraits in NC</a:t>
            </a:r>
            <a:r>
              <a:rPr lang="en-US" sz="2800" dirty="0" smtClean="0"/>
              <a:t>,</a:t>
            </a:r>
            <a:r>
              <a:rPr lang="en-US" sz="2800" dirty="0"/>
              <a:t> </a:t>
            </a:r>
            <a:r>
              <a:rPr lang="en-US" sz="2800" dirty="0" smtClean="0"/>
              <a:t> </a:t>
            </a:r>
            <a:r>
              <a:rPr lang="en-US" sz="2800" dirty="0" smtClean="0"/>
              <a:t>art </a:t>
            </a:r>
            <a:r>
              <a:rPr lang="en-US" sz="2800" dirty="0" err="1"/>
              <a:t>vs</a:t>
            </a:r>
            <a:r>
              <a:rPr lang="en-US" sz="2800" dirty="0"/>
              <a:t> representation</a:t>
            </a:r>
            <a:r>
              <a:rPr lang="is-IS" sz="2800" dirty="0"/>
              <a:t>…</a:t>
            </a:r>
            <a:r>
              <a:rPr lang="is-IS" sz="2800" dirty="0" smtClean="0"/>
              <a:t>.]</a:t>
            </a:r>
            <a:endParaRPr lang="en-US" sz="2800" dirty="0"/>
          </a:p>
        </p:txBody>
      </p:sp>
      <p:pic>
        <p:nvPicPr>
          <p:cNvPr id="4" name="Picture 3"/>
          <p:cNvPicPr>
            <a:picLocks noChangeAspect="1"/>
          </p:cNvPicPr>
          <p:nvPr/>
        </p:nvPicPr>
        <p:blipFill>
          <a:blip r:embed="rId7"/>
          <a:stretch>
            <a:fillRect/>
          </a:stretch>
        </p:blipFill>
        <p:spPr>
          <a:xfrm>
            <a:off x="696535" y="2389815"/>
            <a:ext cx="1094774" cy="1315834"/>
          </a:xfrm>
          <a:prstGeom prst="rect">
            <a:avLst/>
          </a:prstGeom>
        </p:spPr>
      </p:pic>
      <p:pic>
        <p:nvPicPr>
          <p:cNvPr id="9" name="Picture 8"/>
          <p:cNvPicPr>
            <a:picLocks noChangeAspect="1"/>
          </p:cNvPicPr>
          <p:nvPr/>
        </p:nvPicPr>
        <p:blipFill>
          <a:blip r:embed="rId8"/>
          <a:stretch>
            <a:fillRect/>
          </a:stretch>
        </p:blipFill>
        <p:spPr>
          <a:xfrm>
            <a:off x="1816082" y="2397781"/>
            <a:ext cx="866444" cy="1304885"/>
          </a:xfrm>
          <a:prstGeom prst="rect">
            <a:avLst/>
          </a:prstGeom>
        </p:spPr>
      </p:pic>
      <p:sp>
        <p:nvSpPr>
          <p:cNvPr id="12" name="TextBox 11"/>
          <p:cNvSpPr txBox="1"/>
          <p:nvPr/>
        </p:nvSpPr>
        <p:spPr>
          <a:xfrm>
            <a:off x="2003665" y="1620736"/>
            <a:ext cx="1568073" cy="400110"/>
          </a:xfrm>
          <a:prstGeom prst="rect">
            <a:avLst/>
          </a:prstGeom>
          <a:noFill/>
        </p:spPr>
        <p:txBody>
          <a:bodyPr wrap="square" rtlCol="0">
            <a:spAutoFit/>
          </a:bodyPr>
          <a:lstStyle/>
          <a:p>
            <a:r>
              <a:rPr lang="en-US" sz="1000" dirty="0"/>
              <a:t>Peter Stuyvesant</a:t>
            </a:r>
          </a:p>
          <a:p>
            <a:r>
              <a:rPr lang="en-US" sz="1000" dirty="0"/>
              <a:t>Ann Clay </a:t>
            </a:r>
            <a:r>
              <a:rPr lang="en-US" sz="1000" dirty="0" err="1"/>
              <a:t>BoothOP</a:t>
            </a:r>
            <a:endParaRPr lang="en-US" sz="1000" dirty="0"/>
          </a:p>
        </p:txBody>
      </p:sp>
      <p:sp>
        <p:nvSpPr>
          <p:cNvPr id="13" name="TextBox 12"/>
          <p:cNvSpPr txBox="1"/>
          <p:nvPr/>
        </p:nvSpPr>
        <p:spPr>
          <a:xfrm>
            <a:off x="2682526" y="2397781"/>
            <a:ext cx="2660272" cy="400110"/>
          </a:xfrm>
          <a:prstGeom prst="rect">
            <a:avLst/>
          </a:prstGeom>
          <a:noFill/>
        </p:spPr>
        <p:txBody>
          <a:bodyPr wrap="square" rtlCol="0">
            <a:spAutoFit/>
          </a:bodyPr>
          <a:lstStyle/>
          <a:p>
            <a:r>
              <a:rPr lang="en-US" sz="1000" dirty="0" err="1"/>
              <a:t>Dorcas</a:t>
            </a:r>
            <a:r>
              <a:rPr lang="en-US" sz="1000" dirty="0"/>
              <a:t> Montgomery Van Dyke </a:t>
            </a:r>
            <a:r>
              <a:rPr lang="en-US" sz="1000" dirty="0" err="1"/>
              <a:t>Dupont</a:t>
            </a:r>
            <a:endParaRPr lang="en-US" sz="1000" dirty="0"/>
          </a:p>
          <a:p>
            <a:r>
              <a:rPr lang="en-US" sz="1000" dirty="0"/>
              <a:t>Mary Borden McKean</a:t>
            </a:r>
          </a:p>
        </p:txBody>
      </p:sp>
      <p:pic>
        <p:nvPicPr>
          <p:cNvPr id="16" name="Picture 15"/>
          <p:cNvPicPr>
            <a:picLocks noChangeAspect="1"/>
          </p:cNvPicPr>
          <p:nvPr/>
        </p:nvPicPr>
        <p:blipFill>
          <a:blip r:embed="rId9"/>
          <a:stretch>
            <a:fillRect/>
          </a:stretch>
        </p:blipFill>
        <p:spPr>
          <a:xfrm>
            <a:off x="3571738" y="4832751"/>
            <a:ext cx="1070311" cy="1305257"/>
          </a:xfrm>
          <a:prstGeom prst="rect">
            <a:avLst/>
          </a:prstGeom>
        </p:spPr>
      </p:pic>
      <p:pic>
        <p:nvPicPr>
          <p:cNvPr id="17" name="Picture 16"/>
          <p:cNvPicPr>
            <a:picLocks noChangeAspect="1"/>
          </p:cNvPicPr>
          <p:nvPr/>
        </p:nvPicPr>
        <p:blipFill>
          <a:blip r:embed="rId10"/>
          <a:stretch>
            <a:fillRect/>
          </a:stretch>
        </p:blipFill>
        <p:spPr>
          <a:xfrm>
            <a:off x="2533448" y="4832751"/>
            <a:ext cx="924122" cy="1305257"/>
          </a:xfrm>
          <a:prstGeom prst="rect">
            <a:avLst/>
          </a:prstGeom>
        </p:spPr>
      </p:pic>
      <p:sp>
        <p:nvSpPr>
          <p:cNvPr id="18" name="TextBox 17"/>
          <p:cNvSpPr txBox="1"/>
          <p:nvPr/>
        </p:nvSpPr>
        <p:spPr>
          <a:xfrm>
            <a:off x="4860742" y="5014510"/>
            <a:ext cx="2824487" cy="769441"/>
          </a:xfrm>
          <a:prstGeom prst="rect">
            <a:avLst/>
          </a:prstGeom>
          <a:noFill/>
        </p:spPr>
        <p:txBody>
          <a:bodyPr wrap="square" rtlCol="0">
            <a:spAutoFit/>
          </a:bodyPr>
          <a:lstStyle/>
          <a:p>
            <a:r>
              <a:rPr lang="en-US" sz="1000" dirty="0"/>
              <a:t>James </a:t>
            </a:r>
            <a:r>
              <a:rPr lang="en-US" sz="1000" dirty="0" err="1"/>
              <a:t>McCallmont</a:t>
            </a:r>
            <a:r>
              <a:rPr lang="en-US" sz="1000" dirty="0"/>
              <a:t> (1798)</a:t>
            </a:r>
          </a:p>
          <a:p>
            <a:r>
              <a:rPr lang="en-US" sz="1000" dirty="0"/>
              <a:t>Nicholas Van Dyke Jr. (1826)</a:t>
            </a:r>
          </a:p>
          <a:p>
            <a:r>
              <a:rPr lang="en-US" sz="800" dirty="0">
                <a:hlinkClick r:id="rId11"/>
              </a:rPr>
              <a:t>http://nc-chap.org/census/riordan/tax1798.php</a:t>
            </a:r>
            <a:endParaRPr lang="en-US" sz="800" dirty="0"/>
          </a:p>
          <a:p>
            <a:r>
              <a:rPr lang="en-US" sz="800" dirty="0"/>
              <a:t>http://</a:t>
            </a:r>
            <a:r>
              <a:rPr lang="en-US" sz="800" dirty="0" err="1"/>
              <a:t>nc-chap.org</a:t>
            </a:r>
            <a:r>
              <a:rPr lang="en-US" sz="800" dirty="0"/>
              <a:t>/census/</a:t>
            </a:r>
            <a:r>
              <a:rPr lang="en-US" sz="800" dirty="0" err="1"/>
              <a:t>riordan</a:t>
            </a:r>
            <a:r>
              <a:rPr lang="en-US" sz="800" dirty="0"/>
              <a:t>/tax1826.php</a:t>
            </a:r>
          </a:p>
          <a:p>
            <a:endParaRPr lang="en-US" sz="800" dirty="0"/>
          </a:p>
        </p:txBody>
      </p:sp>
      <p:pic>
        <p:nvPicPr>
          <p:cNvPr id="19" name="Picture 18"/>
          <p:cNvPicPr>
            <a:picLocks noChangeAspect="1"/>
          </p:cNvPicPr>
          <p:nvPr/>
        </p:nvPicPr>
        <p:blipFill>
          <a:blip r:embed="rId12"/>
          <a:stretch>
            <a:fillRect/>
          </a:stretch>
        </p:blipFill>
        <p:spPr>
          <a:xfrm>
            <a:off x="5408233" y="2086690"/>
            <a:ext cx="1073017" cy="1341272"/>
          </a:xfrm>
          <a:prstGeom prst="rect">
            <a:avLst/>
          </a:prstGeom>
        </p:spPr>
      </p:pic>
      <p:sp>
        <p:nvSpPr>
          <p:cNvPr id="20" name="TextBox 19"/>
          <p:cNvSpPr txBox="1"/>
          <p:nvPr/>
        </p:nvSpPr>
        <p:spPr>
          <a:xfrm>
            <a:off x="6678048" y="2131053"/>
            <a:ext cx="1718777" cy="461665"/>
          </a:xfrm>
          <a:prstGeom prst="rect">
            <a:avLst/>
          </a:prstGeom>
          <a:noFill/>
        </p:spPr>
        <p:txBody>
          <a:bodyPr wrap="square" rtlCol="0">
            <a:spAutoFit/>
          </a:bodyPr>
          <a:lstStyle/>
          <a:p>
            <a:r>
              <a:rPr lang="en-US" sz="1200" dirty="0"/>
              <a:t>Ann Curtis Clay</a:t>
            </a:r>
          </a:p>
          <a:p>
            <a:r>
              <a:rPr lang="en-US" sz="1200" dirty="0"/>
              <a:t>(11/13 living </a:t>
            </a:r>
            <a:r>
              <a:rPr lang="en-US" sz="1200" dirty="0" smtClean="0"/>
              <a:t>children)</a:t>
            </a:r>
            <a:endParaRPr lang="en-US" sz="1200" dirty="0"/>
          </a:p>
        </p:txBody>
      </p:sp>
      <p:pic>
        <p:nvPicPr>
          <p:cNvPr id="21" name="Picture 20"/>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6086877" y="3469745"/>
            <a:ext cx="517577" cy="646971"/>
          </a:xfrm>
          <a:prstGeom prst="rect">
            <a:avLst/>
          </a:prstGeom>
        </p:spPr>
      </p:pic>
      <p:pic>
        <p:nvPicPr>
          <p:cNvPr id="22" name="Picture 21"/>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6658170" y="3458796"/>
            <a:ext cx="543735" cy="657919"/>
          </a:xfrm>
          <a:prstGeom prst="rect">
            <a:avLst/>
          </a:prstGeom>
        </p:spPr>
      </p:pic>
      <p:pic>
        <p:nvPicPr>
          <p:cNvPr id="24" name="Picture 23"/>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7285296" y="3427962"/>
            <a:ext cx="595968" cy="688753"/>
          </a:xfrm>
          <a:prstGeom prst="rect">
            <a:avLst/>
          </a:prstGeom>
        </p:spPr>
      </p:pic>
      <p:pic>
        <p:nvPicPr>
          <p:cNvPr id="25" name="Picture 24"/>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flipH="1">
            <a:off x="6117867" y="4157672"/>
            <a:ext cx="458552" cy="606015"/>
          </a:xfrm>
          <a:prstGeom prst="rect">
            <a:avLst/>
          </a:prstGeom>
        </p:spPr>
      </p:pic>
      <p:pic>
        <p:nvPicPr>
          <p:cNvPr id="26" name="Picture 25"/>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7318138" y="4157671"/>
            <a:ext cx="465620" cy="609451"/>
          </a:xfrm>
          <a:prstGeom prst="rect">
            <a:avLst/>
          </a:prstGeom>
        </p:spPr>
      </p:pic>
      <p:pic>
        <p:nvPicPr>
          <p:cNvPr id="27" name="Picture 26"/>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6719517" y="4157672"/>
            <a:ext cx="482388" cy="606015"/>
          </a:xfrm>
          <a:prstGeom prst="rect">
            <a:avLst/>
          </a:prstGeom>
        </p:spPr>
      </p:pic>
    </p:spTree>
    <p:extLst>
      <p:ext uri="{BB962C8B-B14F-4D97-AF65-F5344CB8AC3E}">
        <p14:creationId xmlns:p14="http://schemas.microsoft.com/office/powerpoint/2010/main" val="214403424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0999" y="948764"/>
            <a:ext cx="7739529" cy="5804647"/>
          </a:xfrm>
          <a:prstGeom prst="rect">
            <a:avLst/>
          </a:prstGeom>
        </p:spPr>
      </p:pic>
      <p:sp>
        <p:nvSpPr>
          <p:cNvPr id="3" name="TextBox 2"/>
          <p:cNvSpPr txBox="1"/>
          <p:nvPr/>
        </p:nvSpPr>
        <p:spPr>
          <a:xfrm>
            <a:off x="119527" y="283882"/>
            <a:ext cx="8531414" cy="369332"/>
          </a:xfrm>
          <a:prstGeom prst="rect">
            <a:avLst/>
          </a:prstGeom>
          <a:noFill/>
        </p:spPr>
        <p:txBody>
          <a:bodyPr wrap="square" rtlCol="0">
            <a:spAutoFit/>
          </a:bodyPr>
          <a:lstStyle/>
          <a:p>
            <a:r>
              <a:rPr lang="en-US" dirty="0" smtClean="0"/>
              <a:t>Presidents (Washington, Jackson) and Vice presidents (Biden) have VISITED New Castle</a:t>
            </a:r>
            <a:endParaRPr lang="en-US" dirty="0"/>
          </a:p>
        </p:txBody>
      </p:sp>
    </p:spTree>
    <p:extLst>
      <p:ext uri="{BB962C8B-B14F-4D97-AF65-F5344CB8AC3E}">
        <p14:creationId xmlns:p14="http://schemas.microsoft.com/office/powerpoint/2010/main" val="216285949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14511" y="1464235"/>
            <a:ext cx="3725846" cy="4646706"/>
          </a:xfrm>
          <a:prstGeom prst="rect">
            <a:avLst/>
          </a:prstGeom>
        </p:spPr>
      </p:pic>
      <p:sp>
        <p:nvSpPr>
          <p:cNvPr id="4" name="Rectangle 3"/>
          <p:cNvSpPr/>
          <p:nvPr/>
        </p:nvSpPr>
        <p:spPr>
          <a:xfrm>
            <a:off x="2112345" y="403786"/>
            <a:ext cx="5900023" cy="646331"/>
          </a:xfrm>
          <a:prstGeom prst="rect">
            <a:avLst/>
          </a:prstGeom>
        </p:spPr>
        <p:txBody>
          <a:bodyPr wrap="none">
            <a:spAutoFit/>
          </a:bodyPr>
          <a:lstStyle/>
          <a:p>
            <a:r>
              <a:rPr lang="de-DE" sz="3600" dirty="0"/>
              <a:t>Thomas </a:t>
            </a:r>
            <a:r>
              <a:rPr lang="de-DE" sz="3600" dirty="0" err="1"/>
              <a:t>McKean</a:t>
            </a:r>
            <a:r>
              <a:rPr lang="de-DE" sz="3600" dirty="0"/>
              <a:t>   (1734-1817)</a:t>
            </a:r>
            <a:endParaRPr lang="en-US" sz="3600" dirty="0"/>
          </a:p>
        </p:txBody>
      </p:sp>
      <p:pic>
        <p:nvPicPr>
          <p:cNvPr id="5" name="Picture 4"/>
          <p:cNvPicPr>
            <a:picLocks noChangeAspect="1"/>
          </p:cNvPicPr>
          <p:nvPr/>
        </p:nvPicPr>
        <p:blipFill>
          <a:blip r:embed="rId3"/>
          <a:stretch>
            <a:fillRect/>
          </a:stretch>
        </p:blipFill>
        <p:spPr>
          <a:xfrm>
            <a:off x="4340412" y="2203824"/>
            <a:ext cx="2320626" cy="3496235"/>
          </a:xfrm>
          <a:prstGeom prst="rect">
            <a:avLst/>
          </a:prstGeom>
        </p:spPr>
      </p:pic>
      <p:pic>
        <p:nvPicPr>
          <p:cNvPr id="6" name="Picture 5"/>
          <p:cNvPicPr>
            <a:picLocks noChangeAspect="1"/>
          </p:cNvPicPr>
          <p:nvPr/>
        </p:nvPicPr>
        <p:blipFill>
          <a:blip r:embed="rId4"/>
          <a:stretch>
            <a:fillRect/>
          </a:stretch>
        </p:blipFill>
        <p:spPr>
          <a:xfrm>
            <a:off x="6925236" y="4049059"/>
            <a:ext cx="1956369" cy="2450352"/>
          </a:xfrm>
          <a:prstGeom prst="rect">
            <a:avLst/>
          </a:prstGeom>
        </p:spPr>
      </p:pic>
      <p:sp>
        <p:nvSpPr>
          <p:cNvPr id="7" name="Rectangle 6"/>
          <p:cNvSpPr/>
          <p:nvPr/>
        </p:nvSpPr>
        <p:spPr>
          <a:xfrm>
            <a:off x="4294329" y="1513257"/>
            <a:ext cx="2196197" cy="615553"/>
          </a:xfrm>
          <a:prstGeom prst="rect">
            <a:avLst/>
          </a:prstGeom>
        </p:spPr>
        <p:txBody>
          <a:bodyPr wrap="none">
            <a:spAutoFit/>
          </a:bodyPr>
          <a:lstStyle/>
          <a:p>
            <a:r>
              <a:rPr lang="de-DE" sz="1600" dirty="0"/>
              <a:t>Mary Borden </a:t>
            </a:r>
            <a:r>
              <a:rPr lang="de-DE" sz="1600" dirty="0" err="1"/>
              <a:t>McKean</a:t>
            </a:r>
            <a:r>
              <a:rPr lang="de-DE" sz="1600" dirty="0"/>
              <a:t>  </a:t>
            </a:r>
            <a:endParaRPr lang="de-DE" sz="1600" dirty="0" smtClean="0"/>
          </a:p>
          <a:p>
            <a:r>
              <a:rPr lang="de-DE" sz="1600" dirty="0" smtClean="0"/>
              <a:t> </a:t>
            </a:r>
            <a:r>
              <a:rPr lang="de-DE" sz="1600" dirty="0"/>
              <a:t>(1744 -March 12, 1773</a:t>
            </a:r>
            <a:r>
              <a:rPr lang="de-DE" dirty="0"/>
              <a:t>)</a:t>
            </a:r>
            <a:endParaRPr lang="en-US" dirty="0"/>
          </a:p>
        </p:txBody>
      </p:sp>
      <p:sp>
        <p:nvSpPr>
          <p:cNvPr id="8" name="TextBox 7"/>
          <p:cNvSpPr txBox="1"/>
          <p:nvPr/>
        </p:nvSpPr>
        <p:spPr>
          <a:xfrm>
            <a:off x="6843060" y="3578412"/>
            <a:ext cx="2300940" cy="461665"/>
          </a:xfrm>
          <a:prstGeom prst="rect">
            <a:avLst/>
          </a:prstGeom>
          <a:noFill/>
        </p:spPr>
        <p:txBody>
          <a:bodyPr wrap="square" rtlCol="0">
            <a:spAutoFit/>
          </a:bodyPr>
          <a:lstStyle/>
          <a:p>
            <a:r>
              <a:rPr lang="en-US" sz="1200" dirty="0" smtClean="0"/>
              <a:t>Mary’s grave at main entrance to Immanuel Church</a:t>
            </a:r>
            <a:endParaRPr lang="en-US" sz="1200" dirty="0"/>
          </a:p>
        </p:txBody>
      </p:sp>
      <p:sp>
        <p:nvSpPr>
          <p:cNvPr id="2" name="TextBox 1"/>
          <p:cNvSpPr txBox="1"/>
          <p:nvPr/>
        </p:nvSpPr>
        <p:spPr>
          <a:xfrm>
            <a:off x="314511" y="6433899"/>
            <a:ext cx="4747846" cy="246221"/>
          </a:xfrm>
          <a:prstGeom prst="rect">
            <a:avLst/>
          </a:prstGeom>
          <a:noFill/>
        </p:spPr>
        <p:txBody>
          <a:bodyPr wrap="square" rtlCol="0">
            <a:spAutoFit/>
          </a:bodyPr>
          <a:lstStyle/>
          <a:p>
            <a:r>
              <a:rPr lang="en-US" sz="1000" dirty="0">
                <a:hlinkClick r:id="rId5"/>
              </a:rPr>
              <a:t>http://</a:t>
            </a:r>
            <a:r>
              <a:rPr lang="en-US" sz="1000" dirty="0" err="1">
                <a:hlinkClick r:id="rId5"/>
              </a:rPr>
              <a:t>nc-chap.org</a:t>
            </a:r>
            <a:r>
              <a:rPr lang="en-US" sz="1000" dirty="0">
                <a:hlinkClick r:id="rId5"/>
              </a:rPr>
              <a:t>/portraits/</a:t>
            </a:r>
            <a:r>
              <a:rPr lang="en-US" sz="1000" dirty="0" err="1">
                <a:hlinkClick r:id="rId5"/>
              </a:rPr>
              <a:t>details.php?wname</a:t>
            </a:r>
            <a:r>
              <a:rPr lang="en-US" sz="1000" dirty="0">
                <a:hlinkClick r:id="rId5"/>
              </a:rPr>
              <a:t>=</a:t>
            </a:r>
            <a:r>
              <a:rPr lang="en-US" sz="1000" dirty="0" err="1">
                <a:hlinkClick r:id="rId5"/>
              </a:rPr>
              <a:t>thomas_thomas_jr_mckean</a:t>
            </a:r>
            <a:endParaRPr lang="en-US" sz="1000" dirty="0"/>
          </a:p>
        </p:txBody>
      </p:sp>
    </p:spTree>
    <p:extLst>
      <p:ext uri="{BB962C8B-B14F-4D97-AF65-F5344CB8AC3E}">
        <p14:creationId xmlns:p14="http://schemas.microsoft.com/office/powerpoint/2010/main" val="34522921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9277" y="8442"/>
            <a:ext cx="8229600" cy="1422400"/>
          </a:xfrm>
        </p:spPr>
        <p:txBody>
          <a:bodyPr>
            <a:normAutofit fontScale="90000"/>
          </a:bodyPr>
          <a:lstStyle/>
          <a:p>
            <a:r>
              <a:rPr lang="en-US" sz="4000" dirty="0" smtClean="0"/>
              <a:t>Brig. Gen. Lorenzo Thomas, U. S. Army</a:t>
            </a:r>
            <a:br>
              <a:rPr lang="en-US" sz="4000" dirty="0" smtClean="0"/>
            </a:br>
            <a:r>
              <a:rPr lang="en-US" sz="2200" dirty="0" smtClean="0"/>
              <a:t>Adjutant General, 1861, Secretary of War “ad interim”, 1868</a:t>
            </a:r>
            <a:br>
              <a:rPr lang="en-US" sz="2200" dirty="0" smtClean="0"/>
            </a:br>
            <a:r>
              <a:rPr lang="en-US" sz="3100" dirty="0" smtClean="0"/>
              <a:t> </a:t>
            </a:r>
            <a:endParaRPr lang="en-US" sz="3100" dirty="0"/>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56143" y="1373666"/>
            <a:ext cx="3497357" cy="4754768"/>
          </a:xfrm>
          <a:prstGeom prst="rect">
            <a:avLst/>
          </a:prstGeom>
        </p:spPr>
      </p:pic>
      <p:sp>
        <p:nvSpPr>
          <p:cNvPr id="6" name="TextBox 5"/>
          <p:cNvSpPr txBox="1"/>
          <p:nvPr/>
        </p:nvSpPr>
        <p:spPr>
          <a:xfrm>
            <a:off x="369277" y="1227169"/>
            <a:ext cx="4904928" cy="5078314"/>
          </a:xfrm>
          <a:prstGeom prst="rect">
            <a:avLst/>
          </a:prstGeom>
          <a:noFill/>
        </p:spPr>
        <p:txBody>
          <a:bodyPr wrap="square" rtlCol="0">
            <a:spAutoFit/>
          </a:bodyPr>
          <a:lstStyle/>
          <a:p>
            <a:r>
              <a:rPr lang="en-US" dirty="0" smtClean="0"/>
              <a:t>1804 Born in New Castle to Evan Thomas, Esq. </a:t>
            </a:r>
          </a:p>
          <a:p>
            <a:r>
              <a:rPr lang="en-US" dirty="0" smtClean="0"/>
              <a:t>May have lived on E2nd </a:t>
            </a:r>
          </a:p>
          <a:p>
            <a:r>
              <a:rPr lang="en-US" dirty="0" smtClean="0"/>
              <a:t>Attended New Castle Academy</a:t>
            </a:r>
          </a:p>
          <a:p>
            <a:r>
              <a:rPr lang="en-US" dirty="0" smtClean="0"/>
              <a:t>Appointed to West Point by Sen. N. Van Dyke Jr.</a:t>
            </a:r>
            <a:r>
              <a:rPr lang="en-US" dirty="0"/>
              <a:t>, </a:t>
            </a:r>
            <a:r>
              <a:rPr lang="en-US" dirty="0" smtClean="0"/>
              <a:t>1823 Graduated</a:t>
            </a:r>
          </a:p>
          <a:p>
            <a:r>
              <a:rPr lang="en-US" dirty="0" smtClean="0"/>
              <a:t>1832 Married Elizabeth </a:t>
            </a:r>
            <a:r>
              <a:rPr lang="en-US" dirty="0" err="1" smtClean="0"/>
              <a:t>Colesberry</a:t>
            </a:r>
            <a:r>
              <a:rPr lang="en-US" dirty="0" smtClean="0"/>
              <a:t> (1806-1879) in New Castle, 9 children</a:t>
            </a:r>
          </a:p>
          <a:p>
            <a:r>
              <a:rPr lang="en-US" dirty="0" smtClean="0"/>
              <a:t>1835 Served in 2</a:t>
            </a:r>
            <a:r>
              <a:rPr lang="en-US" baseline="30000" dirty="0" smtClean="0"/>
              <a:t>nd</a:t>
            </a:r>
            <a:r>
              <a:rPr lang="en-US" dirty="0" smtClean="0"/>
              <a:t> Seminole war</a:t>
            </a:r>
          </a:p>
          <a:p>
            <a:r>
              <a:rPr lang="en-US" dirty="0" smtClean="0"/>
              <a:t>1853 Chief of staff to commander of U.S. Army</a:t>
            </a:r>
          </a:p>
          <a:p>
            <a:r>
              <a:rPr lang="en-US" dirty="0" smtClean="0"/>
              <a:t>1861 Adjutant General</a:t>
            </a:r>
          </a:p>
          <a:p>
            <a:r>
              <a:rPr lang="en-US" dirty="0" smtClean="0"/>
              <a:t>1863 “Banished” by Sec. War Edward Stanton</a:t>
            </a:r>
          </a:p>
          <a:p>
            <a:r>
              <a:rPr lang="en-US" dirty="0"/>
              <a:t>	</a:t>
            </a:r>
            <a:r>
              <a:rPr lang="en-US" dirty="0" smtClean="0"/>
              <a:t>Recruited and created black troops in MS</a:t>
            </a:r>
            <a:r>
              <a:rPr lang="en-US" dirty="0" smtClean="0"/>
              <a:t>.</a:t>
            </a:r>
          </a:p>
          <a:p>
            <a:r>
              <a:rPr lang="en-US" dirty="0"/>
              <a:t>	He </a:t>
            </a:r>
            <a:r>
              <a:rPr lang="en-US" dirty="0" smtClean="0"/>
              <a:t>is “</a:t>
            </a:r>
            <a:r>
              <a:rPr lang="en-US" dirty="0"/>
              <a:t>only fit for presiding over a crypt of </a:t>
            </a:r>
            <a:r>
              <a:rPr lang="en-US" dirty="0" smtClean="0"/>
              <a:t>	Egyptian </a:t>
            </a:r>
            <a:r>
              <a:rPr lang="en-US" i="1" dirty="0"/>
              <a:t>mummies</a:t>
            </a:r>
            <a:r>
              <a:rPr lang="en-US" dirty="0"/>
              <a:t> like himself,</a:t>
            </a:r>
            <a:r>
              <a:rPr lang="en-US" dirty="0" smtClean="0"/>
              <a:t>””</a:t>
            </a:r>
            <a:endParaRPr lang="en-US" dirty="0" smtClean="0"/>
          </a:p>
          <a:p>
            <a:r>
              <a:rPr lang="en-US" dirty="0" smtClean="0"/>
              <a:t>1868 After Lincoln’s death, successor Andrew 	Johnson fired Stanton and replaced him 	with U. S. Grant, then Thomas. </a:t>
            </a:r>
          </a:p>
          <a:p>
            <a:r>
              <a:rPr lang="en-US" dirty="0"/>
              <a:t>	</a:t>
            </a:r>
            <a:r>
              <a:rPr lang="en-US" dirty="0" smtClean="0"/>
              <a:t>(Read about Andrew Johnson impeachment)! </a:t>
            </a:r>
          </a:p>
        </p:txBody>
      </p:sp>
      <p:sp>
        <p:nvSpPr>
          <p:cNvPr id="7" name="TextBox 6"/>
          <p:cNvSpPr txBox="1"/>
          <p:nvPr/>
        </p:nvSpPr>
        <p:spPr>
          <a:xfrm>
            <a:off x="369277" y="6349236"/>
            <a:ext cx="8496300" cy="246221"/>
          </a:xfrm>
          <a:prstGeom prst="rect">
            <a:avLst/>
          </a:prstGeom>
          <a:noFill/>
        </p:spPr>
        <p:txBody>
          <a:bodyPr wrap="square" rtlCol="0">
            <a:spAutoFit/>
          </a:bodyPr>
          <a:lstStyle/>
          <a:p>
            <a:r>
              <a:rPr lang="en-US" sz="1000" dirty="0" smtClean="0"/>
              <a:t>President Lincoln’s Recruiter:  General Lorenzo Thomas and the United States COLORED TROOPS in the Civil War,   M. Eggleston 2013</a:t>
            </a:r>
            <a:endParaRPr lang="en-US" sz="1000" dirty="0"/>
          </a:p>
        </p:txBody>
      </p:sp>
    </p:spTree>
    <p:extLst>
      <p:ext uri="{BB962C8B-B14F-4D97-AF65-F5344CB8AC3E}">
        <p14:creationId xmlns:p14="http://schemas.microsoft.com/office/powerpoint/2010/main" val="268061098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04-26 at 9.51.50 P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98159" y="2937828"/>
            <a:ext cx="5743677" cy="2116726"/>
          </a:xfrm>
          <a:prstGeom prst="rect">
            <a:avLst/>
          </a:prstGeom>
        </p:spPr>
      </p:pic>
      <p:sp>
        <p:nvSpPr>
          <p:cNvPr id="5" name="TextBox 4"/>
          <p:cNvSpPr txBox="1"/>
          <p:nvPr/>
        </p:nvSpPr>
        <p:spPr>
          <a:xfrm>
            <a:off x="533400" y="309890"/>
            <a:ext cx="8210977" cy="584776"/>
          </a:xfrm>
          <a:prstGeom prst="rect">
            <a:avLst/>
          </a:prstGeom>
          <a:noFill/>
        </p:spPr>
        <p:txBody>
          <a:bodyPr wrap="none" rtlCol="0">
            <a:spAutoFit/>
          </a:bodyPr>
          <a:lstStyle/>
          <a:p>
            <a:r>
              <a:rPr lang="en-US" sz="3200" dirty="0" smtClean="0"/>
              <a:t>Where did Gen. Thomas grow up in New Castle</a:t>
            </a:r>
            <a:r>
              <a:rPr lang="en-US" sz="2800" dirty="0" smtClean="0"/>
              <a:t>?</a:t>
            </a:r>
            <a:endParaRPr lang="en-US" sz="2800" dirty="0"/>
          </a:p>
        </p:txBody>
      </p:sp>
      <p:sp>
        <p:nvSpPr>
          <p:cNvPr id="6" name="TextBox 5"/>
          <p:cNvSpPr txBox="1"/>
          <p:nvPr/>
        </p:nvSpPr>
        <p:spPr>
          <a:xfrm>
            <a:off x="533400" y="1021666"/>
            <a:ext cx="7899400" cy="2092881"/>
          </a:xfrm>
          <a:prstGeom prst="rect">
            <a:avLst/>
          </a:prstGeom>
          <a:noFill/>
        </p:spPr>
        <p:txBody>
          <a:bodyPr wrap="square" rtlCol="0">
            <a:spAutoFit/>
          </a:bodyPr>
          <a:lstStyle/>
          <a:p>
            <a:r>
              <a:rPr lang="en-US" sz="1600" dirty="0" smtClean="0"/>
              <a:t>He was born in 1804 in New Castle to Evan Thomas, Esq. </a:t>
            </a:r>
            <a:r>
              <a:rPr lang="en-US" sz="1600" dirty="0"/>
              <a:t>(1763-1836) </a:t>
            </a:r>
            <a:r>
              <a:rPr lang="en-US" sz="1600" dirty="0" smtClean="0"/>
              <a:t>who emigrated from Wales.  They were apparently unrelated to </a:t>
            </a:r>
            <a:r>
              <a:rPr lang="en-US" sz="1600" dirty="0"/>
              <a:t>Charles Thomas </a:t>
            </a:r>
            <a:r>
              <a:rPr lang="en-US" sz="1600" dirty="0" smtClean="0"/>
              <a:t>(of the current Episcopal </a:t>
            </a:r>
            <a:r>
              <a:rPr lang="en-US" sz="1600" dirty="0"/>
              <a:t>parish </a:t>
            </a:r>
            <a:r>
              <a:rPr lang="en-US" sz="1600" dirty="0" smtClean="0"/>
              <a:t>house </a:t>
            </a:r>
            <a:r>
              <a:rPr lang="en-US" sz="1600" dirty="0"/>
              <a:t>at The Strand &amp; Harmony). </a:t>
            </a:r>
            <a:r>
              <a:rPr lang="en-US" sz="1600" dirty="0" smtClean="0"/>
              <a:t>He is shown in the census for NC from 1800-1830. </a:t>
            </a:r>
          </a:p>
          <a:p>
            <a:endParaRPr lang="en-US" sz="1600" dirty="0" smtClean="0"/>
          </a:p>
          <a:p>
            <a:r>
              <a:rPr lang="en-US" sz="1600" dirty="0" smtClean="0"/>
              <a:t>The Latrobe map of 1804-5 shows a  brick “Thomas” house as the left half of a duplex a few feet from modern Plum Alley.  This may be 136 E 2</a:t>
            </a:r>
            <a:r>
              <a:rPr lang="en-US" sz="1600" baseline="30000" dirty="0" smtClean="0"/>
              <a:t>nd</a:t>
            </a:r>
            <a:r>
              <a:rPr lang="en-US" sz="1600" dirty="0" smtClean="0"/>
              <a:t> (Terry </a:t>
            </a:r>
            <a:r>
              <a:rPr lang="en-US" sz="1600" dirty="0" err="1" smtClean="0"/>
              <a:t>Gormley</a:t>
            </a:r>
            <a:r>
              <a:rPr lang="en-US" sz="1600" dirty="0" smtClean="0"/>
              <a:t>) but it needs to be checked out with title chains.</a:t>
            </a:r>
          </a:p>
          <a:p>
            <a:endParaRPr lang="en-US" dirty="0"/>
          </a:p>
        </p:txBody>
      </p:sp>
      <p:pic>
        <p:nvPicPr>
          <p:cNvPr id="2" name="Picture 1" descr="photo 3.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79400" y="4629620"/>
            <a:ext cx="3238500" cy="1872780"/>
          </a:xfrm>
          <a:prstGeom prst="rect">
            <a:avLst/>
          </a:prstGeom>
        </p:spPr>
      </p:pic>
      <p:sp>
        <p:nvSpPr>
          <p:cNvPr id="3" name="TextBox 2"/>
          <p:cNvSpPr txBox="1"/>
          <p:nvPr/>
        </p:nvSpPr>
        <p:spPr>
          <a:xfrm>
            <a:off x="279400" y="4260288"/>
            <a:ext cx="1816100" cy="369332"/>
          </a:xfrm>
          <a:prstGeom prst="rect">
            <a:avLst/>
          </a:prstGeom>
          <a:noFill/>
        </p:spPr>
        <p:txBody>
          <a:bodyPr wrap="square" rtlCol="0">
            <a:spAutoFit/>
          </a:bodyPr>
          <a:lstStyle/>
          <a:p>
            <a:r>
              <a:rPr lang="en-US" dirty="0" smtClean="0"/>
              <a:t>134-138 E 2nd</a:t>
            </a:r>
            <a:endParaRPr lang="en-US" dirty="0"/>
          </a:p>
        </p:txBody>
      </p:sp>
      <p:sp>
        <p:nvSpPr>
          <p:cNvPr id="7" name="TextBox 6"/>
          <p:cNvSpPr txBox="1"/>
          <p:nvPr/>
        </p:nvSpPr>
        <p:spPr>
          <a:xfrm>
            <a:off x="3759200" y="5295900"/>
            <a:ext cx="4673600" cy="1477328"/>
          </a:xfrm>
          <a:prstGeom prst="rect">
            <a:avLst/>
          </a:prstGeom>
          <a:noFill/>
        </p:spPr>
        <p:txBody>
          <a:bodyPr wrap="square" rtlCol="0">
            <a:spAutoFit/>
          </a:bodyPr>
          <a:lstStyle/>
          <a:p>
            <a:r>
              <a:rPr lang="en-US" dirty="0" smtClean="0"/>
              <a:t>The N.H.R. inventory describes 134-138 E 2</a:t>
            </a:r>
            <a:r>
              <a:rPr lang="en-US" baseline="30000" dirty="0" smtClean="0"/>
              <a:t>nd</a:t>
            </a:r>
            <a:r>
              <a:rPr lang="en-US" dirty="0" smtClean="0"/>
              <a:t> as “late 1700’s” .  Note  Georgian/Federal features: fan light or square transom, gabled roof, </a:t>
            </a:r>
            <a:r>
              <a:rPr lang="en-US" dirty="0" err="1" smtClean="0"/>
              <a:t>flemish</a:t>
            </a:r>
            <a:r>
              <a:rPr lang="en-US" dirty="0" smtClean="0"/>
              <a:t> bond, mostly symmetrical except for one door/alley.</a:t>
            </a:r>
            <a:endParaRPr lang="en-US" dirty="0"/>
          </a:p>
        </p:txBody>
      </p:sp>
      <p:sp>
        <p:nvSpPr>
          <p:cNvPr id="8" name="Donut 7"/>
          <p:cNvSpPr/>
          <p:nvPr/>
        </p:nvSpPr>
        <p:spPr>
          <a:xfrm>
            <a:off x="5746971" y="3213335"/>
            <a:ext cx="1289220" cy="987731"/>
          </a:xfrm>
          <a:prstGeom prst="donut">
            <a:avLst>
              <a:gd name="adj" fmla="val 1135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5652189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09584166"/>
              </p:ext>
            </p:extLst>
          </p:nvPr>
        </p:nvGraphicFramePr>
        <p:xfrm>
          <a:off x="397730" y="789930"/>
          <a:ext cx="7731759" cy="3641667"/>
        </p:xfrm>
        <a:graphic>
          <a:graphicData uri="http://schemas.openxmlformats.org/drawingml/2006/table">
            <a:tbl>
              <a:tblPr/>
              <a:tblGrid>
                <a:gridCol w="841121"/>
                <a:gridCol w="888911"/>
                <a:gridCol w="908028"/>
                <a:gridCol w="621282"/>
                <a:gridCol w="621282"/>
                <a:gridCol w="621282"/>
                <a:gridCol w="621282"/>
                <a:gridCol w="621282"/>
                <a:gridCol w="621282"/>
                <a:gridCol w="621282"/>
                <a:gridCol w="621282"/>
                <a:gridCol w="123443"/>
              </a:tblGrid>
              <a:tr h="193075">
                <a:tc>
                  <a:txBody>
                    <a:bodyPr/>
                    <a:lstStyle/>
                    <a:p>
                      <a:pPr algn="l" fontAlgn="b"/>
                      <a:r>
                        <a:rPr lang="sk-SK" sz="1200" b="0" i="0" u="none" strike="noStrike">
                          <a:solidFill>
                            <a:srgbClr val="000000"/>
                          </a:solidFill>
                          <a:effectLst/>
                          <a:latin typeface="Calibri"/>
                        </a:rPr>
                        <a:t> </a:t>
                      </a:r>
                    </a:p>
                  </a:txBody>
                  <a:tcPr marL="9558" marR="9558" marT="9558" marB="0" anchor="b">
                    <a:lnL>
                      <a:noFill/>
                    </a:lnL>
                    <a:lnR>
                      <a:noFill/>
                    </a:lnR>
                    <a:lnT>
                      <a:noFill/>
                    </a:lnT>
                    <a:lnB>
                      <a:noFill/>
                    </a:lnB>
                    <a:solidFill>
                      <a:srgbClr val="C5D9F1"/>
                    </a:solidFill>
                  </a:tcPr>
                </a:tc>
                <a:tc>
                  <a:txBody>
                    <a:bodyPr/>
                    <a:lstStyle/>
                    <a:p>
                      <a:pPr algn="r" fontAlgn="b"/>
                      <a:r>
                        <a:rPr lang="fi-FI" sz="1200" b="0" i="0" u="none" strike="noStrike">
                          <a:solidFill>
                            <a:srgbClr val="000000"/>
                          </a:solidFill>
                          <a:effectLst/>
                          <a:latin typeface="Calibri"/>
                        </a:rPr>
                        <a:t>1798</a:t>
                      </a:r>
                    </a:p>
                  </a:txBody>
                  <a:tcPr marL="9558" marR="9558" marT="9558" marB="0" anchor="b">
                    <a:lnL>
                      <a:noFill/>
                    </a:lnL>
                    <a:lnR>
                      <a:noFill/>
                    </a:lnR>
                    <a:lnT>
                      <a:noFill/>
                    </a:lnT>
                    <a:lnB>
                      <a:noFill/>
                    </a:lnB>
                    <a:solidFill>
                      <a:srgbClr val="C5D9F1"/>
                    </a:solidFill>
                  </a:tcPr>
                </a:tc>
                <a:tc>
                  <a:txBody>
                    <a:bodyPr/>
                    <a:lstStyle/>
                    <a:p>
                      <a:pPr algn="ctr" fontAlgn="b"/>
                      <a:r>
                        <a:rPr lang="sk-SK" sz="1200" b="0" i="0" u="none" strike="noStrike">
                          <a:solidFill>
                            <a:srgbClr val="000000"/>
                          </a:solidFill>
                          <a:effectLst/>
                          <a:latin typeface="Calibri"/>
                        </a:rPr>
                        <a:t> </a:t>
                      </a:r>
                    </a:p>
                  </a:txBody>
                  <a:tcPr marL="9558" marR="9558" marT="9558" marB="0" anchor="b">
                    <a:lnL>
                      <a:noFill/>
                    </a:lnL>
                    <a:lnR>
                      <a:noFill/>
                    </a:lnR>
                    <a:lnT>
                      <a:noFill/>
                    </a:lnT>
                    <a:lnB>
                      <a:noFill/>
                    </a:lnB>
                    <a:solidFill>
                      <a:srgbClr val="C5D9F1"/>
                    </a:solidFill>
                  </a:tcPr>
                </a:tc>
                <a:tc>
                  <a:txBody>
                    <a:bodyPr/>
                    <a:lstStyle/>
                    <a:p>
                      <a:pPr algn="l" fontAlgn="b"/>
                      <a:r>
                        <a:rPr lang="sk-SK" sz="1200" b="0" i="0" u="none" strike="noStrike">
                          <a:solidFill>
                            <a:srgbClr val="000000"/>
                          </a:solidFill>
                          <a:effectLst/>
                          <a:latin typeface="Calibri"/>
                        </a:rPr>
                        <a:t> </a:t>
                      </a:r>
                    </a:p>
                  </a:txBody>
                  <a:tcPr marL="9558" marR="9558" marT="9558" marB="0" anchor="b">
                    <a:lnL>
                      <a:noFill/>
                    </a:lnL>
                    <a:lnR>
                      <a:noFill/>
                    </a:lnR>
                    <a:lnT>
                      <a:noFill/>
                    </a:lnT>
                    <a:lnB>
                      <a:noFill/>
                    </a:lnB>
                    <a:solidFill>
                      <a:srgbClr val="C5D9F1"/>
                    </a:solidFill>
                  </a:tcPr>
                </a:tc>
                <a:tc>
                  <a:txBody>
                    <a:bodyPr/>
                    <a:lstStyle/>
                    <a:p>
                      <a:pPr algn="l" fontAlgn="b"/>
                      <a:r>
                        <a:rPr lang="sk-SK" sz="1200" b="0" i="0" u="none" strike="noStrike" dirty="0">
                          <a:solidFill>
                            <a:srgbClr val="000000"/>
                          </a:solidFill>
                          <a:effectLst/>
                          <a:latin typeface="Calibri"/>
                        </a:rPr>
                        <a:t> </a:t>
                      </a:r>
                    </a:p>
                  </a:txBody>
                  <a:tcPr marL="9558" marR="9558" marT="9558" marB="0" anchor="b">
                    <a:lnL>
                      <a:noFill/>
                    </a:lnL>
                    <a:lnR>
                      <a:noFill/>
                    </a:lnR>
                    <a:lnT>
                      <a:noFill/>
                    </a:lnT>
                    <a:lnB>
                      <a:noFill/>
                    </a:lnB>
                    <a:solidFill>
                      <a:srgbClr val="C5D9F1"/>
                    </a:solidFill>
                  </a:tcPr>
                </a:tc>
                <a:tc>
                  <a:txBody>
                    <a:bodyPr/>
                    <a:lstStyle/>
                    <a:p>
                      <a:pPr algn="r" fontAlgn="b"/>
                      <a:r>
                        <a:rPr lang="fi-FI" sz="1200" b="0" i="0" u="none" strike="noStrike">
                          <a:solidFill>
                            <a:srgbClr val="000000"/>
                          </a:solidFill>
                          <a:effectLst/>
                          <a:latin typeface="Calibri"/>
                        </a:rPr>
                        <a:t>1815</a:t>
                      </a:r>
                    </a:p>
                  </a:txBody>
                  <a:tcPr marL="9558" marR="9558" marT="9558" marB="0" anchor="b">
                    <a:lnL>
                      <a:noFill/>
                    </a:lnL>
                    <a:lnR>
                      <a:noFill/>
                    </a:lnR>
                    <a:lnT>
                      <a:noFill/>
                    </a:lnT>
                    <a:lnB>
                      <a:noFill/>
                    </a:lnB>
                    <a:solidFill>
                      <a:srgbClr val="C5D9F1"/>
                    </a:solidFill>
                  </a:tcPr>
                </a:tc>
                <a:tc>
                  <a:txBody>
                    <a:bodyPr/>
                    <a:lstStyle/>
                    <a:p>
                      <a:pPr algn="l" fontAlgn="b"/>
                      <a:r>
                        <a:rPr lang="sk-SK" sz="1200" b="0" i="0" u="none" strike="noStrike">
                          <a:solidFill>
                            <a:srgbClr val="000000"/>
                          </a:solidFill>
                          <a:effectLst/>
                          <a:latin typeface="Calibri"/>
                        </a:rPr>
                        <a:t> </a:t>
                      </a:r>
                    </a:p>
                  </a:txBody>
                  <a:tcPr marL="9558" marR="9558" marT="9558" marB="0" anchor="b">
                    <a:lnL>
                      <a:noFill/>
                    </a:lnL>
                    <a:lnR>
                      <a:noFill/>
                    </a:lnR>
                    <a:lnT>
                      <a:noFill/>
                    </a:lnT>
                    <a:lnB>
                      <a:noFill/>
                    </a:lnB>
                    <a:solidFill>
                      <a:srgbClr val="C5D9F1"/>
                    </a:solidFill>
                  </a:tcPr>
                </a:tc>
                <a:tc>
                  <a:txBody>
                    <a:bodyPr/>
                    <a:lstStyle/>
                    <a:p>
                      <a:pPr algn="l" fontAlgn="b"/>
                      <a:r>
                        <a:rPr lang="sk-SK" sz="1200" b="0" i="0" u="none" strike="noStrike">
                          <a:solidFill>
                            <a:srgbClr val="000000"/>
                          </a:solidFill>
                          <a:effectLst/>
                          <a:latin typeface="Calibri"/>
                        </a:rPr>
                        <a:t> </a:t>
                      </a:r>
                    </a:p>
                  </a:txBody>
                  <a:tcPr marL="9558" marR="9558" marT="9558" marB="0" anchor="b">
                    <a:lnL>
                      <a:noFill/>
                    </a:lnL>
                    <a:lnR>
                      <a:noFill/>
                    </a:lnR>
                    <a:lnT>
                      <a:noFill/>
                    </a:lnT>
                    <a:lnB>
                      <a:noFill/>
                    </a:lnB>
                    <a:solidFill>
                      <a:srgbClr val="C5D9F1"/>
                    </a:solidFill>
                  </a:tcPr>
                </a:tc>
                <a:tc>
                  <a:txBody>
                    <a:bodyPr/>
                    <a:lstStyle/>
                    <a:p>
                      <a:pPr algn="l" fontAlgn="b"/>
                      <a:r>
                        <a:rPr lang="sk-SK" sz="1200" b="0" i="0" u="none" strike="noStrike">
                          <a:solidFill>
                            <a:srgbClr val="000000"/>
                          </a:solidFill>
                          <a:effectLst/>
                          <a:latin typeface="Calibri"/>
                        </a:rPr>
                        <a:t> </a:t>
                      </a:r>
                    </a:p>
                  </a:txBody>
                  <a:tcPr marL="9558" marR="9558" marT="9558" marB="0" anchor="b">
                    <a:lnL>
                      <a:noFill/>
                    </a:lnL>
                    <a:lnR>
                      <a:noFill/>
                    </a:lnR>
                    <a:lnT>
                      <a:noFill/>
                    </a:lnT>
                    <a:lnB>
                      <a:noFill/>
                    </a:lnB>
                    <a:solidFill>
                      <a:srgbClr val="C5D9F1"/>
                    </a:solidFill>
                  </a:tcPr>
                </a:tc>
                <a:tc>
                  <a:txBody>
                    <a:bodyPr/>
                    <a:lstStyle/>
                    <a:p>
                      <a:pPr algn="r" fontAlgn="b"/>
                      <a:r>
                        <a:rPr lang="is-IS" sz="1200" b="0" i="0" u="none" strike="noStrike">
                          <a:solidFill>
                            <a:srgbClr val="000000"/>
                          </a:solidFill>
                          <a:effectLst/>
                          <a:latin typeface="Calibri"/>
                        </a:rPr>
                        <a:t>1826</a:t>
                      </a:r>
                    </a:p>
                  </a:txBody>
                  <a:tcPr marL="9558" marR="9558" marT="9558" marB="0" anchor="b">
                    <a:lnL>
                      <a:noFill/>
                    </a:lnL>
                    <a:lnR>
                      <a:noFill/>
                    </a:lnR>
                    <a:lnT>
                      <a:noFill/>
                    </a:lnT>
                    <a:lnB>
                      <a:noFill/>
                    </a:lnB>
                    <a:solidFill>
                      <a:srgbClr val="C5D9F1"/>
                    </a:solidFill>
                  </a:tcPr>
                </a:tc>
                <a:tc>
                  <a:txBody>
                    <a:bodyPr/>
                    <a:lstStyle/>
                    <a:p>
                      <a:pPr algn="l" fontAlgn="b"/>
                      <a:r>
                        <a:rPr lang="sk-SK" sz="1200" b="0" i="0" u="none" strike="noStrike">
                          <a:solidFill>
                            <a:srgbClr val="000000"/>
                          </a:solidFill>
                          <a:effectLst/>
                          <a:latin typeface="Calibri"/>
                        </a:rPr>
                        <a:t> </a:t>
                      </a:r>
                    </a:p>
                  </a:txBody>
                  <a:tcPr marL="9558" marR="9558" marT="9558" marB="0" anchor="b">
                    <a:lnL>
                      <a:noFill/>
                    </a:lnL>
                    <a:lnR>
                      <a:noFill/>
                    </a:lnR>
                    <a:lnT>
                      <a:noFill/>
                    </a:lnT>
                    <a:lnB>
                      <a:noFill/>
                    </a:lnB>
                    <a:solidFill>
                      <a:srgbClr val="C5D9F1"/>
                    </a:solidFill>
                  </a:tcPr>
                </a:tc>
                <a:tc>
                  <a:txBody>
                    <a:bodyPr/>
                    <a:lstStyle/>
                    <a:p>
                      <a:pPr algn="ctr" fontAlgn="b"/>
                      <a:r>
                        <a:rPr lang="sk-SK" sz="1200" b="0" i="0" u="none" strike="noStrike" dirty="0">
                          <a:solidFill>
                            <a:srgbClr val="000000"/>
                          </a:solidFill>
                          <a:effectLst/>
                          <a:latin typeface="Calibri"/>
                        </a:rPr>
                        <a:t> </a:t>
                      </a:r>
                    </a:p>
                  </a:txBody>
                  <a:tcPr marL="9558" marR="9558" marT="9558" marB="0" anchor="b">
                    <a:lnL>
                      <a:noFill/>
                    </a:lnL>
                    <a:lnR>
                      <a:noFill/>
                    </a:lnR>
                    <a:lnT>
                      <a:noFill/>
                    </a:lnT>
                    <a:lnB>
                      <a:noFill/>
                    </a:lnB>
                    <a:solidFill>
                      <a:srgbClr val="C5D9F1"/>
                    </a:solidFill>
                  </a:tcPr>
                </a:tc>
              </a:tr>
              <a:tr h="147196">
                <a:tc>
                  <a:txBody>
                    <a:bodyPr/>
                    <a:lstStyle/>
                    <a:p>
                      <a:pPr algn="l" fontAlgn="b"/>
                      <a:r>
                        <a:rPr lang="en-US" sz="900" b="0" i="0" u="none" strike="noStrike">
                          <a:solidFill>
                            <a:srgbClr val="000000"/>
                          </a:solidFill>
                          <a:effectLst/>
                          <a:latin typeface="Calibri"/>
                        </a:rPr>
                        <a:t>Last Name</a:t>
                      </a:r>
                    </a:p>
                  </a:txBody>
                  <a:tcPr marL="9558" marR="9558" marT="9558" marB="0" anchor="b">
                    <a:lnL>
                      <a:noFill/>
                    </a:lnL>
                    <a:lnR>
                      <a:noFill/>
                    </a:lnR>
                    <a:lnT>
                      <a:noFill/>
                    </a:lnT>
                    <a:lnB>
                      <a:noFill/>
                    </a:lnB>
                  </a:tcPr>
                </a:tc>
                <a:tc>
                  <a:txBody>
                    <a:bodyPr/>
                    <a:lstStyle/>
                    <a:p>
                      <a:pPr algn="l" fontAlgn="b"/>
                      <a:r>
                        <a:rPr lang="en-US" sz="900" b="0" i="0" u="none" strike="noStrike">
                          <a:solidFill>
                            <a:srgbClr val="000000"/>
                          </a:solidFill>
                          <a:effectLst/>
                          <a:latin typeface="Calibri"/>
                        </a:rPr>
                        <a:t>First Name</a:t>
                      </a:r>
                    </a:p>
                  </a:txBody>
                  <a:tcPr marL="9558" marR="9558" marT="9558" marB="0" anchor="b">
                    <a:lnL>
                      <a:noFill/>
                    </a:lnL>
                    <a:lnR>
                      <a:noFill/>
                    </a:lnR>
                    <a:lnT>
                      <a:noFill/>
                    </a:lnT>
                    <a:lnB>
                      <a:noFill/>
                    </a:lnB>
                  </a:tcPr>
                </a:tc>
                <a:tc>
                  <a:txBody>
                    <a:bodyPr/>
                    <a:lstStyle/>
                    <a:p>
                      <a:pPr algn="ctr" fontAlgn="b"/>
                      <a:r>
                        <a:rPr lang="en-US" sz="900" b="0" i="0" u="none" strike="noStrike">
                          <a:solidFill>
                            <a:srgbClr val="000000"/>
                          </a:solidFill>
                          <a:effectLst/>
                          <a:latin typeface="Calibri"/>
                        </a:rPr>
                        <a:t>Assessment</a:t>
                      </a: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r>
                        <a:rPr lang="en-US" sz="900" b="0" i="0" u="none" strike="noStrike">
                          <a:solidFill>
                            <a:srgbClr val="000000"/>
                          </a:solidFill>
                          <a:effectLst/>
                          <a:latin typeface="Calibri"/>
                        </a:rPr>
                        <a:t>Last Name</a:t>
                      </a:r>
                    </a:p>
                  </a:txBody>
                  <a:tcPr marL="9558" marR="9558" marT="9558" marB="0" anchor="b">
                    <a:lnL>
                      <a:noFill/>
                    </a:lnL>
                    <a:lnR>
                      <a:noFill/>
                    </a:lnR>
                    <a:lnT>
                      <a:noFill/>
                    </a:lnT>
                    <a:lnB>
                      <a:noFill/>
                    </a:lnB>
                  </a:tcPr>
                </a:tc>
                <a:tc>
                  <a:txBody>
                    <a:bodyPr/>
                    <a:lstStyle/>
                    <a:p>
                      <a:pPr algn="l" fontAlgn="b"/>
                      <a:r>
                        <a:rPr lang="en-US" sz="900" b="0" i="0" u="none" strike="noStrike">
                          <a:solidFill>
                            <a:srgbClr val="000000"/>
                          </a:solidFill>
                          <a:effectLst/>
                          <a:latin typeface="Calibri"/>
                        </a:rPr>
                        <a:t>First Name</a:t>
                      </a:r>
                    </a:p>
                  </a:txBody>
                  <a:tcPr marL="9558" marR="9558" marT="9558" marB="0" anchor="b">
                    <a:lnL>
                      <a:noFill/>
                    </a:lnL>
                    <a:lnR>
                      <a:noFill/>
                    </a:lnR>
                    <a:lnT>
                      <a:noFill/>
                    </a:lnT>
                    <a:lnB>
                      <a:noFill/>
                    </a:lnB>
                  </a:tcPr>
                </a:tc>
                <a:tc>
                  <a:txBody>
                    <a:bodyPr/>
                    <a:lstStyle/>
                    <a:p>
                      <a:pPr algn="ctr" fontAlgn="b"/>
                      <a:r>
                        <a:rPr lang="en-US" sz="900" b="0" i="0" u="none" strike="noStrike">
                          <a:solidFill>
                            <a:srgbClr val="000000"/>
                          </a:solidFill>
                          <a:effectLst/>
                          <a:latin typeface="Calibri"/>
                        </a:rPr>
                        <a:t>Assessment</a:t>
                      </a: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r>
                        <a:rPr lang="en-US" sz="900" b="0" i="0" u="none" strike="noStrike">
                          <a:solidFill>
                            <a:srgbClr val="000000"/>
                          </a:solidFill>
                          <a:effectLst/>
                          <a:latin typeface="Calibri"/>
                        </a:rPr>
                        <a:t>Last Name</a:t>
                      </a:r>
                    </a:p>
                  </a:txBody>
                  <a:tcPr marL="9558" marR="9558" marT="9558" marB="0" anchor="b">
                    <a:lnL>
                      <a:noFill/>
                    </a:lnL>
                    <a:lnR>
                      <a:noFill/>
                    </a:lnR>
                    <a:lnT>
                      <a:noFill/>
                    </a:lnT>
                    <a:lnB>
                      <a:noFill/>
                    </a:lnB>
                  </a:tcPr>
                </a:tc>
                <a:tc>
                  <a:txBody>
                    <a:bodyPr/>
                    <a:lstStyle/>
                    <a:p>
                      <a:pPr algn="l" fontAlgn="b"/>
                      <a:r>
                        <a:rPr lang="en-US" sz="900" b="0" i="0" u="none" strike="noStrike">
                          <a:solidFill>
                            <a:srgbClr val="000000"/>
                          </a:solidFill>
                          <a:effectLst/>
                          <a:latin typeface="Calibri"/>
                        </a:rPr>
                        <a:t>First Name</a:t>
                      </a:r>
                    </a:p>
                  </a:txBody>
                  <a:tcPr marL="9558" marR="9558" marT="9558" marB="0" anchor="b">
                    <a:lnL>
                      <a:noFill/>
                    </a:lnL>
                    <a:lnR>
                      <a:noFill/>
                    </a:lnR>
                    <a:lnT>
                      <a:noFill/>
                    </a:lnT>
                    <a:lnB>
                      <a:noFill/>
                    </a:lnB>
                  </a:tcPr>
                </a:tc>
                <a:tc>
                  <a:txBody>
                    <a:bodyPr/>
                    <a:lstStyle/>
                    <a:p>
                      <a:pPr algn="ctr" fontAlgn="b"/>
                      <a:r>
                        <a:rPr lang="en-US" sz="900" b="0" i="0" u="none" strike="noStrike">
                          <a:solidFill>
                            <a:srgbClr val="000000"/>
                          </a:solidFill>
                          <a:effectLst/>
                          <a:latin typeface="Calibri"/>
                        </a:rPr>
                        <a:t>Assessment</a:t>
                      </a:r>
                    </a:p>
                  </a:txBody>
                  <a:tcPr marL="9558" marR="9558" marT="9558" marB="0" anchor="b">
                    <a:lnL>
                      <a:noFill/>
                    </a:lnL>
                    <a:lnR>
                      <a:noFill/>
                    </a:lnR>
                    <a:lnT>
                      <a:noFill/>
                    </a:lnT>
                    <a:lnB>
                      <a:noFill/>
                    </a:lnB>
                  </a:tcPr>
                </a:tc>
                <a:tc>
                  <a:txBody>
                    <a:bodyPr/>
                    <a:lstStyle/>
                    <a:p>
                      <a:endParaRPr lang="en-US" dirty="0"/>
                    </a:p>
                  </a:txBody>
                  <a:tcPr marL="9558" marR="9558" marT="9558" marB="0" anchor="b">
                    <a:lnL>
                      <a:noFill/>
                    </a:lnL>
                    <a:lnR>
                      <a:noFill/>
                    </a:lnR>
                    <a:lnT>
                      <a:noFill/>
                    </a:lnT>
                    <a:lnB>
                      <a:noFill/>
                    </a:lnB>
                  </a:tcPr>
                </a:tc>
              </a:tr>
              <a:tr h="248220">
                <a:tc>
                  <a:txBody>
                    <a:bodyPr/>
                    <a:lstStyle/>
                    <a:p>
                      <a:pPr algn="l" fontAlgn="ctr"/>
                      <a:r>
                        <a:rPr lang="en-US" sz="900" b="0" i="0" u="none" strike="noStrike" dirty="0" smtClean="0">
                          <a:solidFill>
                            <a:srgbClr val="000000"/>
                          </a:solidFill>
                          <a:effectLst/>
                          <a:latin typeface="Calibri"/>
                        </a:rPr>
                        <a:t>Baker (</a:t>
                      </a:r>
                      <a:r>
                        <a:rPr lang="en-US" sz="900" b="0" i="0" u="none" strike="noStrike" dirty="0" err="1" smtClean="0">
                          <a:solidFill>
                            <a:srgbClr val="000000"/>
                          </a:solidFill>
                          <a:effectLst/>
                          <a:latin typeface="Calibri"/>
                        </a:rPr>
                        <a:t>est</a:t>
                      </a:r>
                      <a:r>
                        <a:rPr lang="en-US" sz="900" b="0" i="0" u="none" strike="noStrike" dirty="0" smtClean="0">
                          <a:solidFill>
                            <a:srgbClr val="000000"/>
                          </a:solidFill>
                          <a:effectLst/>
                          <a:latin typeface="Calibri"/>
                        </a:rPr>
                        <a:t>)</a:t>
                      </a:r>
                      <a:endParaRPr lang="en-US" sz="900" b="0" i="0" u="none" strike="noStrike" dirty="0">
                        <a:solidFill>
                          <a:srgbClr val="000000"/>
                        </a:solidFill>
                        <a:effectLst/>
                        <a:latin typeface="Calibri"/>
                      </a:endParaRPr>
                    </a:p>
                  </a:txBody>
                  <a:tcPr marL="9558" marR="9558" marT="9558" marB="0" anchor="ctr">
                    <a:lnL>
                      <a:noFill/>
                    </a:lnL>
                    <a:lnR>
                      <a:noFill/>
                    </a:lnR>
                    <a:lnT>
                      <a:noFill/>
                    </a:lnT>
                    <a:lnB>
                      <a:noFill/>
                    </a:lnB>
                  </a:tcPr>
                </a:tc>
                <a:tc>
                  <a:txBody>
                    <a:bodyPr/>
                    <a:lstStyle/>
                    <a:p>
                      <a:pPr algn="l" fontAlgn="ctr"/>
                      <a:r>
                        <a:rPr lang="en-US" sz="900" b="0" i="0" u="none" strike="noStrike" dirty="0">
                          <a:solidFill>
                            <a:srgbClr val="000000"/>
                          </a:solidFill>
                          <a:effectLst/>
                          <a:latin typeface="Calibri"/>
                        </a:rPr>
                        <a:t>Jacob</a:t>
                      </a:r>
                    </a:p>
                  </a:txBody>
                  <a:tcPr marL="9558" marR="9558" marT="9558" marB="0" anchor="ctr">
                    <a:lnL>
                      <a:noFill/>
                    </a:lnL>
                    <a:lnR>
                      <a:noFill/>
                    </a:lnR>
                    <a:lnT>
                      <a:noFill/>
                    </a:lnT>
                    <a:lnB>
                      <a:noFill/>
                    </a:lnB>
                  </a:tcPr>
                </a:tc>
                <a:tc>
                  <a:txBody>
                    <a:bodyPr/>
                    <a:lstStyle/>
                    <a:p>
                      <a:pPr algn="ctr" fontAlgn="ctr"/>
                      <a:r>
                        <a:rPr lang="is-IS" sz="900" b="0" i="0" u="none" strike="noStrike">
                          <a:solidFill>
                            <a:srgbClr val="000000"/>
                          </a:solidFill>
                          <a:effectLst/>
                          <a:latin typeface="Calibri"/>
                        </a:rPr>
                        <a:t>7736</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ctr"/>
                      <a:r>
                        <a:rPr lang="en-US" sz="900" b="0" i="0" u="none" strike="noStrike">
                          <a:solidFill>
                            <a:srgbClr val="000000"/>
                          </a:solidFill>
                          <a:effectLst/>
                          <a:latin typeface="Calibri"/>
                        </a:rPr>
                        <a:t>Hand</a:t>
                      </a: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Geo</a:t>
                      </a:r>
                    </a:p>
                  </a:txBody>
                  <a:tcPr marL="9558" marR="9558" marT="9558" marB="0" anchor="ctr">
                    <a:lnL>
                      <a:noFill/>
                    </a:lnL>
                    <a:lnR>
                      <a:noFill/>
                    </a:lnR>
                    <a:lnT>
                      <a:noFill/>
                    </a:lnT>
                    <a:lnB>
                      <a:noFill/>
                    </a:lnB>
                  </a:tcPr>
                </a:tc>
                <a:tc>
                  <a:txBody>
                    <a:bodyPr/>
                    <a:lstStyle/>
                    <a:p>
                      <a:pPr algn="ctr" fontAlgn="ctr"/>
                      <a:r>
                        <a:rPr lang="is-IS" sz="900" b="0" i="0" u="none" strike="noStrike">
                          <a:solidFill>
                            <a:srgbClr val="000000"/>
                          </a:solidFill>
                          <a:effectLst/>
                          <a:latin typeface="Calibri"/>
                        </a:rPr>
                        <a:t>4668</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ctr"/>
                      <a:r>
                        <a:rPr lang="en-US" sz="900" b="1" i="0" u="none" strike="noStrike" dirty="0">
                          <a:solidFill>
                            <a:schemeClr val="tx1"/>
                          </a:solidFill>
                          <a:effectLst/>
                          <a:latin typeface="Calibri"/>
                        </a:rPr>
                        <a:t>Vandyke </a:t>
                      </a:r>
                      <a:r>
                        <a:rPr lang="en-US" sz="900" b="1" i="0" u="none" strike="noStrike" dirty="0" err="1">
                          <a:solidFill>
                            <a:schemeClr val="tx1"/>
                          </a:solidFill>
                          <a:effectLst/>
                          <a:latin typeface="Calibri"/>
                        </a:rPr>
                        <a:t>Jr</a:t>
                      </a:r>
                      <a:endParaRPr lang="en-US" sz="900" b="1" i="0" u="none" strike="noStrike" dirty="0">
                        <a:solidFill>
                          <a:schemeClr val="tx1"/>
                        </a:solidFill>
                        <a:effectLst/>
                        <a:latin typeface="Calibri"/>
                      </a:endParaRPr>
                    </a:p>
                  </a:txBody>
                  <a:tcPr marL="9558" marR="9558" marT="9558" marB="0" anchor="ctr">
                    <a:lnL>
                      <a:noFill/>
                    </a:lnL>
                    <a:lnR>
                      <a:noFill/>
                    </a:lnR>
                    <a:lnT>
                      <a:noFill/>
                    </a:lnT>
                    <a:lnB>
                      <a:noFill/>
                    </a:lnB>
                  </a:tcPr>
                </a:tc>
                <a:tc>
                  <a:txBody>
                    <a:bodyPr/>
                    <a:lstStyle/>
                    <a:p>
                      <a:pPr algn="l" fontAlgn="ctr"/>
                      <a:r>
                        <a:rPr lang="en-US" sz="900" b="1" i="0" u="none" strike="noStrike" dirty="0" err="1">
                          <a:solidFill>
                            <a:schemeClr val="tx1"/>
                          </a:solidFill>
                          <a:effectLst/>
                          <a:latin typeface="Calibri"/>
                        </a:rPr>
                        <a:t>Nichls</a:t>
                      </a:r>
                      <a:endParaRPr lang="en-US" sz="900" b="1" i="0" u="none" strike="noStrike" dirty="0">
                        <a:solidFill>
                          <a:schemeClr val="tx1"/>
                        </a:solidFill>
                        <a:effectLst/>
                        <a:latin typeface="Calibri"/>
                      </a:endParaRPr>
                    </a:p>
                  </a:txBody>
                  <a:tcPr marL="9558" marR="9558" marT="9558" marB="0" anchor="ctr">
                    <a:lnL>
                      <a:noFill/>
                    </a:lnL>
                    <a:lnR>
                      <a:noFill/>
                    </a:lnR>
                    <a:lnT>
                      <a:noFill/>
                    </a:lnT>
                    <a:lnB>
                      <a:noFill/>
                    </a:lnB>
                  </a:tcPr>
                </a:tc>
                <a:tc>
                  <a:txBody>
                    <a:bodyPr/>
                    <a:lstStyle/>
                    <a:p>
                      <a:pPr algn="ctr" fontAlgn="ctr"/>
                      <a:r>
                        <a:rPr lang="cs-CZ" sz="900" b="1" i="0" u="none" strike="noStrike" dirty="0">
                          <a:solidFill>
                            <a:schemeClr val="tx1"/>
                          </a:solidFill>
                          <a:effectLst/>
                          <a:latin typeface="Calibri"/>
                        </a:rPr>
                        <a:t>2890</a:t>
                      </a:r>
                    </a:p>
                  </a:txBody>
                  <a:tcPr marL="9558" marR="9558" marT="9558" marB="0" anchor="ctr">
                    <a:lnL>
                      <a:noFill/>
                    </a:lnL>
                    <a:lnR>
                      <a:noFill/>
                    </a:lnR>
                    <a:lnT>
                      <a:noFill/>
                    </a:lnT>
                    <a:lnB>
                      <a:noFill/>
                    </a:lnB>
                  </a:tcPr>
                </a:tc>
                <a:tc>
                  <a:txBody>
                    <a:bodyPr/>
                    <a:lstStyle/>
                    <a:p>
                      <a:endParaRPr lang="en-US"/>
                    </a:p>
                  </a:txBody>
                  <a:tcPr marL="9558" marR="9558" marT="9558" marB="0" anchor="b">
                    <a:lnL>
                      <a:noFill/>
                    </a:lnL>
                    <a:lnR>
                      <a:noFill/>
                    </a:lnR>
                    <a:lnT>
                      <a:noFill/>
                    </a:lnT>
                    <a:lnB>
                      <a:noFill/>
                    </a:lnB>
                  </a:tcPr>
                </a:tc>
              </a:tr>
              <a:tr h="147196">
                <a:tc>
                  <a:txBody>
                    <a:bodyPr/>
                    <a:lstStyle/>
                    <a:p>
                      <a:pPr algn="l" fontAlgn="ctr"/>
                      <a:r>
                        <a:rPr lang="en-US" sz="900" b="0" i="0" u="none" strike="noStrike" dirty="0" smtClean="0">
                          <a:solidFill>
                            <a:srgbClr val="000000"/>
                          </a:solidFill>
                          <a:effectLst/>
                          <a:latin typeface="Calibri"/>
                        </a:rPr>
                        <a:t>Stockton (</a:t>
                      </a:r>
                      <a:r>
                        <a:rPr lang="en-US" sz="900" b="0" i="0" u="none" strike="noStrike" dirty="0" err="1" smtClean="0">
                          <a:solidFill>
                            <a:srgbClr val="000000"/>
                          </a:solidFill>
                          <a:effectLst/>
                          <a:latin typeface="Calibri"/>
                        </a:rPr>
                        <a:t>est</a:t>
                      </a:r>
                      <a:r>
                        <a:rPr lang="en-US" sz="900" b="0" i="0" u="none" strike="noStrike" dirty="0" smtClean="0">
                          <a:solidFill>
                            <a:srgbClr val="000000"/>
                          </a:solidFill>
                          <a:effectLst/>
                          <a:latin typeface="Calibri"/>
                        </a:rPr>
                        <a:t>)</a:t>
                      </a:r>
                      <a:endParaRPr lang="en-US" sz="900" b="0" i="0" u="none" strike="noStrike" dirty="0">
                        <a:solidFill>
                          <a:srgbClr val="000000"/>
                        </a:solidFill>
                        <a:effectLst/>
                        <a:latin typeface="Calibri"/>
                      </a:endParaRP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John</a:t>
                      </a:r>
                    </a:p>
                  </a:txBody>
                  <a:tcPr marL="9558" marR="9558" marT="9558" marB="0" anchor="ctr">
                    <a:lnL>
                      <a:noFill/>
                    </a:lnL>
                    <a:lnR>
                      <a:noFill/>
                    </a:lnR>
                    <a:lnT>
                      <a:noFill/>
                    </a:lnT>
                    <a:lnB>
                      <a:noFill/>
                    </a:lnB>
                  </a:tcPr>
                </a:tc>
                <a:tc>
                  <a:txBody>
                    <a:bodyPr/>
                    <a:lstStyle/>
                    <a:p>
                      <a:pPr algn="ctr" fontAlgn="ctr"/>
                      <a:r>
                        <a:rPr lang="is-IS" sz="900" b="0" i="0" u="none" strike="noStrike">
                          <a:solidFill>
                            <a:srgbClr val="000000"/>
                          </a:solidFill>
                          <a:effectLst/>
                          <a:latin typeface="Calibri"/>
                        </a:rPr>
                        <a:t>2814</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ctr"/>
                      <a:r>
                        <a:rPr lang="en-US" sz="900" b="0" i="0" u="none" strike="noStrike">
                          <a:solidFill>
                            <a:srgbClr val="000000"/>
                          </a:solidFill>
                          <a:effectLst/>
                          <a:latin typeface="Calibri"/>
                        </a:rPr>
                        <a:t>Belvill</a:t>
                      </a: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Jacob</a:t>
                      </a:r>
                    </a:p>
                  </a:txBody>
                  <a:tcPr marL="9558" marR="9558" marT="9558" marB="0" anchor="ctr">
                    <a:lnL>
                      <a:noFill/>
                    </a:lnL>
                    <a:lnR>
                      <a:noFill/>
                    </a:lnR>
                    <a:lnT>
                      <a:noFill/>
                    </a:lnT>
                    <a:lnB>
                      <a:noFill/>
                    </a:lnB>
                  </a:tcPr>
                </a:tc>
                <a:tc>
                  <a:txBody>
                    <a:bodyPr/>
                    <a:lstStyle/>
                    <a:p>
                      <a:pPr algn="ctr" fontAlgn="ctr"/>
                      <a:r>
                        <a:rPr lang="is-IS" sz="900" b="0" i="0" u="none" strike="noStrike">
                          <a:solidFill>
                            <a:srgbClr val="000000"/>
                          </a:solidFill>
                          <a:effectLst/>
                          <a:latin typeface="Calibri"/>
                        </a:rPr>
                        <a:t>4045</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ctr"/>
                      <a:r>
                        <a:rPr lang="en-US" sz="900" b="1" i="0" u="none" strike="noStrike" dirty="0">
                          <a:solidFill>
                            <a:srgbClr val="FF0000"/>
                          </a:solidFill>
                          <a:effectLst/>
                          <a:latin typeface="Calibri"/>
                        </a:rPr>
                        <a:t>Booth</a:t>
                      </a:r>
                    </a:p>
                  </a:txBody>
                  <a:tcPr marL="9558" marR="9558" marT="9558" marB="0" anchor="ctr">
                    <a:lnL>
                      <a:noFill/>
                    </a:lnL>
                    <a:lnR>
                      <a:noFill/>
                    </a:lnR>
                    <a:lnT>
                      <a:noFill/>
                    </a:lnT>
                    <a:lnB>
                      <a:noFill/>
                    </a:lnB>
                  </a:tcPr>
                </a:tc>
                <a:tc>
                  <a:txBody>
                    <a:bodyPr/>
                    <a:lstStyle/>
                    <a:p>
                      <a:pPr algn="l" fontAlgn="ctr"/>
                      <a:r>
                        <a:rPr lang="en-US" sz="900" b="1" i="0" u="none" strike="noStrike" dirty="0">
                          <a:solidFill>
                            <a:srgbClr val="FF0000"/>
                          </a:solidFill>
                          <a:effectLst/>
                          <a:latin typeface="Calibri"/>
                        </a:rPr>
                        <a:t>Jam</a:t>
                      </a:r>
                    </a:p>
                  </a:txBody>
                  <a:tcPr marL="9558" marR="9558" marT="9558" marB="0" anchor="ctr">
                    <a:lnL>
                      <a:noFill/>
                    </a:lnL>
                    <a:lnR>
                      <a:noFill/>
                    </a:lnR>
                    <a:lnT>
                      <a:noFill/>
                    </a:lnT>
                    <a:lnB>
                      <a:noFill/>
                    </a:lnB>
                  </a:tcPr>
                </a:tc>
                <a:tc>
                  <a:txBody>
                    <a:bodyPr/>
                    <a:lstStyle/>
                    <a:p>
                      <a:pPr algn="ctr" fontAlgn="ctr"/>
                      <a:r>
                        <a:rPr lang="is-IS" sz="900" b="1" i="0" u="none" strike="noStrike" dirty="0">
                          <a:solidFill>
                            <a:srgbClr val="FF0000"/>
                          </a:solidFill>
                          <a:effectLst/>
                          <a:latin typeface="Calibri"/>
                        </a:rPr>
                        <a:t>2072</a:t>
                      </a:r>
                    </a:p>
                  </a:txBody>
                  <a:tcPr marL="9558" marR="9558" marT="9558" marB="0" anchor="ctr">
                    <a:lnL>
                      <a:noFill/>
                    </a:lnL>
                    <a:lnR>
                      <a:noFill/>
                    </a:lnR>
                    <a:lnT>
                      <a:noFill/>
                    </a:lnT>
                    <a:lnB>
                      <a:noFill/>
                    </a:lnB>
                  </a:tcPr>
                </a:tc>
                <a:tc>
                  <a:txBody>
                    <a:bodyPr/>
                    <a:lstStyle/>
                    <a:p>
                      <a:endParaRPr lang="en-US"/>
                    </a:p>
                  </a:txBody>
                  <a:tcPr marL="9558" marR="9558" marT="9558" marB="0" anchor="b">
                    <a:lnL>
                      <a:noFill/>
                    </a:lnL>
                    <a:lnR>
                      <a:noFill/>
                    </a:lnR>
                    <a:lnT>
                      <a:noFill/>
                    </a:lnT>
                    <a:lnB>
                      <a:noFill/>
                    </a:lnB>
                  </a:tcPr>
                </a:tc>
              </a:tr>
              <a:tr h="147196">
                <a:tc>
                  <a:txBody>
                    <a:bodyPr/>
                    <a:lstStyle/>
                    <a:p>
                      <a:pPr algn="l" fontAlgn="ctr"/>
                      <a:r>
                        <a:rPr lang="en-US" sz="900" b="0" i="0" u="none" strike="noStrike">
                          <a:solidFill>
                            <a:srgbClr val="FF0000"/>
                          </a:solidFill>
                          <a:effectLst/>
                          <a:latin typeface="Calibri"/>
                        </a:rPr>
                        <a:t>McCallmont</a:t>
                      </a:r>
                    </a:p>
                  </a:txBody>
                  <a:tcPr marL="9558" marR="9558" marT="9558" marB="0" anchor="ctr">
                    <a:lnL>
                      <a:noFill/>
                    </a:lnL>
                    <a:lnR>
                      <a:noFill/>
                    </a:lnR>
                    <a:lnT>
                      <a:noFill/>
                    </a:lnT>
                    <a:lnB>
                      <a:noFill/>
                    </a:lnB>
                  </a:tcPr>
                </a:tc>
                <a:tc>
                  <a:txBody>
                    <a:bodyPr/>
                    <a:lstStyle/>
                    <a:p>
                      <a:pPr algn="l" fontAlgn="ctr"/>
                      <a:r>
                        <a:rPr lang="en-US" sz="900" b="0" i="0" u="none" strike="noStrike">
                          <a:solidFill>
                            <a:srgbClr val="FF0000"/>
                          </a:solidFill>
                          <a:effectLst/>
                          <a:latin typeface="Calibri"/>
                        </a:rPr>
                        <a:t>Jam</a:t>
                      </a:r>
                    </a:p>
                  </a:txBody>
                  <a:tcPr marL="9558" marR="9558" marT="9558" marB="0" anchor="ctr">
                    <a:lnL>
                      <a:noFill/>
                    </a:lnL>
                    <a:lnR>
                      <a:noFill/>
                    </a:lnR>
                    <a:lnT>
                      <a:noFill/>
                    </a:lnT>
                    <a:lnB>
                      <a:noFill/>
                    </a:lnB>
                  </a:tcPr>
                </a:tc>
                <a:tc>
                  <a:txBody>
                    <a:bodyPr/>
                    <a:lstStyle/>
                    <a:p>
                      <a:pPr algn="ctr" fontAlgn="ctr"/>
                      <a:r>
                        <a:rPr lang="is-IS" sz="900" b="0" i="0" u="none" strike="noStrike">
                          <a:solidFill>
                            <a:srgbClr val="FF0000"/>
                          </a:solidFill>
                          <a:effectLst/>
                          <a:latin typeface="Calibri"/>
                        </a:rPr>
                        <a:t>2790</a:t>
                      </a:r>
                    </a:p>
                  </a:txBody>
                  <a:tcPr marL="9558" marR="9558" marT="9558" marB="0" anchor="ctr">
                    <a:lnL>
                      <a:noFill/>
                    </a:lnL>
                    <a:lnR>
                      <a:noFill/>
                    </a:lnR>
                    <a:lnT>
                      <a:noFill/>
                    </a:lnT>
                    <a:lnB>
                      <a:noFill/>
                    </a:lnB>
                  </a:tcPr>
                </a:tc>
                <a:tc>
                  <a:txBody>
                    <a:bodyPr/>
                    <a:lstStyle/>
                    <a:p>
                      <a:pPr algn="l" fontAlgn="b"/>
                      <a:endParaRPr lang="en-US" sz="900" b="0" i="0" u="none" strike="noStrike">
                        <a:solidFill>
                          <a:srgbClr val="FF0000"/>
                        </a:solidFill>
                        <a:effectLst/>
                        <a:latin typeface="Calibri"/>
                      </a:endParaRPr>
                    </a:p>
                  </a:txBody>
                  <a:tcPr marL="9558" marR="9558" marT="9558" marB="0" anchor="b">
                    <a:lnL>
                      <a:noFill/>
                    </a:lnL>
                    <a:lnR>
                      <a:noFill/>
                    </a:lnR>
                    <a:lnT>
                      <a:noFill/>
                    </a:lnT>
                    <a:lnB>
                      <a:noFill/>
                    </a:lnB>
                  </a:tcPr>
                </a:tc>
                <a:tc>
                  <a:txBody>
                    <a:bodyPr/>
                    <a:lstStyle/>
                    <a:p>
                      <a:pPr algn="l" fontAlgn="ctr"/>
                      <a:r>
                        <a:rPr lang="en-US" sz="900" b="1" i="0" u="none" strike="noStrike" dirty="0">
                          <a:solidFill>
                            <a:srgbClr val="FF0000"/>
                          </a:solidFill>
                          <a:effectLst/>
                          <a:latin typeface="Calibri"/>
                        </a:rPr>
                        <a:t>Vandyke</a:t>
                      </a:r>
                    </a:p>
                  </a:txBody>
                  <a:tcPr marL="9558" marR="9558" marT="9558" marB="0" anchor="ctr">
                    <a:lnL>
                      <a:noFill/>
                    </a:lnL>
                    <a:lnR>
                      <a:noFill/>
                    </a:lnR>
                    <a:lnT>
                      <a:noFill/>
                    </a:lnT>
                    <a:lnB>
                      <a:noFill/>
                    </a:lnB>
                  </a:tcPr>
                </a:tc>
                <a:tc>
                  <a:txBody>
                    <a:bodyPr/>
                    <a:lstStyle/>
                    <a:p>
                      <a:pPr algn="l" fontAlgn="ctr"/>
                      <a:r>
                        <a:rPr lang="en-US" sz="900" b="1" i="0" u="none" strike="noStrike" dirty="0" err="1">
                          <a:solidFill>
                            <a:srgbClr val="FF0000"/>
                          </a:solidFill>
                          <a:effectLst/>
                          <a:latin typeface="Calibri"/>
                        </a:rPr>
                        <a:t>Nichls</a:t>
                      </a:r>
                      <a:endParaRPr lang="en-US" sz="900" b="1" i="0" u="none" strike="noStrike" dirty="0">
                        <a:solidFill>
                          <a:srgbClr val="FF0000"/>
                        </a:solidFill>
                        <a:effectLst/>
                        <a:latin typeface="Calibri"/>
                      </a:endParaRPr>
                    </a:p>
                  </a:txBody>
                  <a:tcPr marL="9558" marR="9558" marT="9558" marB="0" anchor="ctr">
                    <a:lnL>
                      <a:noFill/>
                    </a:lnL>
                    <a:lnR>
                      <a:noFill/>
                    </a:lnR>
                    <a:lnT>
                      <a:noFill/>
                    </a:lnT>
                    <a:lnB>
                      <a:noFill/>
                    </a:lnB>
                  </a:tcPr>
                </a:tc>
                <a:tc>
                  <a:txBody>
                    <a:bodyPr/>
                    <a:lstStyle/>
                    <a:p>
                      <a:pPr algn="ctr" fontAlgn="ctr"/>
                      <a:r>
                        <a:rPr lang="is-IS" sz="900" b="1" i="0" u="none" strike="noStrike" dirty="0">
                          <a:solidFill>
                            <a:srgbClr val="FF0000"/>
                          </a:solidFill>
                          <a:effectLst/>
                          <a:latin typeface="Calibri"/>
                        </a:rPr>
                        <a:t>3756</a:t>
                      </a:r>
                    </a:p>
                  </a:txBody>
                  <a:tcPr marL="9558" marR="9558" marT="9558" marB="0" anchor="ctr">
                    <a:lnL>
                      <a:noFill/>
                    </a:lnL>
                    <a:lnR>
                      <a:noFill/>
                    </a:lnR>
                    <a:lnT>
                      <a:noFill/>
                    </a:lnT>
                    <a:lnB>
                      <a:noFill/>
                    </a:lnB>
                  </a:tcPr>
                </a:tc>
                <a:tc>
                  <a:txBody>
                    <a:bodyPr/>
                    <a:lstStyle/>
                    <a:p>
                      <a:pPr algn="l" fontAlgn="b"/>
                      <a:endParaRPr lang="en-US" sz="900" b="0" i="0" u="none" strike="noStrike">
                        <a:solidFill>
                          <a:srgbClr val="FF0000"/>
                        </a:solidFill>
                        <a:effectLst/>
                        <a:latin typeface="Calibri"/>
                      </a:endParaRPr>
                    </a:p>
                  </a:txBody>
                  <a:tcPr marL="9558" marR="9558" marT="9558" marB="0" anchor="b">
                    <a:lnL>
                      <a:noFill/>
                    </a:lnL>
                    <a:lnR>
                      <a:noFill/>
                    </a:lnR>
                    <a:lnT>
                      <a:noFill/>
                    </a:lnT>
                    <a:lnB>
                      <a:noFill/>
                    </a:lnB>
                  </a:tcPr>
                </a:tc>
                <a:tc>
                  <a:txBody>
                    <a:bodyPr/>
                    <a:lstStyle/>
                    <a:p>
                      <a:pPr algn="l" fontAlgn="ctr"/>
                      <a:r>
                        <a:rPr lang="en-US" sz="900" b="0" i="0" u="none" strike="noStrike">
                          <a:solidFill>
                            <a:srgbClr val="000000"/>
                          </a:solidFill>
                          <a:effectLst/>
                          <a:latin typeface="Calibri"/>
                        </a:rPr>
                        <a:t>Dickinson</a:t>
                      </a: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Polly? Ann</a:t>
                      </a:r>
                    </a:p>
                  </a:txBody>
                  <a:tcPr marL="9558" marR="9558" marT="9558" marB="0" anchor="ctr">
                    <a:lnL>
                      <a:noFill/>
                    </a:lnL>
                    <a:lnR>
                      <a:noFill/>
                    </a:lnR>
                    <a:lnT>
                      <a:noFill/>
                    </a:lnT>
                    <a:lnB>
                      <a:noFill/>
                    </a:lnB>
                  </a:tcPr>
                </a:tc>
                <a:tc>
                  <a:txBody>
                    <a:bodyPr/>
                    <a:lstStyle/>
                    <a:p>
                      <a:pPr algn="ctr" fontAlgn="ctr"/>
                      <a:r>
                        <a:rPr lang="is-IS" sz="900" b="0" i="0" u="none" strike="noStrike">
                          <a:solidFill>
                            <a:srgbClr val="000000"/>
                          </a:solidFill>
                          <a:effectLst/>
                          <a:latin typeface="Calibri"/>
                        </a:rPr>
                        <a:t>1950</a:t>
                      </a:r>
                    </a:p>
                  </a:txBody>
                  <a:tcPr marL="9558" marR="9558" marT="9558" marB="0" anchor="ctr">
                    <a:lnL>
                      <a:noFill/>
                    </a:lnL>
                    <a:lnR>
                      <a:noFill/>
                    </a:lnR>
                    <a:lnT>
                      <a:noFill/>
                    </a:lnT>
                    <a:lnB>
                      <a:noFill/>
                    </a:lnB>
                  </a:tcPr>
                </a:tc>
                <a:tc>
                  <a:txBody>
                    <a:bodyPr/>
                    <a:lstStyle/>
                    <a:p>
                      <a:endParaRPr lang="en-US"/>
                    </a:p>
                  </a:txBody>
                  <a:tcPr marL="9558" marR="9558" marT="9558" marB="0" anchor="b">
                    <a:lnL>
                      <a:noFill/>
                    </a:lnL>
                    <a:lnR>
                      <a:noFill/>
                    </a:lnR>
                    <a:lnT>
                      <a:noFill/>
                    </a:lnT>
                    <a:lnB>
                      <a:noFill/>
                    </a:lnB>
                  </a:tcPr>
                </a:tc>
              </a:tr>
              <a:tr h="162489">
                <a:tc>
                  <a:txBody>
                    <a:bodyPr/>
                    <a:lstStyle/>
                    <a:p>
                      <a:pPr algn="l" fontAlgn="ctr"/>
                      <a:r>
                        <a:rPr lang="en-US" sz="900" b="0" i="0" u="none" strike="noStrike">
                          <a:solidFill>
                            <a:srgbClr val="000000"/>
                          </a:solidFill>
                          <a:effectLst/>
                          <a:latin typeface="Calibri"/>
                        </a:rPr>
                        <a:t>Alexander</a:t>
                      </a: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Archibald</a:t>
                      </a:r>
                    </a:p>
                  </a:txBody>
                  <a:tcPr marL="9558" marR="9558" marT="9558" marB="0" anchor="ctr">
                    <a:lnL>
                      <a:noFill/>
                    </a:lnL>
                    <a:lnR>
                      <a:noFill/>
                    </a:lnR>
                    <a:lnT>
                      <a:noFill/>
                    </a:lnT>
                    <a:lnB>
                      <a:noFill/>
                    </a:lnB>
                  </a:tcPr>
                </a:tc>
                <a:tc>
                  <a:txBody>
                    <a:bodyPr/>
                    <a:lstStyle/>
                    <a:p>
                      <a:pPr algn="ctr" fontAlgn="ctr"/>
                      <a:r>
                        <a:rPr lang="is-IS" sz="900" b="0" i="0" u="none" strike="noStrike">
                          <a:solidFill>
                            <a:srgbClr val="000000"/>
                          </a:solidFill>
                          <a:effectLst/>
                          <a:latin typeface="Calibri"/>
                        </a:rPr>
                        <a:t>2727</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ctr"/>
                      <a:r>
                        <a:rPr lang="en-US" sz="900" b="0" i="0" u="none" strike="noStrike">
                          <a:solidFill>
                            <a:srgbClr val="000000"/>
                          </a:solidFill>
                          <a:effectLst/>
                          <a:latin typeface="Calibri"/>
                        </a:rPr>
                        <a:t>McCallmont</a:t>
                      </a: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Jam</a:t>
                      </a:r>
                    </a:p>
                  </a:txBody>
                  <a:tcPr marL="9558" marR="9558" marT="9558" marB="0" anchor="ctr">
                    <a:lnL>
                      <a:noFill/>
                    </a:lnL>
                    <a:lnR>
                      <a:noFill/>
                    </a:lnR>
                    <a:lnT>
                      <a:noFill/>
                    </a:lnT>
                    <a:lnB>
                      <a:noFill/>
                    </a:lnB>
                  </a:tcPr>
                </a:tc>
                <a:tc>
                  <a:txBody>
                    <a:bodyPr/>
                    <a:lstStyle/>
                    <a:p>
                      <a:pPr algn="ctr" fontAlgn="ctr"/>
                      <a:r>
                        <a:rPr lang="ru-RU" sz="900" b="0" i="0" u="none" strike="noStrike">
                          <a:solidFill>
                            <a:srgbClr val="000000"/>
                          </a:solidFill>
                          <a:effectLst/>
                          <a:latin typeface="Calibri"/>
                        </a:rPr>
                        <a:t>3403</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ctr"/>
                      <a:r>
                        <a:rPr lang="en-US" sz="900" b="1" i="0" u="none" strike="noStrike" dirty="0">
                          <a:solidFill>
                            <a:srgbClr val="000000"/>
                          </a:solidFill>
                          <a:effectLst/>
                          <a:latin typeface="Calibri"/>
                        </a:rPr>
                        <a:t>Read II</a:t>
                      </a:r>
                    </a:p>
                  </a:txBody>
                  <a:tcPr marL="9558" marR="9558" marT="9558" marB="0" anchor="ctr">
                    <a:lnL>
                      <a:noFill/>
                    </a:lnL>
                    <a:lnR>
                      <a:noFill/>
                    </a:lnR>
                    <a:lnT>
                      <a:noFill/>
                    </a:lnT>
                    <a:lnB>
                      <a:noFill/>
                    </a:lnB>
                  </a:tcPr>
                </a:tc>
                <a:tc>
                  <a:txBody>
                    <a:bodyPr/>
                    <a:lstStyle/>
                    <a:p>
                      <a:pPr algn="l" fontAlgn="ctr"/>
                      <a:r>
                        <a:rPr lang="en-US" sz="900" b="1" i="0" u="none" strike="noStrike">
                          <a:solidFill>
                            <a:srgbClr val="000000"/>
                          </a:solidFill>
                          <a:effectLst/>
                          <a:latin typeface="Calibri"/>
                        </a:rPr>
                        <a:t>Geo</a:t>
                      </a:r>
                    </a:p>
                  </a:txBody>
                  <a:tcPr marL="9558" marR="9558" marT="9558" marB="0" anchor="ctr">
                    <a:lnL>
                      <a:noFill/>
                    </a:lnL>
                    <a:lnR>
                      <a:noFill/>
                    </a:lnR>
                    <a:lnT>
                      <a:noFill/>
                    </a:lnT>
                    <a:lnB>
                      <a:noFill/>
                    </a:lnB>
                  </a:tcPr>
                </a:tc>
                <a:tc>
                  <a:txBody>
                    <a:bodyPr/>
                    <a:lstStyle/>
                    <a:p>
                      <a:pPr algn="ctr" fontAlgn="ctr"/>
                      <a:r>
                        <a:rPr lang="is-IS" sz="900" b="1" i="0" u="none" strike="noStrike">
                          <a:solidFill>
                            <a:srgbClr val="000000"/>
                          </a:solidFill>
                          <a:effectLst/>
                          <a:latin typeface="Calibri"/>
                        </a:rPr>
                        <a:t>1866</a:t>
                      </a:r>
                    </a:p>
                  </a:txBody>
                  <a:tcPr marL="9558" marR="9558" marT="9558" marB="0" anchor="ctr">
                    <a:lnL>
                      <a:noFill/>
                    </a:lnL>
                    <a:lnR>
                      <a:noFill/>
                    </a:lnR>
                    <a:lnT>
                      <a:noFill/>
                    </a:lnT>
                    <a:lnB>
                      <a:noFill/>
                    </a:lnB>
                  </a:tcPr>
                </a:tc>
                <a:tc>
                  <a:txBody>
                    <a:bodyPr/>
                    <a:lstStyle/>
                    <a:p>
                      <a:endParaRPr lang="en-US"/>
                    </a:p>
                  </a:txBody>
                  <a:tcPr marL="9558" marR="9558" marT="9558" marB="0" anchor="b">
                    <a:lnL>
                      <a:noFill/>
                    </a:lnL>
                    <a:lnR>
                      <a:noFill/>
                    </a:lnR>
                    <a:lnT>
                      <a:noFill/>
                    </a:lnT>
                    <a:lnB>
                      <a:noFill/>
                    </a:lnB>
                  </a:tcPr>
                </a:tc>
              </a:tr>
              <a:tr h="147196">
                <a:tc>
                  <a:txBody>
                    <a:bodyPr/>
                    <a:lstStyle/>
                    <a:p>
                      <a:pPr algn="l" fontAlgn="ctr"/>
                      <a:r>
                        <a:rPr lang="en-US" sz="900" b="0" i="0" u="none" strike="noStrike">
                          <a:solidFill>
                            <a:srgbClr val="000000"/>
                          </a:solidFill>
                          <a:effectLst/>
                          <a:latin typeface="Calibri"/>
                        </a:rPr>
                        <a:t>Belvill</a:t>
                      </a: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Jacob</a:t>
                      </a:r>
                    </a:p>
                  </a:txBody>
                  <a:tcPr marL="9558" marR="9558" marT="9558" marB="0" anchor="ctr">
                    <a:lnL>
                      <a:noFill/>
                    </a:lnL>
                    <a:lnR>
                      <a:noFill/>
                    </a:lnR>
                    <a:lnT>
                      <a:noFill/>
                    </a:lnT>
                    <a:lnB>
                      <a:noFill/>
                    </a:lnB>
                  </a:tcPr>
                </a:tc>
                <a:tc>
                  <a:txBody>
                    <a:bodyPr/>
                    <a:lstStyle/>
                    <a:p>
                      <a:pPr algn="ctr" fontAlgn="ctr"/>
                      <a:r>
                        <a:rPr lang="is-IS" sz="900" b="0" i="0" u="none" strike="noStrike">
                          <a:solidFill>
                            <a:srgbClr val="000000"/>
                          </a:solidFill>
                          <a:effectLst/>
                          <a:latin typeface="Calibri"/>
                        </a:rPr>
                        <a:t>2466</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ctr"/>
                      <a:r>
                        <a:rPr lang="en-US" sz="900" b="0" i="0" u="none" strike="noStrike">
                          <a:solidFill>
                            <a:srgbClr val="000000"/>
                          </a:solidFill>
                          <a:effectLst/>
                          <a:latin typeface="Calibri"/>
                        </a:rPr>
                        <a:t>Gardner</a:t>
                      </a: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Jn</a:t>
                      </a:r>
                    </a:p>
                  </a:txBody>
                  <a:tcPr marL="9558" marR="9558" marT="9558" marB="0" anchor="ctr">
                    <a:lnL>
                      <a:noFill/>
                    </a:lnL>
                    <a:lnR>
                      <a:noFill/>
                    </a:lnR>
                    <a:lnT>
                      <a:noFill/>
                    </a:lnT>
                    <a:lnB>
                      <a:noFill/>
                    </a:lnB>
                  </a:tcPr>
                </a:tc>
                <a:tc>
                  <a:txBody>
                    <a:bodyPr/>
                    <a:lstStyle/>
                    <a:p>
                      <a:pPr algn="ctr" fontAlgn="ctr"/>
                      <a:r>
                        <a:rPr lang="is-IS" sz="900" b="0" i="0" u="none" strike="noStrike">
                          <a:solidFill>
                            <a:srgbClr val="000000"/>
                          </a:solidFill>
                          <a:effectLst/>
                          <a:latin typeface="Calibri"/>
                        </a:rPr>
                        <a:t>2997</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ctr"/>
                      <a:r>
                        <a:rPr lang="en-US" sz="900" b="1" i="0" u="none" strike="noStrike" dirty="0">
                          <a:solidFill>
                            <a:srgbClr val="000000"/>
                          </a:solidFill>
                          <a:effectLst/>
                          <a:latin typeface="Calibri"/>
                        </a:rPr>
                        <a:t>Guthrie</a:t>
                      </a:r>
                    </a:p>
                  </a:txBody>
                  <a:tcPr marL="9558" marR="9558" marT="9558" marB="0" anchor="ctr">
                    <a:lnL>
                      <a:noFill/>
                    </a:lnL>
                    <a:lnR>
                      <a:noFill/>
                    </a:lnR>
                    <a:lnT>
                      <a:noFill/>
                    </a:lnT>
                    <a:lnB>
                      <a:noFill/>
                    </a:lnB>
                  </a:tcPr>
                </a:tc>
                <a:tc>
                  <a:txBody>
                    <a:bodyPr/>
                    <a:lstStyle/>
                    <a:p>
                      <a:pPr algn="l" fontAlgn="ctr"/>
                      <a:r>
                        <a:rPr lang="en-US" sz="900" b="1" i="0" u="none" strike="noStrike" dirty="0" err="1">
                          <a:solidFill>
                            <a:srgbClr val="000000"/>
                          </a:solidFill>
                          <a:effectLst/>
                          <a:latin typeface="Calibri"/>
                        </a:rPr>
                        <a:t>Wm</a:t>
                      </a:r>
                      <a:endParaRPr lang="en-US" sz="900" b="1" i="0" u="none" strike="noStrike" dirty="0">
                        <a:solidFill>
                          <a:srgbClr val="000000"/>
                        </a:solidFill>
                        <a:effectLst/>
                        <a:latin typeface="Calibri"/>
                      </a:endParaRPr>
                    </a:p>
                  </a:txBody>
                  <a:tcPr marL="9558" marR="9558" marT="9558" marB="0" anchor="ctr">
                    <a:lnL>
                      <a:noFill/>
                    </a:lnL>
                    <a:lnR>
                      <a:noFill/>
                    </a:lnR>
                    <a:lnT>
                      <a:noFill/>
                    </a:lnT>
                    <a:lnB>
                      <a:noFill/>
                    </a:lnB>
                  </a:tcPr>
                </a:tc>
                <a:tc>
                  <a:txBody>
                    <a:bodyPr/>
                    <a:lstStyle/>
                    <a:p>
                      <a:pPr algn="ctr" fontAlgn="ctr"/>
                      <a:r>
                        <a:rPr lang="cs-CZ" sz="900" b="1" i="0" u="none" strike="noStrike">
                          <a:solidFill>
                            <a:srgbClr val="000000"/>
                          </a:solidFill>
                          <a:effectLst/>
                          <a:latin typeface="Calibri"/>
                        </a:rPr>
                        <a:t>1589</a:t>
                      </a:r>
                    </a:p>
                  </a:txBody>
                  <a:tcPr marL="9558" marR="9558" marT="9558" marB="0" anchor="ctr">
                    <a:lnL>
                      <a:noFill/>
                    </a:lnL>
                    <a:lnR>
                      <a:noFill/>
                    </a:lnR>
                    <a:lnT>
                      <a:noFill/>
                    </a:lnT>
                    <a:lnB>
                      <a:noFill/>
                    </a:lnB>
                  </a:tcPr>
                </a:tc>
                <a:tc>
                  <a:txBody>
                    <a:bodyPr/>
                    <a:lstStyle/>
                    <a:p>
                      <a:endParaRPr lang="en-US"/>
                    </a:p>
                  </a:txBody>
                  <a:tcPr marL="9558" marR="9558" marT="9558" marB="0" anchor="b">
                    <a:lnL>
                      <a:noFill/>
                    </a:lnL>
                    <a:lnR>
                      <a:noFill/>
                    </a:lnR>
                    <a:lnT>
                      <a:noFill/>
                    </a:lnT>
                    <a:lnB>
                      <a:noFill/>
                    </a:lnB>
                  </a:tcPr>
                </a:tc>
              </a:tr>
              <a:tr h="147196">
                <a:tc>
                  <a:txBody>
                    <a:bodyPr/>
                    <a:lstStyle/>
                    <a:p>
                      <a:pPr algn="l" fontAlgn="ctr"/>
                      <a:r>
                        <a:rPr lang="en-US" sz="900" b="0" i="0" u="none" strike="noStrike">
                          <a:solidFill>
                            <a:srgbClr val="000000"/>
                          </a:solidFill>
                          <a:effectLst/>
                          <a:latin typeface="Calibri"/>
                        </a:rPr>
                        <a:t>Riddle</a:t>
                      </a: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Jas</a:t>
                      </a:r>
                    </a:p>
                  </a:txBody>
                  <a:tcPr marL="9558" marR="9558" marT="9558" marB="0" anchor="ctr">
                    <a:lnL>
                      <a:noFill/>
                    </a:lnL>
                    <a:lnR>
                      <a:noFill/>
                    </a:lnR>
                    <a:lnT>
                      <a:noFill/>
                    </a:lnT>
                    <a:lnB>
                      <a:noFill/>
                    </a:lnB>
                  </a:tcPr>
                </a:tc>
                <a:tc>
                  <a:txBody>
                    <a:bodyPr/>
                    <a:lstStyle/>
                    <a:p>
                      <a:pPr algn="ctr" fontAlgn="ctr"/>
                      <a:r>
                        <a:rPr lang="is-IS" sz="900" b="0" i="0" u="none" strike="noStrike">
                          <a:solidFill>
                            <a:srgbClr val="000000"/>
                          </a:solidFill>
                          <a:effectLst/>
                          <a:latin typeface="Calibri"/>
                        </a:rPr>
                        <a:t>2400</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ctr"/>
                      <a:r>
                        <a:rPr lang="en-US" sz="900" b="1" i="0" u="none" strike="noStrike" dirty="0">
                          <a:solidFill>
                            <a:srgbClr val="000000"/>
                          </a:solidFill>
                          <a:effectLst/>
                          <a:latin typeface="Calibri"/>
                        </a:rPr>
                        <a:t>Booth</a:t>
                      </a:r>
                    </a:p>
                  </a:txBody>
                  <a:tcPr marL="9558" marR="9558" marT="9558" marB="0" anchor="ctr">
                    <a:lnL>
                      <a:noFill/>
                    </a:lnL>
                    <a:lnR>
                      <a:noFill/>
                    </a:lnR>
                    <a:lnT>
                      <a:noFill/>
                    </a:lnT>
                    <a:lnB>
                      <a:noFill/>
                    </a:lnB>
                  </a:tcPr>
                </a:tc>
                <a:tc>
                  <a:txBody>
                    <a:bodyPr/>
                    <a:lstStyle/>
                    <a:p>
                      <a:pPr algn="l" fontAlgn="ctr"/>
                      <a:r>
                        <a:rPr lang="en-US" sz="900" b="1" i="0" u="none" strike="noStrike" dirty="0">
                          <a:solidFill>
                            <a:srgbClr val="000000"/>
                          </a:solidFill>
                          <a:effectLst/>
                          <a:latin typeface="Calibri"/>
                        </a:rPr>
                        <a:t>Jam</a:t>
                      </a:r>
                    </a:p>
                  </a:txBody>
                  <a:tcPr marL="9558" marR="9558" marT="9558" marB="0" anchor="ctr">
                    <a:lnL>
                      <a:noFill/>
                    </a:lnL>
                    <a:lnR>
                      <a:noFill/>
                    </a:lnR>
                    <a:lnT>
                      <a:noFill/>
                    </a:lnT>
                    <a:lnB>
                      <a:noFill/>
                    </a:lnB>
                  </a:tcPr>
                </a:tc>
                <a:tc>
                  <a:txBody>
                    <a:bodyPr/>
                    <a:lstStyle/>
                    <a:p>
                      <a:pPr algn="ctr" fontAlgn="ctr"/>
                      <a:r>
                        <a:rPr lang="is-IS" sz="900" b="1" i="0" u="none" strike="noStrike" dirty="0">
                          <a:solidFill>
                            <a:srgbClr val="000000"/>
                          </a:solidFill>
                          <a:effectLst/>
                          <a:latin typeface="Calibri"/>
                        </a:rPr>
                        <a:t>2820</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ctr"/>
                      <a:r>
                        <a:rPr lang="en-US" sz="900" b="1" i="0" u="none" strike="noStrike">
                          <a:solidFill>
                            <a:srgbClr val="000000"/>
                          </a:solidFill>
                          <a:effectLst/>
                          <a:latin typeface="Calibri"/>
                        </a:rPr>
                        <a:t>Johns</a:t>
                      </a:r>
                    </a:p>
                  </a:txBody>
                  <a:tcPr marL="9558" marR="9558" marT="9558" marB="0" anchor="ctr">
                    <a:lnL>
                      <a:noFill/>
                    </a:lnL>
                    <a:lnR>
                      <a:noFill/>
                    </a:lnR>
                    <a:lnT>
                      <a:noFill/>
                    </a:lnT>
                    <a:lnB>
                      <a:noFill/>
                    </a:lnB>
                  </a:tcPr>
                </a:tc>
                <a:tc>
                  <a:txBody>
                    <a:bodyPr/>
                    <a:lstStyle/>
                    <a:p>
                      <a:pPr algn="l" fontAlgn="ctr"/>
                      <a:r>
                        <a:rPr lang="en-US" sz="900" b="1" i="0" u="none" strike="noStrike" dirty="0" err="1">
                          <a:solidFill>
                            <a:srgbClr val="000000"/>
                          </a:solidFill>
                          <a:effectLst/>
                          <a:latin typeface="Calibri"/>
                        </a:rPr>
                        <a:t>Kensey</a:t>
                      </a:r>
                      <a:endParaRPr lang="en-US" sz="900" b="1" i="0" u="none" strike="noStrike" dirty="0">
                        <a:solidFill>
                          <a:srgbClr val="000000"/>
                        </a:solidFill>
                        <a:effectLst/>
                        <a:latin typeface="Calibri"/>
                      </a:endParaRPr>
                    </a:p>
                  </a:txBody>
                  <a:tcPr marL="9558" marR="9558" marT="9558" marB="0" anchor="ctr">
                    <a:lnL>
                      <a:noFill/>
                    </a:lnL>
                    <a:lnR>
                      <a:noFill/>
                    </a:lnR>
                    <a:lnT>
                      <a:noFill/>
                    </a:lnT>
                    <a:lnB>
                      <a:noFill/>
                    </a:lnB>
                  </a:tcPr>
                </a:tc>
                <a:tc>
                  <a:txBody>
                    <a:bodyPr/>
                    <a:lstStyle/>
                    <a:p>
                      <a:pPr algn="ctr" fontAlgn="ctr"/>
                      <a:r>
                        <a:rPr lang="cs-CZ" sz="900" b="1" i="0" u="none" strike="noStrike" dirty="0">
                          <a:solidFill>
                            <a:srgbClr val="000000"/>
                          </a:solidFill>
                          <a:effectLst/>
                          <a:latin typeface="Calibri"/>
                        </a:rPr>
                        <a:t>1536</a:t>
                      </a:r>
                    </a:p>
                  </a:txBody>
                  <a:tcPr marL="9558" marR="9558" marT="9558" marB="0" anchor="ctr">
                    <a:lnL>
                      <a:noFill/>
                    </a:lnL>
                    <a:lnR>
                      <a:noFill/>
                    </a:lnR>
                    <a:lnT>
                      <a:noFill/>
                    </a:lnT>
                    <a:lnB>
                      <a:noFill/>
                    </a:lnB>
                  </a:tcPr>
                </a:tc>
                <a:tc>
                  <a:txBody>
                    <a:bodyPr/>
                    <a:lstStyle/>
                    <a:p>
                      <a:endParaRPr lang="en-US"/>
                    </a:p>
                  </a:txBody>
                  <a:tcPr marL="9558" marR="9558" marT="9558" marB="0" anchor="b">
                    <a:lnL>
                      <a:noFill/>
                    </a:lnL>
                    <a:lnR>
                      <a:noFill/>
                    </a:lnR>
                    <a:lnT>
                      <a:noFill/>
                    </a:lnT>
                    <a:lnB>
                      <a:noFill/>
                    </a:lnB>
                  </a:tcPr>
                </a:tc>
              </a:tr>
              <a:tr h="147196">
                <a:tc>
                  <a:txBody>
                    <a:bodyPr/>
                    <a:lstStyle/>
                    <a:p>
                      <a:pPr algn="l" fontAlgn="ctr"/>
                      <a:r>
                        <a:rPr lang="en-US" sz="900" b="1" i="0" u="none" strike="noStrike">
                          <a:solidFill>
                            <a:srgbClr val="000000"/>
                          </a:solidFill>
                          <a:effectLst/>
                          <a:latin typeface="Calibri"/>
                        </a:rPr>
                        <a:t>Johns</a:t>
                      </a:r>
                    </a:p>
                  </a:txBody>
                  <a:tcPr marL="9558" marR="9558" marT="9558" marB="0" anchor="ctr">
                    <a:lnL>
                      <a:noFill/>
                    </a:lnL>
                    <a:lnR>
                      <a:noFill/>
                    </a:lnR>
                    <a:lnT>
                      <a:noFill/>
                    </a:lnT>
                    <a:lnB>
                      <a:noFill/>
                    </a:lnB>
                  </a:tcPr>
                </a:tc>
                <a:tc>
                  <a:txBody>
                    <a:bodyPr/>
                    <a:lstStyle/>
                    <a:p>
                      <a:pPr algn="l" fontAlgn="ctr"/>
                      <a:r>
                        <a:rPr lang="en-US" sz="900" b="1" i="0" u="none" strike="noStrike">
                          <a:solidFill>
                            <a:srgbClr val="000000"/>
                          </a:solidFill>
                          <a:effectLst/>
                          <a:latin typeface="Calibri"/>
                        </a:rPr>
                        <a:t>Kinsey</a:t>
                      </a:r>
                    </a:p>
                  </a:txBody>
                  <a:tcPr marL="9558" marR="9558" marT="9558" marB="0" anchor="ctr">
                    <a:lnL>
                      <a:noFill/>
                    </a:lnL>
                    <a:lnR>
                      <a:noFill/>
                    </a:lnR>
                    <a:lnT>
                      <a:noFill/>
                    </a:lnT>
                    <a:lnB>
                      <a:noFill/>
                    </a:lnB>
                  </a:tcPr>
                </a:tc>
                <a:tc>
                  <a:txBody>
                    <a:bodyPr/>
                    <a:lstStyle/>
                    <a:p>
                      <a:pPr algn="ctr" fontAlgn="ctr"/>
                      <a:r>
                        <a:rPr lang="is-IS" sz="900" b="1" i="0" u="none" strike="noStrike">
                          <a:solidFill>
                            <a:srgbClr val="000000"/>
                          </a:solidFill>
                          <a:effectLst/>
                          <a:latin typeface="Calibri"/>
                        </a:rPr>
                        <a:t>2303</a:t>
                      </a:r>
                    </a:p>
                  </a:txBody>
                  <a:tcPr marL="9558" marR="9558" marT="9558" marB="0" anchor="ctr">
                    <a:lnL>
                      <a:noFill/>
                    </a:lnL>
                    <a:lnR>
                      <a:noFill/>
                    </a:lnR>
                    <a:lnT>
                      <a:noFill/>
                    </a:lnT>
                    <a:lnB>
                      <a:noFill/>
                    </a:lnB>
                  </a:tcPr>
                </a:tc>
                <a:tc>
                  <a:txBody>
                    <a:bodyPr/>
                    <a:lstStyle/>
                    <a:p>
                      <a:pPr algn="l" fontAlgn="b"/>
                      <a:endParaRPr lang="en-US" sz="900" b="1"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ctr"/>
                      <a:r>
                        <a:rPr lang="en-US" sz="900" b="0" i="0" u="none" strike="noStrike">
                          <a:solidFill>
                            <a:srgbClr val="000000"/>
                          </a:solidFill>
                          <a:effectLst/>
                          <a:latin typeface="Calibri"/>
                        </a:rPr>
                        <a:t>Mundal</a:t>
                      </a: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Jn</a:t>
                      </a:r>
                    </a:p>
                  </a:txBody>
                  <a:tcPr marL="9558" marR="9558" marT="9558" marB="0" anchor="ctr">
                    <a:lnL>
                      <a:noFill/>
                    </a:lnL>
                    <a:lnR>
                      <a:noFill/>
                    </a:lnR>
                    <a:lnT>
                      <a:noFill/>
                    </a:lnT>
                    <a:lnB>
                      <a:noFill/>
                    </a:lnB>
                  </a:tcPr>
                </a:tc>
                <a:tc>
                  <a:txBody>
                    <a:bodyPr/>
                    <a:lstStyle/>
                    <a:p>
                      <a:pPr algn="ctr" fontAlgn="ctr"/>
                      <a:r>
                        <a:rPr lang="is-IS" sz="900" b="0" i="0" u="none" strike="noStrike">
                          <a:solidFill>
                            <a:srgbClr val="000000"/>
                          </a:solidFill>
                          <a:effectLst/>
                          <a:latin typeface="Calibri"/>
                        </a:rPr>
                        <a:t>2354</a:t>
                      </a:r>
                    </a:p>
                  </a:txBody>
                  <a:tcPr marL="9558" marR="9558" marT="9558" marB="0" anchor="ctr">
                    <a:lnL>
                      <a:noFill/>
                    </a:lnL>
                    <a:lnR>
                      <a:noFill/>
                    </a:lnR>
                    <a:lnT>
                      <a:noFill/>
                    </a:lnT>
                    <a:lnB>
                      <a:noFill/>
                    </a:lnB>
                  </a:tcPr>
                </a:tc>
                <a:tc>
                  <a:txBody>
                    <a:bodyPr/>
                    <a:lstStyle/>
                    <a:p>
                      <a:pPr algn="l" fontAlgn="b"/>
                      <a:endParaRPr lang="en-US" sz="900" b="1"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1"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1"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1" i="0" u="none" strike="noStrike" dirty="0">
                        <a:solidFill>
                          <a:srgbClr val="000000"/>
                        </a:solidFill>
                        <a:effectLst/>
                        <a:latin typeface="Calibri"/>
                      </a:endParaRPr>
                    </a:p>
                  </a:txBody>
                  <a:tcPr marL="9558" marR="9558" marT="9558" marB="0" anchor="b">
                    <a:lnL>
                      <a:noFill/>
                    </a:lnL>
                    <a:lnR>
                      <a:noFill/>
                    </a:lnR>
                    <a:lnT>
                      <a:noFill/>
                    </a:lnT>
                    <a:lnB>
                      <a:noFill/>
                    </a:lnB>
                  </a:tcPr>
                </a:tc>
                <a:tc>
                  <a:txBody>
                    <a:bodyPr/>
                    <a:lstStyle/>
                    <a:p>
                      <a:endParaRPr lang="en-US" dirty="0"/>
                    </a:p>
                  </a:txBody>
                  <a:tcPr marL="9558" marR="9558" marT="9558" marB="0" anchor="b">
                    <a:lnL>
                      <a:noFill/>
                    </a:lnL>
                    <a:lnR>
                      <a:noFill/>
                    </a:lnR>
                    <a:lnT>
                      <a:noFill/>
                    </a:lnT>
                    <a:lnB>
                      <a:noFill/>
                    </a:lnB>
                  </a:tcPr>
                </a:tc>
              </a:tr>
              <a:tr h="147196">
                <a:tc>
                  <a:txBody>
                    <a:bodyPr/>
                    <a:lstStyle/>
                    <a:p>
                      <a:pPr algn="l" fontAlgn="ctr"/>
                      <a:r>
                        <a:rPr lang="en-US" sz="900" b="0" i="0" u="none" strike="noStrike">
                          <a:solidFill>
                            <a:srgbClr val="000000"/>
                          </a:solidFill>
                          <a:effectLst/>
                          <a:latin typeface="Calibri"/>
                        </a:rPr>
                        <a:t>Booth</a:t>
                      </a: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James</a:t>
                      </a:r>
                    </a:p>
                  </a:txBody>
                  <a:tcPr marL="9558" marR="9558" marT="9558" marB="0" anchor="ctr">
                    <a:lnL>
                      <a:noFill/>
                    </a:lnL>
                    <a:lnR>
                      <a:noFill/>
                    </a:lnR>
                    <a:lnT>
                      <a:noFill/>
                    </a:lnT>
                    <a:lnB>
                      <a:noFill/>
                    </a:lnB>
                  </a:tcPr>
                </a:tc>
                <a:tc>
                  <a:txBody>
                    <a:bodyPr/>
                    <a:lstStyle/>
                    <a:p>
                      <a:pPr algn="ctr" fontAlgn="ctr"/>
                      <a:r>
                        <a:rPr lang="is-IS" sz="900" b="0" i="0" u="none" strike="noStrike">
                          <a:solidFill>
                            <a:srgbClr val="000000"/>
                          </a:solidFill>
                          <a:effectLst/>
                          <a:latin typeface="Calibri"/>
                        </a:rPr>
                        <a:t>2280</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ctr"/>
                      <a:r>
                        <a:rPr lang="en-US" sz="900" b="0" i="0" u="none" strike="noStrike">
                          <a:solidFill>
                            <a:srgbClr val="000000"/>
                          </a:solidFill>
                          <a:effectLst/>
                          <a:latin typeface="Calibri"/>
                        </a:rPr>
                        <a:t>Read II</a:t>
                      </a: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Geo</a:t>
                      </a:r>
                    </a:p>
                  </a:txBody>
                  <a:tcPr marL="9558" marR="9558" marT="9558" marB="0" anchor="ctr">
                    <a:lnL>
                      <a:noFill/>
                    </a:lnL>
                    <a:lnR>
                      <a:noFill/>
                    </a:lnR>
                    <a:lnT>
                      <a:noFill/>
                    </a:lnT>
                    <a:lnB>
                      <a:noFill/>
                    </a:lnB>
                  </a:tcPr>
                </a:tc>
                <a:tc>
                  <a:txBody>
                    <a:bodyPr/>
                    <a:lstStyle/>
                    <a:p>
                      <a:pPr algn="ctr" fontAlgn="ctr"/>
                      <a:r>
                        <a:rPr lang="is-IS" sz="900" b="0" i="0" u="none" strike="noStrike">
                          <a:solidFill>
                            <a:srgbClr val="000000"/>
                          </a:solidFill>
                          <a:effectLst/>
                          <a:latin typeface="Calibri"/>
                        </a:rPr>
                        <a:t>2269</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ctr"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r>
              <a:tr h="147196">
                <a:tc>
                  <a:txBody>
                    <a:bodyPr/>
                    <a:lstStyle/>
                    <a:p>
                      <a:pPr algn="l" fontAlgn="ctr"/>
                      <a:r>
                        <a:rPr lang="en-US" sz="900" b="0" i="0" u="none" strike="noStrike">
                          <a:solidFill>
                            <a:srgbClr val="000000"/>
                          </a:solidFill>
                          <a:effectLst/>
                          <a:latin typeface="Calibri"/>
                        </a:rPr>
                        <a:t>Armstrong</a:t>
                      </a: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Wm</a:t>
                      </a:r>
                    </a:p>
                  </a:txBody>
                  <a:tcPr marL="9558" marR="9558" marT="9558" marB="0" anchor="ctr">
                    <a:lnL>
                      <a:noFill/>
                    </a:lnL>
                    <a:lnR>
                      <a:noFill/>
                    </a:lnR>
                    <a:lnT>
                      <a:noFill/>
                    </a:lnT>
                    <a:lnB>
                      <a:noFill/>
                    </a:lnB>
                  </a:tcPr>
                </a:tc>
                <a:tc>
                  <a:txBody>
                    <a:bodyPr/>
                    <a:lstStyle/>
                    <a:p>
                      <a:pPr algn="ctr" fontAlgn="ctr"/>
                      <a:r>
                        <a:rPr lang="is-IS" sz="900" b="0" i="0" u="none" strike="noStrike">
                          <a:solidFill>
                            <a:srgbClr val="000000"/>
                          </a:solidFill>
                          <a:effectLst/>
                          <a:latin typeface="Calibri"/>
                        </a:rPr>
                        <a:t>2257</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ctr"/>
                      <a:r>
                        <a:rPr lang="en-US" sz="900" b="0" i="0" u="none" strike="noStrike">
                          <a:solidFill>
                            <a:srgbClr val="000000"/>
                          </a:solidFill>
                          <a:effectLst/>
                          <a:latin typeface="Calibri"/>
                        </a:rPr>
                        <a:t>Barr</a:t>
                      </a: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Robt</a:t>
                      </a:r>
                    </a:p>
                  </a:txBody>
                  <a:tcPr marL="9558" marR="9558" marT="9558" marB="0" anchor="ctr">
                    <a:lnL>
                      <a:noFill/>
                    </a:lnL>
                    <a:lnR>
                      <a:noFill/>
                    </a:lnR>
                    <a:lnT>
                      <a:noFill/>
                    </a:lnT>
                    <a:lnB>
                      <a:noFill/>
                    </a:lnB>
                  </a:tcPr>
                </a:tc>
                <a:tc>
                  <a:txBody>
                    <a:bodyPr/>
                    <a:lstStyle/>
                    <a:p>
                      <a:pPr algn="ctr" fontAlgn="ctr"/>
                      <a:r>
                        <a:rPr lang="is-IS" sz="900" b="0" i="0" u="none" strike="noStrike">
                          <a:solidFill>
                            <a:srgbClr val="000000"/>
                          </a:solidFill>
                          <a:effectLst/>
                          <a:latin typeface="Calibri"/>
                        </a:rPr>
                        <a:t>2219</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ctr"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r>
              <a:tr h="147196">
                <a:tc>
                  <a:txBody>
                    <a:bodyPr/>
                    <a:lstStyle/>
                    <a:p>
                      <a:pPr algn="l" fontAlgn="ctr"/>
                      <a:r>
                        <a:rPr lang="en-US" sz="900" b="0" i="0" u="none" strike="noStrike" dirty="0" err="1" smtClean="0">
                          <a:solidFill>
                            <a:srgbClr val="000000"/>
                          </a:solidFill>
                          <a:effectLst/>
                          <a:latin typeface="Calibri"/>
                        </a:rPr>
                        <a:t>Keely</a:t>
                      </a:r>
                      <a:r>
                        <a:rPr lang="en-US" sz="900" b="0" i="0" u="none" strike="noStrike" dirty="0" smtClean="0">
                          <a:solidFill>
                            <a:srgbClr val="000000"/>
                          </a:solidFill>
                          <a:effectLst/>
                          <a:latin typeface="Calibri"/>
                        </a:rPr>
                        <a:t> (</a:t>
                      </a:r>
                      <a:r>
                        <a:rPr lang="en-US" sz="900" b="0" i="0" u="none" strike="noStrike" dirty="0" err="1" smtClean="0">
                          <a:solidFill>
                            <a:srgbClr val="000000"/>
                          </a:solidFill>
                          <a:effectLst/>
                          <a:latin typeface="Calibri"/>
                        </a:rPr>
                        <a:t>est</a:t>
                      </a:r>
                      <a:r>
                        <a:rPr lang="en-US" sz="900" b="0" i="0" u="none" strike="noStrike" dirty="0" smtClean="0">
                          <a:solidFill>
                            <a:srgbClr val="000000"/>
                          </a:solidFill>
                          <a:effectLst/>
                          <a:latin typeface="Calibri"/>
                        </a:rPr>
                        <a:t>)</a:t>
                      </a:r>
                      <a:endParaRPr lang="en-US" sz="900" b="0" i="0" u="none" strike="noStrike" dirty="0">
                        <a:solidFill>
                          <a:srgbClr val="000000"/>
                        </a:solidFill>
                        <a:effectLst/>
                        <a:latin typeface="Calibri"/>
                      </a:endParaRP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Matthias</a:t>
                      </a:r>
                    </a:p>
                  </a:txBody>
                  <a:tcPr marL="9558" marR="9558" marT="9558" marB="0" anchor="ctr">
                    <a:lnL>
                      <a:noFill/>
                    </a:lnL>
                    <a:lnR>
                      <a:noFill/>
                    </a:lnR>
                    <a:lnT>
                      <a:noFill/>
                    </a:lnT>
                    <a:lnB>
                      <a:noFill/>
                    </a:lnB>
                  </a:tcPr>
                </a:tc>
                <a:tc>
                  <a:txBody>
                    <a:bodyPr/>
                    <a:lstStyle/>
                    <a:p>
                      <a:pPr algn="ctr" fontAlgn="ctr"/>
                      <a:r>
                        <a:rPr lang="cs-CZ" sz="900" b="0" i="0" u="none" strike="noStrike">
                          <a:solidFill>
                            <a:srgbClr val="000000"/>
                          </a:solidFill>
                          <a:effectLst/>
                          <a:latin typeface="Calibri"/>
                        </a:rPr>
                        <a:t>2223</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ctr"/>
                      <a:r>
                        <a:rPr lang="en-US" sz="900" b="1" i="0" u="none" strike="noStrike" dirty="0">
                          <a:solidFill>
                            <a:srgbClr val="000000"/>
                          </a:solidFill>
                          <a:effectLst/>
                          <a:latin typeface="Calibri"/>
                        </a:rPr>
                        <a:t>Johns</a:t>
                      </a:r>
                    </a:p>
                  </a:txBody>
                  <a:tcPr marL="9558" marR="9558" marT="9558" marB="0" anchor="ctr">
                    <a:lnL>
                      <a:noFill/>
                    </a:lnL>
                    <a:lnR>
                      <a:noFill/>
                    </a:lnR>
                    <a:lnT>
                      <a:noFill/>
                    </a:lnT>
                    <a:lnB>
                      <a:noFill/>
                    </a:lnB>
                  </a:tcPr>
                </a:tc>
                <a:tc>
                  <a:txBody>
                    <a:bodyPr/>
                    <a:lstStyle/>
                    <a:p>
                      <a:pPr algn="l" fontAlgn="ctr"/>
                      <a:r>
                        <a:rPr lang="en-US" sz="900" b="1" i="0" u="none" strike="noStrike" dirty="0" err="1">
                          <a:solidFill>
                            <a:srgbClr val="000000"/>
                          </a:solidFill>
                          <a:effectLst/>
                          <a:latin typeface="Calibri"/>
                        </a:rPr>
                        <a:t>Kensey</a:t>
                      </a:r>
                      <a:endParaRPr lang="en-US" sz="900" b="1" i="0" u="none" strike="noStrike" dirty="0">
                        <a:solidFill>
                          <a:srgbClr val="000000"/>
                        </a:solidFill>
                        <a:effectLst/>
                        <a:latin typeface="Calibri"/>
                      </a:endParaRPr>
                    </a:p>
                  </a:txBody>
                  <a:tcPr marL="9558" marR="9558" marT="9558" marB="0" anchor="ctr">
                    <a:lnL>
                      <a:noFill/>
                    </a:lnL>
                    <a:lnR>
                      <a:noFill/>
                    </a:lnR>
                    <a:lnT>
                      <a:noFill/>
                    </a:lnT>
                    <a:lnB>
                      <a:noFill/>
                    </a:lnB>
                  </a:tcPr>
                </a:tc>
                <a:tc>
                  <a:txBody>
                    <a:bodyPr/>
                    <a:lstStyle/>
                    <a:p>
                      <a:pPr algn="ctr" fontAlgn="ctr"/>
                      <a:r>
                        <a:rPr lang="is-IS" sz="900" b="1" i="0" u="none" strike="noStrike" dirty="0">
                          <a:solidFill>
                            <a:srgbClr val="000000"/>
                          </a:solidFill>
                          <a:effectLst/>
                          <a:latin typeface="Calibri"/>
                        </a:rPr>
                        <a:t>2006</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ctr"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r>
              <a:tr h="147196">
                <a:tc>
                  <a:txBody>
                    <a:bodyPr/>
                    <a:lstStyle/>
                    <a:p>
                      <a:pPr algn="l" fontAlgn="ctr"/>
                      <a:r>
                        <a:rPr lang="en-US" sz="900" b="0" i="0" u="none" strike="noStrike">
                          <a:solidFill>
                            <a:srgbClr val="000000"/>
                          </a:solidFill>
                          <a:effectLst/>
                          <a:latin typeface="Calibri"/>
                        </a:rPr>
                        <a:t>Megans</a:t>
                      </a: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Thos</a:t>
                      </a:r>
                    </a:p>
                  </a:txBody>
                  <a:tcPr marL="9558" marR="9558" marT="9558" marB="0" anchor="ctr">
                    <a:lnL>
                      <a:noFill/>
                    </a:lnL>
                    <a:lnR>
                      <a:noFill/>
                    </a:lnR>
                    <a:lnT>
                      <a:noFill/>
                    </a:lnT>
                    <a:lnB>
                      <a:noFill/>
                    </a:lnB>
                  </a:tcPr>
                </a:tc>
                <a:tc>
                  <a:txBody>
                    <a:bodyPr/>
                    <a:lstStyle/>
                    <a:p>
                      <a:pPr algn="ctr" fontAlgn="ctr"/>
                      <a:r>
                        <a:rPr lang="is-IS" sz="900" b="0" i="0" u="none" strike="noStrike">
                          <a:solidFill>
                            <a:srgbClr val="000000"/>
                          </a:solidFill>
                          <a:effectLst/>
                          <a:latin typeface="Calibri"/>
                        </a:rPr>
                        <a:t>2166</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ctr"/>
                      <a:r>
                        <a:rPr lang="en-US" sz="900" b="0" i="0" u="none" strike="noStrike">
                          <a:solidFill>
                            <a:srgbClr val="000000"/>
                          </a:solidFill>
                          <a:effectLst/>
                          <a:latin typeface="Calibri"/>
                        </a:rPr>
                        <a:t>Riddle</a:t>
                      </a: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James</a:t>
                      </a:r>
                    </a:p>
                  </a:txBody>
                  <a:tcPr marL="9558" marR="9558" marT="9558" marB="0" anchor="ctr">
                    <a:lnL>
                      <a:noFill/>
                    </a:lnL>
                    <a:lnR>
                      <a:noFill/>
                    </a:lnR>
                    <a:lnT>
                      <a:noFill/>
                    </a:lnT>
                    <a:lnB>
                      <a:noFill/>
                    </a:lnB>
                  </a:tcPr>
                </a:tc>
                <a:tc>
                  <a:txBody>
                    <a:bodyPr/>
                    <a:lstStyle/>
                    <a:p>
                      <a:pPr algn="ctr" fontAlgn="ctr"/>
                      <a:r>
                        <a:rPr lang="cs-CZ" sz="900" b="0" i="0" u="none" strike="noStrike">
                          <a:solidFill>
                            <a:srgbClr val="000000"/>
                          </a:solidFill>
                          <a:effectLst/>
                          <a:latin typeface="Calibri"/>
                        </a:rPr>
                        <a:t>1896</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ctr"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r>
              <a:tr h="147196">
                <a:tc>
                  <a:txBody>
                    <a:bodyPr/>
                    <a:lstStyle/>
                    <a:p>
                      <a:pPr algn="l" fontAlgn="ctr"/>
                      <a:r>
                        <a:rPr lang="en-US" sz="900" b="0" i="0" u="none" strike="noStrike">
                          <a:solidFill>
                            <a:srgbClr val="000000"/>
                          </a:solidFill>
                          <a:effectLst/>
                          <a:latin typeface="Calibri"/>
                        </a:rPr>
                        <a:t>Darraugh</a:t>
                      </a: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Jn</a:t>
                      </a:r>
                    </a:p>
                  </a:txBody>
                  <a:tcPr marL="9558" marR="9558" marT="9558" marB="0" anchor="ctr">
                    <a:lnL>
                      <a:noFill/>
                    </a:lnL>
                    <a:lnR>
                      <a:noFill/>
                    </a:lnR>
                    <a:lnT>
                      <a:noFill/>
                    </a:lnT>
                    <a:lnB>
                      <a:noFill/>
                    </a:lnB>
                  </a:tcPr>
                </a:tc>
                <a:tc>
                  <a:txBody>
                    <a:bodyPr/>
                    <a:lstStyle/>
                    <a:p>
                      <a:pPr algn="ctr" fontAlgn="ctr"/>
                      <a:r>
                        <a:rPr lang="is-IS" sz="900" b="0" i="0" u="none" strike="noStrike">
                          <a:solidFill>
                            <a:srgbClr val="000000"/>
                          </a:solidFill>
                          <a:effectLst/>
                          <a:latin typeface="Calibri"/>
                        </a:rPr>
                        <a:t>2129</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ctr"/>
                      <a:r>
                        <a:rPr lang="en-US" sz="900" b="0" i="0" u="none" strike="noStrike">
                          <a:solidFill>
                            <a:srgbClr val="000000"/>
                          </a:solidFill>
                          <a:effectLst/>
                          <a:latin typeface="Calibri"/>
                        </a:rPr>
                        <a:t>Benett</a:t>
                      </a:r>
                    </a:p>
                  </a:txBody>
                  <a:tcPr marL="9558" marR="9558" marT="9558" marB="0" anchor="ctr">
                    <a:lnL>
                      <a:noFill/>
                    </a:lnL>
                    <a:lnR>
                      <a:noFill/>
                    </a:lnR>
                    <a:lnT>
                      <a:noFill/>
                    </a:lnT>
                    <a:lnB>
                      <a:noFill/>
                    </a:lnB>
                  </a:tcPr>
                </a:tc>
                <a:tc>
                  <a:txBody>
                    <a:bodyPr/>
                    <a:lstStyle/>
                    <a:p>
                      <a:pPr algn="l" fontAlgn="ctr"/>
                      <a:r>
                        <a:rPr lang="en-US" sz="900" b="0" i="0" u="none" strike="noStrike">
                          <a:solidFill>
                            <a:srgbClr val="000000"/>
                          </a:solidFill>
                          <a:effectLst/>
                          <a:latin typeface="Calibri"/>
                        </a:rPr>
                        <a:t>Calib P.</a:t>
                      </a:r>
                    </a:p>
                  </a:txBody>
                  <a:tcPr marL="9558" marR="9558" marT="9558" marB="0" anchor="ctr">
                    <a:lnL>
                      <a:noFill/>
                    </a:lnL>
                    <a:lnR>
                      <a:noFill/>
                    </a:lnR>
                    <a:lnT>
                      <a:noFill/>
                    </a:lnT>
                    <a:lnB>
                      <a:noFill/>
                    </a:lnB>
                  </a:tcPr>
                </a:tc>
                <a:tc>
                  <a:txBody>
                    <a:bodyPr/>
                    <a:lstStyle/>
                    <a:p>
                      <a:pPr algn="ctr" fontAlgn="ctr"/>
                      <a:r>
                        <a:rPr lang="fi-FI" sz="900" b="0" i="0" u="none" strike="noStrike">
                          <a:solidFill>
                            <a:srgbClr val="000000"/>
                          </a:solidFill>
                          <a:effectLst/>
                          <a:latin typeface="Calibri"/>
                        </a:rPr>
                        <a:t>1869</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ctr"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r>
              <a:tr h="147196">
                <a:tc>
                  <a:txBody>
                    <a:bodyPr/>
                    <a:lstStyle/>
                    <a:p>
                      <a:pPr algn="l" fontAlgn="ctr"/>
                      <a:r>
                        <a:rPr lang="en-US" sz="900" b="1" i="0" u="none" strike="noStrike">
                          <a:solidFill>
                            <a:srgbClr val="000000"/>
                          </a:solidFill>
                          <a:effectLst/>
                          <a:latin typeface="Calibri"/>
                        </a:rPr>
                        <a:t>Read sr I</a:t>
                      </a:r>
                    </a:p>
                  </a:txBody>
                  <a:tcPr marL="9558" marR="9558" marT="9558" marB="0" anchor="ctr">
                    <a:lnL>
                      <a:noFill/>
                    </a:lnL>
                    <a:lnR>
                      <a:noFill/>
                    </a:lnR>
                    <a:lnT>
                      <a:noFill/>
                    </a:lnT>
                    <a:lnB>
                      <a:noFill/>
                    </a:lnB>
                  </a:tcPr>
                </a:tc>
                <a:tc>
                  <a:txBody>
                    <a:bodyPr/>
                    <a:lstStyle/>
                    <a:p>
                      <a:pPr algn="l" fontAlgn="ctr"/>
                      <a:r>
                        <a:rPr lang="en-US" sz="900" b="1" i="0" u="none" strike="noStrike">
                          <a:solidFill>
                            <a:srgbClr val="000000"/>
                          </a:solidFill>
                          <a:effectLst/>
                          <a:latin typeface="Calibri"/>
                        </a:rPr>
                        <a:t>Geo</a:t>
                      </a:r>
                    </a:p>
                  </a:txBody>
                  <a:tcPr marL="9558" marR="9558" marT="9558" marB="0" anchor="ctr">
                    <a:lnL>
                      <a:noFill/>
                    </a:lnL>
                    <a:lnR>
                      <a:noFill/>
                    </a:lnR>
                    <a:lnT>
                      <a:noFill/>
                    </a:lnT>
                    <a:lnB>
                      <a:noFill/>
                    </a:lnB>
                  </a:tcPr>
                </a:tc>
                <a:tc>
                  <a:txBody>
                    <a:bodyPr/>
                    <a:lstStyle/>
                    <a:p>
                      <a:pPr algn="ctr" fontAlgn="ctr"/>
                      <a:r>
                        <a:rPr lang="is-IS" sz="900" b="1" i="0" u="none" strike="noStrike">
                          <a:solidFill>
                            <a:srgbClr val="000000"/>
                          </a:solidFill>
                          <a:effectLst/>
                          <a:latin typeface="Calibri"/>
                        </a:rPr>
                        <a:t>2105</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ctr"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ctr"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r>
              <a:tr h="147196">
                <a:tc>
                  <a:txBody>
                    <a:bodyPr/>
                    <a:lstStyle/>
                    <a:p>
                      <a:pPr algn="l" fontAlgn="ctr"/>
                      <a:r>
                        <a:rPr lang="en-US" sz="900" b="1" i="0" u="none" strike="noStrike">
                          <a:solidFill>
                            <a:srgbClr val="000000"/>
                          </a:solidFill>
                          <a:effectLst/>
                          <a:latin typeface="Calibri"/>
                        </a:rPr>
                        <a:t>Read jr II</a:t>
                      </a:r>
                    </a:p>
                  </a:txBody>
                  <a:tcPr marL="9558" marR="9558" marT="9558" marB="0" anchor="ctr">
                    <a:lnL>
                      <a:noFill/>
                    </a:lnL>
                    <a:lnR>
                      <a:noFill/>
                    </a:lnR>
                    <a:lnT>
                      <a:noFill/>
                    </a:lnT>
                    <a:lnB>
                      <a:noFill/>
                    </a:lnB>
                  </a:tcPr>
                </a:tc>
                <a:tc>
                  <a:txBody>
                    <a:bodyPr/>
                    <a:lstStyle/>
                    <a:p>
                      <a:pPr algn="l" fontAlgn="ctr"/>
                      <a:r>
                        <a:rPr lang="en-US" sz="900" b="1" i="0" u="none" strike="noStrike">
                          <a:solidFill>
                            <a:srgbClr val="000000"/>
                          </a:solidFill>
                          <a:effectLst/>
                          <a:latin typeface="Calibri"/>
                        </a:rPr>
                        <a:t>Geo</a:t>
                      </a:r>
                    </a:p>
                  </a:txBody>
                  <a:tcPr marL="9558" marR="9558" marT="9558" marB="0" anchor="ctr">
                    <a:lnL>
                      <a:noFill/>
                    </a:lnL>
                    <a:lnR>
                      <a:noFill/>
                    </a:lnR>
                    <a:lnT>
                      <a:noFill/>
                    </a:lnT>
                    <a:lnB>
                      <a:noFill/>
                    </a:lnB>
                  </a:tcPr>
                </a:tc>
                <a:tc>
                  <a:txBody>
                    <a:bodyPr/>
                    <a:lstStyle/>
                    <a:p>
                      <a:pPr algn="ctr" fontAlgn="ctr"/>
                      <a:r>
                        <a:rPr lang="is-IS" sz="900" b="1" i="0" u="none" strike="noStrike">
                          <a:solidFill>
                            <a:srgbClr val="000000"/>
                          </a:solidFill>
                          <a:effectLst/>
                          <a:latin typeface="Calibri"/>
                        </a:rPr>
                        <a:t>2071</a:t>
                      </a:r>
                    </a:p>
                  </a:txBody>
                  <a:tcPr marL="9558" marR="9558" marT="9558" marB="0" anchor="ctr">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ctr"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ctr"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r>
              <a:tr h="147196">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ctr"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558" marR="9558" marT="9558" marB="0" anchor="b">
                    <a:lnL>
                      <a:noFill/>
                    </a:lnL>
                    <a:lnR>
                      <a:noFill/>
                    </a:lnR>
                    <a:lnT>
                      <a:noFill/>
                    </a:lnT>
                    <a:lnB>
                      <a:noFill/>
                    </a:lnB>
                  </a:tcPr>
                </a:tc>
                <a:tc>
                  <a:txBody>
                    <a:bodyPr/>
                    <a:lstStyle/>
                    <a:p>
                      <a:pPr algn="ctr" fontAlgn="b"/>
                      <a:endParaRPr lang="en-US" sz="900" b="0" i="0" u="none" strike="noStrike" dirty="0">
                        <a:solidFill>
                          <a:srgbClr val="000000"/>
                        </a:solidFill>
                        <a:effectLst/>
                        <a:latin typeface="Calibri"/>
                      </a:endParaRPr>
                    </a:p>
                  </a:txBody>
                  <a:tcPr marL="9558" marR="9558" marT="9558" marB="0" anchor="b">
                    <a:lnL>
                      <a:noFill/>
                    </a:lnL>
                    <a:lnR>
                      <a:noFill/>
                    </a:lnR>
                    <a:lnT>
                      <a:noFill/>
                    </a:lnT>
                    <a:lnB>
                      <a:noFill/>
                    </a:lnB>
                  </a:tcPr>
                </a:tc>
              </a:tr>
            </a:tbl>
          </a:graphicData>
        </a:graphic>
      </p:graphicFrame>
      <p:sp>
        <p:nvSpPr>
          <p:cNvPr id="3" name="TextBox 2"/>
          <p:cNvSpPr txBox="1"/>
          <p:nvPr/>
        </p:nvSpPr>
        <p:spPr>
          <a:xfrm>
            <a:off x="2124638" y="266710"/>
            <a:ext cx="5709920" cy="523220"/>
          </a:xfrm>
          <a:prstGeom prst="rect">
            <a:avLst/>
          </a:prstGeom>
          <a:noFill/>
        </p:spPr>
        <p:txBody>
          <a:bodyPr wrap="square" rtlCol="0">
            <a:spAutoFit/>
          </a:bodyPr>
          <a:lstStyle/>
          <a:p>
            <a:r>
              <a:rPr lang="en-US" sz="2800" dirty="0" smtClean="0"/>
              <a:t>Wealthiest people in New Castle </a:t>
            </a:r>
            <a:endParaRPr lang="en-US" sz="2800" dirty="0"/>
          </a:p>
        </p:txBody>
      </p:sp>
      <p:pic>
        <p:nvPicPr>
          <p:cNvPr id="4" name="Picture 3"/>
          <p:cNvPicPr>
            <a:picLocks noChangeAspect="1"/>
          </p:cNvPicPr>
          <p:nvPr/>
        </p:nvPicPr>
        <p:blipFill>
          <a:blip r:embed="rId2"/>
          <a:stretch>
            <a:fillRect/>
          </a:stretch>
        </p:blipFill>
        <p:spPr>
          <a:xfrm>
            <a:off x="872709" y="4304597"/>
            <a:ext cx="1177900" cy="16637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615768" y="4304597"/>
            <a:ext cx="1365367" cy="1663700"/>
          </a:xfrm>
          <a:prstGeom prst="rect">
            <a:avLst/>
          </a:prstGeom>
        </p:spPr>
      </p:pic>
      <p:pic>
        <p:nvPicPr>
          <p:cNvPr id="6" name="Picture 5"/>
          <p:cNvPicPr>
            <a:picLocks noChangeAspect="1"/>
          </p:cNvPicPr>
          <p:nvPr/>
        </p:nvPicPr>
        <p:blipFill>
          <a:blip r:embed="rId4"/>
          <a:stretch>
            <a:fillRect/>
          </a:stretch>
        </p:blipFill>
        <p:spPr>
          <a:xfrm>
            <a:off x="6313560" y="4291993"/>
            <a:ext cx="1257228" cy="1676304"/>
          </a:xfrm>
          <a:prstGeom prst="rect">
            <a:avLst/>
          </a:prstGeom>
        </p:spPr>
      </p:pic>
      <p:sp>
        <p:nvSpPr>
          <p:cNvPr id="7" name="TextBox 6"/>
          <p:cNvSpPr txBox="1"/>
          <p:nvPr/>
        </p:nvSpPr>
        <p:spPr>
          <a:xfrm>
            <a:off x="6486769" y="6457461"/>
            <a:ext cx="2500923" cy="276999"/>
          </a:xfrm>
          <a:prstGeom prst="rect">
            <a:avLst/>
          </a:prstGeom>
          <a:noFill/>
        </p:spPr>
        <p:txBody>
          <a:bodyPr wrap="square" rtlCol="0">
            <a:spAutoFit/>
          </a:bodyPr>
          <a:lstStyle/>
          <a:p>
            <a:r>
              <a:rPr lang="en-US" sz="1200" dirty="0">
                <a:hlinkClick r:id="rId5"/>
              </a:rPr>
              <a:t>http://</a:t>
            </a:r>
            <a:r>
              <a:rPr lang="en-US" sz="1200" dirty="0" err="1">
                <a:hlinkClick r:id="rId5"/>
              </a:rPr>
              <a:t>nc-chap.org</a:t>
            </a:r>
            <a:r>
              <a:rPr lang="en-US" sz="1200" dirty="0">
                <a:hlinkClick r:id="rId5"/>
              </a:rPr>
              <a:t>/census/</a:t>
            </a:r>
            <a:r>
              <a:rPr lang="en-US" sz="1200" dirty="0" err="1">
                <a:hlinkClick r:id="rId5"/>
              </a:rPr>
              <a:t>riordan</a:t>
            </a:r>
            <a:r>
              <a:rPr lang="en-US" sz="1200" dirty="0">
                <a:hlinkClick r:id="rId5"/>
              </a:rPr>
              <a:t>/</a:t>
            </a:r>
            <a:endParaRPr lang="en-US" sz="1200" dirty="0"/>
          </a:p>
        </p:txBody>
      </p:sp>
    </p:spTree>
    <p:extLst>
      <p:ext uri="{BB962C8B-B14F-4D97-AF65-F5344CB8AC3E}">
        <p14:creationId xmlns:p14="http://schemas.microsoft.com/office/powerpoint/2010/main" val="380324180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s-IS" sz="4000" dirty="0"/>
              <a:t>James McCallmont   (1755-1824)</a:t>
            </a:r>
            <a:r>
              <a:rPr lang="is-IS" b="1" dirty="0"/>
              <a:t/>
            </a:r>
            <a:br>
              <a:rPr lang="is-IS" b="1" dirty="0"/>
            </a:br>
            <a:endParaRPr lang="en-US" dirty="0"/>
          </a:p>
        </p:txBody>
      </p:sp>
      <p:pic>
        <p:nvPicPr>
          <p:cNvPr id="3" name="Picture 2"/>
          <p:cNvPicPr>
            <a:picLocks noChangeAspect="1"/>
          </p:cNvPicPr>
          <p:nvPr/>
        </p:nvPicPr>
        <p:blipFill>
          <a:blip r:embed="rId2"/>
          <a:stretch>
            <a:fillRect/>
          </a:stretch>
        </p:blipFill>
        <p:spPr>
          <a:xfrm>
            <a:off x="1058008" y="1841500"/>
            <a:ext cx="2247900" cy="3175000"/>
          </a:xfrm>
          <a:prstGeom prst="rect">
            <a:avLst/>
          </a:prstGeom>
        </p:spPr>
      </p:pic>
      <p:sp>
        <p:nvSpPr>
          <p:cNvPr id="5" name="TextBox 4"/>
          <p:cNvSpPr txBox="1"/>
          <p:nvPr/>
        </p:nvSpPr>
        <p:spPr>
          <a:xfrm>
            <a:off x="3995615" y="1841500"/>
            <a:ext cx="3946770" cy="2308324"/>
          </a:xfrm>
          <a:prstGeom prst="rect">
            <a:avLst/>
          </a:prstGeom>
          <a:noFill/>
        </p:spPr>
        <p:txBody>
          <a:bodyPr wrap="square" rtlCol="0">
            <a:spAutoFit/>
          </a:bodyPr>
          <a:lstStyle/>
          <a:p>
            <a:r>
              <a:rPr lang="en-US" dirty="0" smtClean="0"/>
              <a:t>Owned the ferry monopoly</a:t>
            </a:r>
          </a:p>
          <a:p>
            <a:r>
              <a:rPr lang="en-US" dirty="0" smtClean="0"/>
              <a:t>Physician, cofounder Med. Soc. De</a:t>
            </a:r>
          </a:p>
          <a:p>
            <a:r>
              <a:rPr lang="en-US" dirty="0" smtClean="0"/>
              <a:t>Navy surgeon, Spanish POW</a:t>
            </a:r>
          </a:p>
          <a:p>
            <a:endParaRPr lang="en-US" dirty="0"/>
          </a:p>
          <a:p>
            <a:r>
              <a:rPr lang="en-US" dirty="0" smtClean="0"/>
              <a:t>Lived at 56 The Strand</a:t>
            </a:r>
          </a:p>
          <a:p>
            <a:endParaRPr lang="en-US" dirty="0"/>
          </a:p>
          <a:p>
            <a:r>
              <a:rPr lang="en-US" dirty="0" smtClean="0"/>
              <a:t>Painted by Thomas Sully (lost), and </a:t>
            </a:r>
          </a:p>
          <a:p>
            <a:r>
              <a:rPr lang="en-US" dirty="0" smtClean="0"/>
              <a:t>“</a:t>
            </a:r>
            <a:r>
              <a:rPr lang="en-US" dirty="0" err="1" smtClean="0"/>
              <a:t>physiognotrace</a:t>
            </a:r>
            <a:r>
              <a:rPr lang="en-US" dirty="0" smtClean="0"/>
              <a:t>” by  Saint-</a:t>
            </a:r>
            <a:r>
              <a:rPr lang="en-US" dirty="0" err="1" smtClean="0"/>
              <a:t>Memin</a:t>
            </a:r>
            <a:endParaRPr lang="en-US" dirty="0"/>
          </a:p>
        </p:txBody>
      </p:sp>
      <p:sp>
        <p:nvSpPr>
          <p:cNvPr id="6" name="Rectangle 5"/>
          <p:cNvSpPr/>
          <p:nvPr/>
        </p:nvSpPr>
        <p:spPr>
          <a:xfrm>
            <a:off x="1143000" y="5733758"/>
            <a:ext cx="4572000" cy="276999"/>
          </a:xfrm>
          <a:prstGeom prst="rect">
            <a:avLst/>
          </a:prstGeom>
        </p:spPr>
        <p:txBody>
          <a:bodyPr>
            <a:spAutoFit/>
          </a:bodyPr>
          <a:lstStyle/>
          <a:p>
            <a:r>
              <a:rPr lang="en-US" sz="1200" dirty="0">
                <a:hlinkClick r:id="rId3"/>
              </a:rPr>
              <a:t>http://</a:t>
            </a:r>
            <a:r>
              <a:rPr lang="en-US" sz="1200" dirty="0" err="1">
                <a:hlinkClick r:id="rId3"/>
              </a:rPr>
              <a:t>nc-chap.org</a:t>
            </a:r>
            <a:r>
              <a:rPr lang="en-US" sz="1200" dirty="0">
                <a:hlinkClick r:id="rId3"/>
              </a:rPr>
              <a:t>/portraits/</a:t>
            </a:r>
            <a:r>
              <a:rPr lang="en-US" sz="1200" dirty="0" err="1">
                <a:hlinkClick r:id="rId3"/>
              </a:rPr>
              <a:t>details.php?wname</a:t>
            </a:r>
            <a:r>
              <a:rPr lang="en-US" sz="1200" dirty="0">
                <a:hlinkClick r:id="rId3"/>
              </a:rPr>
              <a:t>=</a:t>
            </a:r>
            <a:r>
              <a:rPr lang="en-US" sz="1200" dirty="0" err="1">
                <a:hlinkClick r:id="rId3"/>
              </a:rPr>
              <a:t>james_mccallmont</a:t>
            </a:r>
            <a:endParaRPr lang="en-US" sz="1200" dirty="0"/>
          </a:p>
        </p:txBody>
      </p:sp>
    </p:spTree>
    <p:extLst>
      <p:ext uri="{BB962C8B-B14F-4D97-AF65-F5344CB8AC3E}">
        <p14:creationId xmlns:p14="http://schemas.microsoft.com/office/powerpoint/2010/main" val="35266662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3958" y="626180"/>
            <a:ext cx="6578769" cy="1200329"/>
          </a:xfrm>
          <a:prstGeom prst="rect">
            <a:avLst/>
          </a:prstGeom>
        </p:spPr>
        <p:txBody>
          <a:bodyPr wrap="none">
            <a:spAutoFit/>
          </a:bodyPr>
          <a:lstStyle/>
          <a:p>
            <a:r>
              <a:rPr lang="is-IS" sz="3600" dirty="0" smtClean="0"/>
              <a:t>Nicholas Van Dyke Jr. </a:t>
            </a:r>
            <a:r>
              <a:rPr lang="is-IS" sz="3600" dirty="0"/>
              <a:t>(1770-1826)</a:t>
            </a:r>
          </a:p>
          <a:p>
            <a:endParaRPr lang="en-US" sz="36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81511" y="1547094"/>
            <a:ext cx="3492677" cy="4255827"/>
          </a:xfrm>
          <a:prstGeom prst="rect">
            <a:avLst/>
          </a:prstGeom>
        </p:spPr>
      </p:pic>
      <p:sp>
        <p:nvSpPr>
          <p:cNvPr id="4" name="Rectangle 3"/>
          <p:cNvSpPr/>
          <p:nvPr/>
        </p:nvSpPr>
        <p:spPr>
          <a:xfrm>
            <a:off x="4220308" y="1707104"/>
            <a:ext cx="4572000" cy="830997"/>
          </a:xfrm>
          <a:prstGeom prst="rect">
            <a:avLst/>
          </a:prstGeom>
        </p:spPr>
        <p:txBody>
          <a:bodyPr>
            <a:spAutoFit/>
          </a:bodyPr>
          <a:lstStyle/>
          <a:p>
            <a:r>
              <a:rPr lang="fi-FI" sz="1600" dirty="0"/>
              <a:t>U. S. </a:t>
            </a:r>
            <a:r>
              <a:rPr lang="fi-FI" sz="1600" dirty="0" err="1"/>
              <a:t>Representative</a:t>
            </a:r>
            <a:r>
              <a:rPr lang="fi-FI" sz="1600" dirty="0"/>
              <a:t> (1807-1811)</a:t>
            </a:r>
          </a:p>
          <a:p>
            <a:r>
              <a:rPr lang="fi-FI" sz="1600" dirty="0"/>
              <a:t>U. S. </a:t>
            </a:r>
            <a:r>
              <a:rPr lang="fi-FI" sz="1600" dirty="0" err="1"/>
              <a:t>Senate</a:t>
            </a:r>
            <a:r>
              <a:rPr lang="fi-FI" sz="1600" dirty="0"/>
              <a:t> (1817-1826)</a:t>
            </a:r>
          </a:p>
          <a:p>
            <a:r>
              <a:rPr lang="fi-FI" sz="1600" dirty="0" err="1"/>
              <a:t>Trustee</a:t>
            </a:r>
            <a:r>
              <a:rPr lang="fi-FI" sz="1600" dirty="0"/>
              <a:t> NCC</a:t>
            </a:r>
            <a:endParaRPr lang="en-US" sz="1600" dirty="0"/>
          </a:p>
        </p:txBody>
      </p:sp>
    </p:spTree>
    <p:extLst>
      <p:ext uri="{BB962C8B-B14F-4D97-AF65-F5344CB8AC3E}">
        <p14:creationId xmlns:p14="http://schemas.microsoft.com/office/powerpoint/2010/main" val="24639727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14550" y="804897"/>
            <a:ext cx="2120478" cy="151084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858661" y="804897"/>
            <a:ext cx="2111219" cy="1510840"/>
          </a:xfrm>
          <a:prstGeom prst="rect">
            <a:avLst/>
          </a:prstGeom>
        </p:spPr>
      </p:pic>
      <p:sp>
        <p:nvSpPr>
          <p:cNvPr id="15" name="Rectangle 14"/>
          <p:cNvSpPr/>
          <p:nvPr/>
        </p:nvSpPr>
        <p:spPr>
          <a:xfrm>
            <a:off x="814550" y="2367027"/>
            <a:ext cx="1411464" cy="584776"/>
          </a:xfrm>
          <a:prstGeom prst="rect">
            <a:avLst/>
          </a:prstGeom>
        </p:spPr>
        <p:txBody>
          <a:bodyPr wrap="none">
            <a:spAutoFit/>
          </a:bodyPr>
          <a:lstStyle/>
          <a:p>
            <a:r>
              <a:rPr lang="en-US" sz="1600" dirty="0" smtClean="0"/>
              <a:t>Born, grew up,</a:t>
            </a:r>
          </a:p>
          <a:p>
            <a:r>
              <a:rPr lang="en-US" sz="1600" dirty="0" smtClean="0"/>
              <a:t> </a:t>
            </a:r>
            <a:r>
              <a:rPr lang="en-US" sz="1600" dirty="0"/>
              <a:t>Amstel House</a:t>
            </a:r>
          </a:p>
        </p:txBody>
      </p:sp>
      <p:pic>
        <p:nvPicPr>
          <p:cNvPr id="20" name="Picture 1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045693" y="780057"/>
            <a:ext cx="1110969" cy="1535680"/>
          </a:xfrm>
          <a:prstGeom prst="rect">
            <a:avLst/>
          </a:prstGeom>
        </p:spPr>
      </p:pic>
      <p:sp>
        <p:nvSpPr>
          <p:cNvPr id="17" name="Rectangle 16"/>
          <p:cNvSpPr/>
          <p:nvPr/>
        </p:nvSpPr>
        <p:spPr>
          <a:xfrm>
            <a:off x="2862908" y="2367027"/>
            <a:ext cx="1381708" cy="1077218"/>
          </a:xfrm>
          <a:prstGeom prst="rect">
            <a:avLst/>
          </a:prstGeom>
        </p:spPr>
        <p:txBody>
          <a:bodyPr wrap="none">
            <a:spAutoFit/>
          </a:bodyPr>
          <a:lstStyle/>
          <a:p>
            <a:r>
              <a:rPr lang="en-US" sz="1600" dirty="0" smtClean="0"/>
              <a:t>Built this,</a:t>
            </a:r>
          </a:p>
          <a:p>
            <a:r>
              <a:rPr lang="en-US" sz="1600" dirty="0" smtClean="0"/>
              <a:t>400 Delaware</a:t>
            </a:r>
          </a:p>
          <a:p>
            <a:r>
              <a:rPr lang="en-US" sz="1600" dirty="0" smtClean="0"/>
              <a:t>N VD </a:t>
            </a:r>
            <a:r>
              <a:rPr lang="en-US" sz="1600" dirty="0" err="1" smtClean="0"/>
              <a:t>Jr</a:t>
            </a:r>
            <a:r>
              <a:rPr lang="en-US" sz="1600" dirty="0" smtClean="0"/>
              <a:t> house</a:t>
            </a:r>
            <a:endParaRPr lang="en-US" sz="1600" dirty="0"/>
          </a:p>
          <a:p>
            <a:endParaRPr lang="en-US" sz="1600" dirty="0"/>
          </a:p>
        </p:txBody>
      </p:sp>
      <p:sp>
        <p:nvSpPr>
          <p:cNvPr id="18" name="Rectangle 17"/>
          <p:cNvSpPr/>
          <p:nvPr/>
        </p:nvSpPr>
        <p:spPr>
          <a:xfrm>
            <a:off x="4821340" y="2367027"/>
            <a:ext cx="1647306" cy="830997"/>
          </a:xfrm>
          <a:prstGeom prst="rect">
            <a:avLst/>
          </a:prstGeom>
        </p:spPr>
        <p:txBody>
          <a:bodyPr wrap="none">
            <a:spAutoFit/>
          </a:bodyPr>
          <a:lstStyle/>
          <a:p>
            <a:r>
              <a:rPr lang="en-US" sz="1600" dirty="0" smtClean="0"/>
              <a:t>Built this,</a:t>
            </a:r>
          </a:p>
          <a:p>
            <a:r>
              <a:rPr lang="en-US" sz="1600" dirty="0" smtClean="0"/>
              <a:t>300 Delaware</a:t>
            </a:r>
            <a:endParaRPr lang="en-US" sz="1600" dirty="0"/>
          </a:p>
          <a:p>
            <a:r>
              <a:rPr lang="en-US" sz="1600" dirty="0" smtClean="0"/>
              <a:t>“</a:t>
            </a:r>
            <a:r>
              <a:rPr lang="en-US" sz="1600" dirty="0" err="1" smtClean="0"/>
              <a:t>Kensy</a:t>
            </a:r>
            <a:r>
              <a:rPr lang="en-US" sz="1600" dirty="0" smtClean="0"/>
              <a:t> Johns VD”</a:t>
            </a:r>
            <a:endParaRPr lang="en-US" sz="1600" dirty="0"/>
          </a:p>
        </p:txBody>
      </p:sp>
      <p:pic>
        <p:nvPicPr>
          <p:cNvPr id="2" name="Picture 1" descr="The Hermitage.jp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383768" y="780057"/>
            <a:ext cx="2276231" cy="1535680"/>
          </a:xfrm>
          <a:prstGeom prst="rect">
            <a:avLst/>
          </a:prstGeom>
        </p:spPr>
      </p:pic>
      <p:sp>
        <p:nvSpPr>
          <p:cNvPr id="19" name="Rectangle 18"/>
          <p:cNvSpPr/>
          <p:nvPr/>
        </p:nvSpPr>
        <p:spPr>
          <a:xfrm>
            <a:off x="6812345" y="2367027"/>
            <a:ext cx="1419078" cy="830997"/>
          </a:xfrm>
          <a:prstGeom prst="rect">
            <a:avLst/>
          </a:prstGeom>
        </p:spPr>
        <p:txBody>
          <a:bodyPr wrap="none">
            <a:spAutoFit/>
          </a:bodyPr>
          <a:lstStyle/>
          <a:p>
            <a:r>
              <a:rPr lang="en-US" sz="1600" dirty="0" smtClean="0"/>
              <a:t>Built east half</a:t>
            </a:r>
          </a:p>
          <a:p>
            <a:r>
              <a:rPr lang="en-US" sz="1600" dirty="0" smtClean="0"/>
              <a:t>The Hermitage</a:t>
            </a:r>
            <a:endParaRPr lang="en-US" sz="1600" dirty="0"/>
          </a:p>
          <a:p>
            <a:endParaRPr lang="en-US" sz="1600" dirty="0"/>
          </a:p>
        </p:txBody>
      </p:sp>
      <p:sp>
        <p:nvSpPr>
          <p:cNvPr id="3" name="TextBox 2"/>
          <p:cNvSpPr txBox="1"/>
          <p:nvPr/>
        </p:nvSpPr>
        <p:spPr>
          <a:xfrm>
            <a:off x="2073166" y="3338276"/>
            <a:ext cx="7070834" cy="923330"/>
          </a:xfrm>
          <a:prstGeom prst="rect">
            <a:avLst/>
          </a:prstGeom>
          <a:noFill/>
        </p:spPr>
        <p:txBody>
          <a:bodyPr wrap="square" rtlCol="0">
            <a:spAutoFit/>
          </a:bodyPr>
          <a:lstStyle/>
          <a:p>
            <a:r>
              <a:rPr lang="en-US" dirty="0" smtClean="0"/>
              <a:t>Senator Van Dyke disliked DC and  sighed “for </a:t>
            </a:r>
            <a:r>
              <a:rPr lang="en-US" dirty="0"/>
              <a:t>the </a:t>
            </a:r>
            <a:r>
              <a:rPr lang="en-US" dirty="0" smtClean="0"/>
              <a:t>shade of </a:t>
            </a:r>
            <a:r>
              <a:rPr lang="en-US" dirty="0"/>
              <a:t>the Hermitage and </a:t>
            </a:r>
            <a:r>
              <a:rPr lang="en-US" dirty="0" smtClean="0"/>
              <a:t>the sweet .. course </a:t>
            </a:r>
            <a:r>
              <a:rPr lang="en-US" dirty="0"/>
              <a:t>of domestic </a:t>
            </a:r>
            <a:r>
              <a:rPr lang="en-US" dirty="0" smtClean="0"/>
              <a:t>life” (1809).</a:t>
            </a:r>
          </a:p>
          <a:p>
            <a:r>
              <a:rPr lang="en-US" dirty="0" smtClean="0"/>
              <a:t>  </a:t>
            </a:r>
            <a:endParaRPr lang="en-US" dirty="0"/>
          </a:p>
        </p:txBody>
      </p:sp>
      <p:pic>
        <p:nvPicPr>
          <p:cNvPr id="4" name="Picture 3" descr="Screen Shot 2018-10-02 at 3.17.15 PM.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073166" y="4103077"/>
            <a:ext cx="2395173" cy="2825698"/>
          </a:xfrm>
          <a:prstGeom prst="rect">
            <a:avLst/>
          </a:prstGeom>
        </p:spPr>
      </p:pic>
      <p:pic>
        <p:nvPicPr>
          <p:cNvPr id="6" name="Picture 5" descr="Screen Shot 2018-10-02 at 3.16.14 PM.png"/>
          <p:cNvPicPr>
            <a:picLocks noChangeAspect="1"/>
          </p:cNvPicPr>
          <p:nvPr/>
        </p:nvPicPr>
        <p:blipFill rotWithShape="1">
          <a:blip r:embed="rId7" cstate="print">
            <a:extLst>
              <a:ext uri="{28A0092B-C50C-407E-A947-70E740481C1C}">
                <a14:useLocalDpi xmlns:a14="http://schemas.microsoft.com/office/drawing/2010/main"/>
              </a:ext>
            </a:extLst>
          </a:blip>
          <a:srcRect t="3684"/>
          <a:stretch/>
        </p:blipFill>
        <p:spPr>
          <a:xfrm>
            <a:off x="342287" y="2911329"/>
            <a:ext cx="1730879" cy="4006116"/>
          </a:xfrm>
          <a:prstGeom prst="rect">
            <a:avLst/>
          </a:prstGeom>
        </p:spPr>
      </p:pic>
      <p:sp>
        <p:nvSpPr>
          <p:cNvPr id="14" name="Rectangle 13"/>
          <p:cNvSpPr/>
          <p:nvPr/>
        </p:nvSpPr>
        <p:spPr>
          <a:xfrm>
            <a:off x="4686802" y="4261606"/>
            <a:ext cx="3973197" cy="1754327"/>
          </a:xfrm>
          <a:prstGeom prst="rect">
            <a:avLst/>
          </a:prstGeom>
        </p:spPr>
        <p:txBody>
          <a:bodyPr wrap="square">
            <a:spAutoFit/>
          </a:bodyPr>
          <a:lstStyle/>
          <a:p>
            <a:r>
              <a:rPr lang="en-US" dirty="0" smtClean="0"/>
              <a:t>He  </a:t>
            </a:r>
            <a:r>
              <a:rPr lang="en-US" dirty="0"/>
              <a:t>grew restless and put </a:t>
            </a:r>
            <a:r>
              <a:rPr lang="en-US" dirty="0" smtClean="0"/>
              <a:t>ads </a:t>
            </a:r>
            <a:r>
              <a:rPr lang="en-US" dirty="0"/>
              <a:t>in the paper first to sell (1816), then rent his houses (1820). </a:t>
            </a:r>
            <a:r>
              <a:rPr lang="en-US" dirty="0" smtClean="0"/>
              <a:t>  Built 300 Delaware in 1820, gave it to his son who died not long after.  </a:t>
            </a:r>
            <a:r>
              <a:rPr lang="en-US" dirty="0" err="1" smtClean="0"/>
              <a:t>Nichs</a:t>
            </a:r>
            <a:r>
              <a:rPr lang="en-US" dirty="0" smtClean="0"/>
              <a:t> VD died in 1826 (at the age of 56)</a:t>
            </a:r>
            <a:endParaRPr lang="en-US" dirty="0"/>
          </a:p>
        </p:txBody>
      </p:sp>
      <p:sp>
        <p:nvSpPr>
          <p:cNvPr id="22" name="TextBox 21"/>
          <p:cNvSpPr txBox="1"/>
          <p:nvPr/>
        </p:nvSpPr>
        <p:spPr>
          <a:xfrm>
            <a:off x="928077" y="312615"/>
            <a:ext cx="7541846" cy="381000"/>
          </a:xfrm>
          <a:prstGeom prst="rect">
            <a:avLst/>
          </a:prstGeom>
          <a:noFill/>
        </p:spPr>
        <p:txBody>
          <a:bodyPr wrap="square" rtlCol="0">
            <a:spAutoFit/>
          </a:bodyPr>
          <a:lstStyle/>
          <a:p>
            <a:r>
              <a:rPr lang="en-US" dirty="0" smtClean="0"/>
              <a:t>Does wealth bring happiness?  Not for </a:t>
            </a:r>
            <a:r>
              <a:rPr lang="en-US" dirty="0" err="1" smtClean="0"/>
              <a:t>Nichs</a:t>
            </a:r>
            <a:r>
              <a:rPr lang="en-US" dirty="0" smtClean="0"/>
              <a:t> Van Dyke.</a:t>
            </a:r>
            <a:endParaRPr lang="en-US" dirty="0"/>
          </a:p>
        </p:txBody>
      </p:sp>
      <p:sp>
        <p:nvSpPr>
          <p:cNvPr id="23" name="Rectangle 22"/>
          <p:cNvSpPr/>
          <p:nvPr/>
        </p:nvSpPr>
        <p:spPr>
          <a:xfrm>
            <a:off x="4686802" y="6224210"/>
            <a:ext cx="3973197" cy="246221"/>
          </a:xfrm>
          <a:prstGeom prst="rect">
            <a:avLst/>
          </a:prstGeom>
        </p:spPr>
        <p:txBody>
          <a:bodyPr wrap="square">
            <a:spAutoFit/>
          </a:bodyPr>
          <a:lstStyle/>
          <a:p>
            <a:r>
              <a:rPr lang="en-US" sz="1000" dirty="0" smtClean="0">
                <a:hlinkClick r:id="rId8"/>
              </a:rPr>
              <a:t>http://nc-chap.org/resources/schroeder_hermitage.pdf - page=14</a:t>
            </a:r>
            <a:endParaRPr lang="en-US" sz="1000" dirty="0"/>
          </a:p>
        </p:txBody>
      </p:sp>
    </p:spTree>
    <p:extLst>
      <p:ext uri="{BB962C8B-B14F-4D97-AF65-F5344CB8AC3E}">
        <p14:creationId xmlns:p14="http://schemas.microsoft.com/office/powerpoint/2010/main" val="184087352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14924" y="1084384"/>
            <a:ext cx="4114156" cy="5294924"/>
          </a:xfrm>
          <a:prstGeom prst="rect">
            <a:avLst/>
          </a:prstGeom>
        </p:spPr>
      </p:pic>
      <p:sp>
        <p:nvSpPr>
          <p:cNvPr id="3" name="Rectangle 2"/>
          <p:cNvSpPr/>
          <p:nvPr/>
        </p:nvSpPr>
        <p:spPr>
          <a:xfrm>
            <a:off x="1759652" y="342091"/>
            <a:ext cx="6570879" cy="646331"/>
          </a:xfrm>
          <a:prstGeom prst="rect">
            <a:avLst/>
          </a:prstGeom>
        </p:spPr>
        <p:txBody>
          <a:bodyPr wrap="none">
            <a:spAutoFit/>
          </a:bodyPr>
          <a:lstStyle/>
          <a:p>
            <a:r>
              <a:rPr lang="de-DE" sz="3600" dirty="0"/>
              <a:t>Ann Van </a:t>
            </a:r>
            <a:r>
              <a:rPr lang="de-DE" sz="3600" dirty="0" err="1"/>
              <a:t>Dyke</a:t>
            </a:r>
            <a:r>
              <a:rPr lang="de-DE" sz="3600" dirty="0"/>
              <a:t> Johns   (1768-1839)</a:t>
            </a:r>
            <a:endParaRPr lang="en-US" sz="3600" dirty="0"/>
          </a:p>
        </p:txBody>
      </p:sp>
      <p:sp>
        <p:nvSpPr>
          <p:cNvPr id="4" name="TextBox 3"/>
          <p:cNvSpPr txBox="1"/>
          <p:nvPr/>
        </p:nvSpPr>
        <p:spPr>
          <a:xfrm>
            <a:off x="4454768" y="1338384"/>
            <a:ext cx="3956539" cy="3046988"/>
          </a:xfrm>
          <a:prstGeom prst="rect">
            <a:avLst/>
          </a:prstGeom>
          <a:noFill/>
        </p:spPr>
        <p:txBody>
          <a:bodyPr wrap="square" rtlCol="0">
            <a:spAutoFit/>
          </a:bodyPr>
          <a:lstStyle/>
          <a:p>
            <a:r>
              <a:rPr lang="en-US" sz="1600" dirty="0" smtClean="0"/>
              <a:t>Lived at 2 </a:t>
            </a:r>
            <a:r>
              <a:rPr lang="en-US" sz="1600" dirty="0"/>
              <a:t>E. 4th </a:t>
            </a:r>
            <a:r>
              <a:rPr lang="en-US" sz="1600" dirty="0" smtClean="0"/>
              <a:t>Street, 2 </a:t>
            </a:r>
            <a:r>
              <a:rPr lang="en-US" sz="1600" dirty="0"/>
              <a:t>E 3rd </a:t>
            </a:r>
            <a:r>
              <a:rPr lang="en-US" sz="1600" dirty="0" smtClean="0"/>
              <a:t>Street</a:t>
            </a:r>
          </a:p>
          <a:p>
            <a:endParaRPr lang="en-US" sz="1600" dirty="0"/>
          </a:p>
          <a:p>
            <a:r>
              <a:rPr lang="en-US" sz="1600" dirty="0"/>
              <a:t>Married </a:t>
            </a:r>
            <a:r>
              <a:rPr lang="en-US" sz="1600" dirty="0" err="1"/>
              <a:t>Kensey</a:t>
            </a:r>
            <a:r>
              <a:rPr lang="en-US" sz="1600" dirty="0"/>
              <a:t> Johns Sr. (1784) </a:t>
            </a:r>
            <a:endParaRPr lang="en-US" sz="1600" dirty="0" smtClean="0"/>
          </a:p>
          <a:p>
            <a:endParaRPr lang="en-US" sz="1600" dirty="0"/>
          </a:p>
          <a:p>
            <a:r>
              <a:rPr lang="en-US" sz="1600" dirty="0" smtClean="0"/>
              <a:t>Children:</a:t>
            </a:r>
          </a:p>
          <a:p>
            <a:r>
              <a:rPr lang="it-IT" sz="1400" dirty="0"/>
              <a:t>Fidelia (1785-1871)</a:t>
            </a:r>
            <a:br>
              <a:rPr lang="it-IT" sz="1400" dirty="0"/>
            </a:br>
            <a:r>
              <a:rPr lang="it-IT" sz="1400" dirty="0" err="1"/>
              <a:t>Ann</a:t>
            </a:r>
            <a:r>
              <a:rPr lang="it-IT" sz="1400" dirty="0"/>
              <a:t> (1787-1874)</a:t>
            </a:r>
            <a:br>
              <a:rPr lang="it-IT" sz="1400" dirty="0"/>
            </a:br>
            <a:r>
              <a:rPr lang="it-IT" sz="1400" dirty="0" err="1"/>
              <a:t>Susannah</a:t>
            </a:r>
            <a:r>
              <a:rPr lang="it-IT" sz="1400" dirty="0"/>
              <a:t> Stewart (1789-1862)</a:t>
            </a:r>
            <a:br>
              <a:rPr lang="it-IT" sz="1400" dirty="0"/>
            </a:br>
            <a:r>
              <a:rPr lang="it-IT" sz="1400" dirty="0" err="1"/>
              <a:t>Kensey</a:t>
            </a:r>
            <a:r>
              <a:rPr lang="it-IT" sz="1400" dirty="0"/>
              <a:t> Jr (1791-1857)</a:t>
            </a:r>
            <a:br>
              <a:rPr lang="it-IT" sz="1400" dirty="0"/>
            </a:br>
            <a:r>
              <a:rPr lang="it-IT" sz="1400" dirty="0"/>
              <a:t>John Johns (1796-1876</a:t>
            </a:r>
            <a:r>
              <a:rPr lang="it-IT" sz="1400" dirty="0" smtClean="0"/>
              <a:t>)  </a:t>
            </a:r>
            <a:r>
              <a:rPr lang="it-IT" sz="1400" dirty="0" err="1" smtClean="0"/>
              <a:t>estranged</a:t>
            </a:r>
            <a:r>
              <a:rPr lang="it-IT" sz="1400" dirty="0" smtClean="0"/>
              <a:t>?</a:t>
            </a:r>
            <a:r>
              <a:rPr lang="it-IT" sz="1400" dirty="0"/>
              <a:t/>
            </a:r>
            <a:br>
              <a:rPr lang="it-IT" sz="1400" dirty="0"/>
            </a:br>
            <a:r>
              <a:rPr lang="it-IT" sz="1400" dirty="0" smtClean="0"/>
              <a:t>Van </a:t>
            </a:r>
            <a:r>
              <a:rPr lang="it-IT" sz="1400" dirty="0" err="1"/>
              <a:t>Dyke</a:t>
            </a:r>
            <a:r>
              <a:rPr lang="it-IT" sz="1400" dirty="0"/>
              <a:t> (1798-1801</a:t>
            </a:r>
            <a:r>
              <a:rPr lang="it-IT" sz="1400" dirty="0" smtClean="0"/>
              <a:t>)  </a:t>
            </a:r>
            <a:r>
              <a:rPr lang="it-IT" sz="1400" dirty="0" err="1" smtClean="0"/>
              <a:t>estranged</a:t>
            </a:r>
            <a:r>
              <a:rPr lang="it-IT" sz="1400" dirty="0" smtClean="0"/>
              <a:t>?</a:t>
            </a:r>
            <a:r>
              <a:rPr lang="it-IT" sz="1400" dirty="0"/>
              <a:t/>
            </a:r>
            <a:br>
              <a:rPr lang="it-IT" sz="1400" dirty="0"/>
            </a:br>
            <a:r>
              <a:rPr lang="it-IT" sz="1400" dirty="0" smtClean="0"/>
              <a:t>Henrietta </a:t>
            </a:r>
            <a:r>
              <a:rPr lang="it-IT" sz="1400" dirty="0"/>
              <a:t>(c1800- 1837, m c1820, 1823) </a:t>
            </a:r>
            <a:r>
              <a:rPr lang="it-IT" sz="1400" dirty="0" err="1"/>
              <a:t>disowned</a:t>
            </a:r>
            <a:r>
              <a:rPr lang="it-IT" sz="1400" dirty="0"/>
              <a:t>*</a:t>
            </a:r>
            <a:br>
              <a:rPr lang="it-IT" sz="1400" dirty="0"/>
            </a:br>
            <a:r>
              <a:rPr lang="it-IT" sz="1400" dirty="0"/>
              <a:t>Henry Van </a:t>
            </a:r>
            <a:r>
              <a:rPr lang="it-IT" sz="1400" dirty="0" err="1"/>
              <a:t>Dyke</a:t>
            </a:r>
            <a:r>
              <a:rPr lang="it-IT" sz="1400" dirty="0"/>
              <a:t> (1803 -1859) </a:t>
            </a:r>
            <a:endParaRPr lang="en-US" sz="1400" dirty="0"/>
          </a:p>
        </p:txBody>
      </p:sp>
    </p:spTree>
    <p:extLst>
      <p:ext uri="{BB962C8B-B14F-4D97-AF65-F5344CB8AC3E}">
        <p14:creationId xmlns:p14="http://schemas.microsoft.com/office/powerpoint/2010/main" val="7790416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1200" y="1287592"/>
            <a:ext cx="7437120" cy="5554886"/>
          </a:xfrm>
          <a:prstGeom prst="rect">
            <a:avLst/>
          </a:prstGeom>
        </p:spPr>
      </p:pic>
      <p:sp>
        <p:nvSpPr>
          <p:cNvPr id="3" name="TextBox 2"/>
          <p:cNvSpPr txBox="1"/>
          <p:nvPr/>
        </p:nvSpPr>
        <p:spPr>
          <a:xfrm>
            <a:off x="314960" y="223520"/>
            <a:ext cx="8361680" cy="1200329"/>
          </a:xfrm>
          <a:prstGeom prst="rect">
            <a:avLst/>
          </a:prstGeom>
          <a:noFill/>
        </p:spPr>
        <p:txBody>
          <a:bodyPr wrap="square" rtlCol="0">
            <a:spAutoFit/>
          </a:bodyPr>
          <a:lstStyle/>
          <a:p>
            <a:r>
              <a:rPr lang="en-US" dirty="0" err="1" smtClean="0"/>
              <a:t>Kensey</a:t>
            </a:r>
            <a:r>
              <a:rPr lang="en-US" dirty="0" smtClean="0"/>
              <a:t>  and Ann Van Dyke Johns in Amstel House parlor.</a:t>
            </a:r>
          </a:p>
          <a:p>
            <a:r>
              <a:rPr lang="en-US" dirty="0" smtClean="0"/>
              <a:t>They lived in this house while their house on the Green was being built.</a:t>
            </a:r>
          </a:p>
          <a:p>
            <a:r>
              <a:rPr lang="en-US" dirty="0" smtClean="0"/>
              <a:t>On the table, in addition to the tea service is a snippet of her non-white wedding gown.</a:t>
            </a:r>
          </a:p>
          <a:p>
            <a:endParaRPr lang="en-US" dirty="0"/>
          </a:p>
        </p:txBody>
      </p:sp>
      <p:cxnSp>
        <p:nvCxnSpPr>
          <p:cNvPr id="5" name="Straight Arrow Connector 4"/>
          <p:cNvCxnSpPr/>
          <p:nvPr/>
        </p:nvCxnSpPr>
        <p:spPr>
          <a:xfrm flipH="1">
            <a:off x="6431280" y="1066800"/>
            <a:ext cx="1524000" cy="485648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04405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2700"/>
            <a:ext cx="9144000" cy="6829778"/>
          </a:xfrm>
          <a:prstGeom prst="rect">
            <a:avLst/>
          </a:prstGeom>
        </p:spPr>
      </p:pic>
    </p:spTree>
    <p:extLst>
      <p:ext uri="{BB962C8B-B14F-4D97-AF65-F5344CB8AC3E}">
        <p14:creationId xmlns:p14="http://schemas.microsoft.com/office/powerpoint/2010/main" val="305437346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94972" y="220785"/>
            <a:ext cx="6949440" cy="923330"/>
          </a:xfrm>
          <a:prstGeom prst="rect">
            <a:avLst/>
          </a:prstGeom>
          <a:noFill/>
        </p:spPr>
        <p:txBody>
          <a:bodyPr wrap="square" rtlCol="0">
            <a:spAutoFit/>
          </a:bodyPr>
          <a:lstStyle/>
          <a:p>
            <a:r>
              <a:rPr lang="en-US" sz="3600" dirty="0" smtClean="0"/>
              <a:t>John </a:t>
            </a:r>
            <a:r>
              <a:rPr lang="en-US" sz="3600" dirty="0" smtClean="0"/>
              <a:t>Johns (1796-1876)</a:t>
            </a:r>
          </a:p>
          <a:p>
            <a:r>
              <a:rPr lang="en-US" dirty="0"/>
              <a:t>E</a:t>
            </a:r>
            <a:r>
              <a:rPr lang="en-US" dirty="0" smtClean="0"/>
              <a:t>stranged </a:t>
            </a:r>
            <a:r>
              <a:rPr lang="en-US" dirty="0" smtClean="0"/>
              <a:t>son of </a:t>
            </a:r>
            <a:r>
              <a:rPr lang="en-US" dirty="0" err="1" smtClean="0"/>
              <a:t>Kensey</a:t>
            </a:r>
            <a:r>
              <a:rPr lang="en-US" dirty="0" smtClean="0"/>
              <a:t> </a:t>
            </a:r>
            <a:r>
              <a:rPr lang="en-US" dirty="0" smtClean="0"/>
              <a:t>and Ann Johns?</a:t>
            </a:r>
            <a:endParaRPr lang="en-US" dirty="0" smtClean="0"/>
          </a:p>
        </p:txBody>
      </p:sp>
      <p:pic>
        <p:nvPicPr>
          <p:cNvPr id="5" name="Picture 4"/>
          <p:cNvPicPr>
            <a:picLocks noChangeAspect="1"/>
          </p:cNvPicPr>
          <p:nvPr/>
        </p:nvPicPr>
        <p:blipFill>
          <a:blip r:embed="rId2"/>
          <a:stretch>
            <a:fillRect/>
          </a:stretch>
        </p:blipFill>
        <p:spPr>
          <a:xfrm>
            <a:off x="304800" y="1348936"/>
            <a:ext cx="4267200" cy="4876800"/>
          </a:xfrm>
          <a:prstGeom prst="rect">
            <a:avLst/>
          </a:prstGeom>
        </p:spPr>
      </p:pic>
      <p:sp>
        <p:nvSpPr>
          <p:cNvPr id="2" name="Rectangle 1"/>
          <p:cNvSpPr/>
          <p:nvPr/>
        </p:nvSpPr>
        <p:spPr>
          <a:xfrm>
            <a:off x="4767384" y="5478027"/>
            <a:ext cx="4572000" cy="276999"/>
          </a:xfrm>
          <a:prstGeom prst="rect">
            <a:avLst/>
          </a:prstGeom>
        </p:spPr>
        <p:txBody>
          <a:bodyPr>
            <a:spAutoFit/>
          </a:bodyPr>
          <a:lstStyle/>
          <a:p>
            <a:r>
              <a:rPr lang="en-US" sz="1200" dirty="0">
                <a:hlinkClick r:id="rId3"/>
              </a:rPr>
              <a:t>http://</a:t>
            </a:r>
            <a:r>
              <a:rPr lang="en-US" sz="1200" dirty="0" err="1">
                <a:hlinkClick r:id="rId3"/>
              </a:rPr>
              <a:t>nc-chap.org</a:t>
            </a:r>
            <a:r>
              <a:rPr lang="en-US" sz="1200" dirty="0">
                <a:hlinkClick r:id="rId3"/>
              </a:rPr>
              <a:t>/portraits/</a:t>
            </a:r>
            <a:r>
              <a:rPr lang="en-US" sz="1200" dirty="0" err="1">
                <a:hlinkClick r:id="rId3"/>
              </a:rPr>
              <a:t>details.php?wname</a:t>
            </a:r>
            <a:r>
              <a:rPr lang="en-US" sz="1200" dirty="0">
                <a:hlinkClick r:id="rId3"/>
              </a:rPr>
              <a:t>=</a:t>
            </a:r>
            <a:r>
              <a:rPr lang="en-US" sz="1200" dirty="0" err="1">
                <a:hlinkClick r:id="rId3"/>
              </a:rPr>
              <a:t>john_johns</a:t>
            </a:r>
            <a:endParaRPr lang="en-US" sz="1200" dirty="0"/>
          </a:p>
        </p:txBody>
      </p:sp>
      <p:sp>
        <p:nvSpPr>
          <p:cNvPr id="3" name="Rectangle 2"/>
          <p:cNvSpPr/>
          <p:nvPr/>
        </p:nvSpPr>
        <p:spPr>
          <a:xfrm>
            <a:off x="4767384" y="1817078"/>
            <a:ext cx="4572000" cy="923330"/>
          </a:xfrm>
          <a:prstGeom prst="rect">
            <a:avLst/>
          </a:prstGeom>
        </p:spPr>
        <p:txBody>
          <a:bodyPr>
            <a:spAutoFit/>
          </a:bodyPr>
          <a:lstStyle/>
          <a:p>
            <a:r>
              <a:rPr lang="en-US" dirty="0"/>
              <a:t>Bishop of Virginia, </a:t>
            </a:r>
            <a:endParaRPr lang="en-US" dirty="0" smtClean="0"/>
          </a:p>
          <a:p>
            <a:r>
              <a:rPr lang="en-US" dirty="0" smtClean="0"/>
              <a:t>President </a:t>
            </a:r>
            <a:r>
              <a:rPr lang="en-US" dirty="0"/>
              <a:t>W&amp;M, </a:t>
            </a:r>
            <a:endParaRPr lang="en-US" dirty="0" smtClean="0"/>
          </a:p>
          <a:p>
            <a:r>
              <a:rPr lang="en-US" dirty="0" smtClean="0"/>
              <a:t>President </a:t>
            </a:r>
            <a:r>
              <a:rPr lang="en-US" dirty="0"/>
              <a:t>Va. Theol. Seminary</a:t>
            </a:r>
            <a:endParaRPr lang="en-US" dirty="0"/>
          </a:p>
        </p:txBody>
      </p:sp>
      <p:sp>
        <p:nvSpPr>
          <p:cNvPr id="6" name="TextBox 5"/>
          <p:cNvSpPr txBox="1"/>
          <p:nvPr/>
        </p:nvSpPr>
        <p:spPr>
          <a:xfrm>
            <a:off x="4767384" y="3008924"/>
            <a:ext cx="3770924" cy="2246769"/>
          </a:xfrm>
          <a:prstGeom prst="rect">
            <a:avLst/>
          </a:prstGeom>
          <a:noFill/>
        </p:spPr>
        <p:txBody>
          <a:bodyPr wrap="square" rtlCol="0">
            <a:spAutoFit/>
          </a:bodyPr>
          <a:lstStyle/>
          <a:p>
            <a:r>
              <a:rPr lang="en-US" sz="1400" dirty="0"/>
              <a:t>John Johns was a respected and loved minister who served in Maryland and Virginia. Although he was born (July 10, 1796) and grew up in New Castle, his entire adult life was spent outside the state. </a:t>
            </a:r>
            <a:endParaRPr lang="en-US" sz="1400" dirty="0" smtClean="0"/>
          </a:p>
          <a:p>
            <a:endParaRPr lang="en-US" sz="1400" dirty="0"/>
          </a:p>
          <a:p>
            <a:r>
              <a:rPr lang="en-US" sz="1400" dirty="0"/>
              <a:t>Bishop John </a:t>
            </a:r>
            <a:r>
              <a:rPr lang="en-US" sz="1400" dirty="0" smtClean="0"/>
              <a:t>apparently did </a:t>
            </a:r>
            <a:r>
              <a:rPr lang="en-US" sz="1400" dirty="0"/>
              <a:t>not let others know of his distinguished and wealthy father.</a:t>
            </a:r>
            <a:endParaRPr lang="en-US" sz="1400" dirty="0" smtClean="0"/>
          </a:p>
          <a:p>
            <a:endParaRPr lang="en-US" sz="1400" dirty="0"/>
          </a:p>
          <a:p>
            <a:endParaRPr lang="en-US" sz="1400" dirty="0"/>
          </a:p>
        </p:txBody>
      </p:sp>
    </p:spTree>
    <p:extLst>
      <p:ext uri="{BB962C8B-B14F-4D97-AF65-F5344CB8AC3E}">
        <p14:creationId xmlns:p14="http://schemas.microsoft.com/office/powerpoint/2010/main" val="4146033421"/>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smtClean="0"/>
              <a:t/>
            </a:r>
            <a:br>
              <a:rPr lang="en-US" sz="2000" dirty="0" smtClean="0"/>
            </a:br>
            <a:r>
              <a:rPr lang="en-US" sz="1800" dirty="0"/>
              <a:t>What son of a prominent resident was an opium dealer and diplomat?</a:t>
            </a:r>
            <a:r>
              <a:rPr lang="en-US" sz="2000" dirty="0"/>
              <a:t/>
            </a:r>
            <a:br>
              <a:rPr lang="en-US" sz="2000" dirty="0"/>
            </a:br>
            <a:r>
              <a:rPr lang="en-US" sz="2000" dirty="0" smtClean="0"/>
              <a:t/>
            </a:r>
            <a:br>
              <a:rPr lang="en-US" sz="2000" dirty="0" smtClean="0"/>
            </a:br>
            <a:r>
              <a:rPr lang="en-US" sz="3100" dirty="0" smtClean="0"/>
              <a:t>William </a:t>
            </a:r>
            <a:r>
              <a:rPr lang="en-US" sz="3100" dirty="0" smtClean="0"/>
              <a:t>Reed (</a:t>
            </a:r>
            <a:r>
              <a:rPr lang="is-IS" sz="3100" b="1" dirty="0" smtClean="0"/>
              <a:t>1767</a:t>
            </a:r>
            <a:r>
              <a:rPr lang="is-IS" sz="3100" b="1" dirty="0"/>
              <a:t>-1846)</a:t>
            </a:r>
            <a:br>
              <a:rPr lang="is-IS" sz="3100" b="1" dirty="0"/>
            </a:br>
            <a:r>
              <a:rPr lang="en-US" sz="1800" dirty="0"/>
              <a:t>Consul General, Kingdom of Naples</a:t>
            </a:r>
            <a:br>
              <a:rPr lang="en-US" sz="1800" dirty="0"/>
            </a:br>
            <a:r>
              <a:rPr lang="en-US" sz="1800" dirty="0"/>
              <a:t>Opium merchant with China</a:t>
            </a:r>
            <a:r>
              <a:rPr lang="is-IS" sz="2000" b="1" dirty="0" smtClean="0"/>
              <a:t/>
            </a:r>
            <a:br>
              <a:rPr lang="is-IS" sz="2000" b="1" dirty="0" smtClean="0"/>
            </a:br>
            <a:endParaRPr lang="en-US" sz="2000" dirty="0"/>
          </a:p>
        </p:txBody>
      </p:sp>
      <p:pic>
        <p:nvPicPr>
          <p:cNvPr id="3" name="Picture 2"/>
          <p:cNvPicPr>
            <a:picLocks noChangeAspect="1"/>
          </p:cNvPicPr>
          <p:nvPr/>
        </p:nvPicPr>
        <p:blipFill>
          <a:blip r:embed="rId2"/>
          <a:stretch>
            <a:fillRect/>
          </a:stretch>
        </p:blipFill>
        <p:spPr>
          <a:xfrm>
            <a:off x="1531815" y="2066192"/>
            <a:ext cx="2641600" cy="3175000"/>
          </a:xfrm>
          <a:prstGeom prst="rect">
            <a:avLst/>
          </a:prstGeom>
        </p:spPr>
      </p:pic>
      <p:sp>
        <p:nvSpPr>
          <p:cNvPr id="4" name="TextBox 3"/>
          <p:cNvSpPr txBox="1"/>
          <p:nvPr/>
        </p:nvSpPr>
        <p:spPr>
          <a:xfrm>
            <a:off x="742462" y="5900615"/>
            <a:ext cx="4151923" cy="276999"/>
          </a:xfrm>
          <a:prstGeom prst="rect">
            <a:avLst/>
          </a:prstGeom>
          <a:noFill/>
        </p:spPr>
        <p:txBody>
          <a:bodyPr wrap="square" rtlCol="0">
            <a:spAutoFit/>
          </a:bodyPr>
          <a:lstStyle/>
          <a:p>
            <a:r>
              <a:rPr lang="en-US" sz="1200" dirty="0">
                <a:hlinkClick r:id="rId3"/>
              </a:rPr>
              <a:t>http://</a:t>
            </a:r>
            <a:r>
              <a:rPr lang="en-US" sz="1200" dirty="0" err="1">
                <a:hlinkClick r:id="rId3"/>
              </a:rPr>
              <a:t>nc-chap.org</a:t>
            </a:r>
            <a:r>
              <a:rPr lang="en-US" sz="1200" dirty="0">
                <a:hlinkClick r:id="rId3"/>
              </a:rPr>
              <a:t>/portraits/</a:t>
            </a:r>
            <a:r>
              <a:rPr lang="en-US" sz="1200" dirty="0" err="1">
                <a:hlinkClick r:id="rId3"/>
              </a:rPr>
              <a:t>details.php?wname</a:t>
            </a:r>
            <a:r>
              <a:rPr lang="en-US" sz="1200" dirty="0">
                <a:hlinkClick r:id="rId3"/>
              </a:rPr>
              <a:t>=</a:t>
            </a:r>
            <a:r>
              <a:rPr lang="en-US" sz="1200" dirty="0" err="1">
                <a:hlinkClick r:id="rId3"/>
              </a:rPr>
              <a:t>william_read</a:t>
            </a:r>
            <a:endParaRPr lang="en-US" sz="1200" dirty="0"/>
          </a:p>
        </p:txBody>
      </p:sp>
    </p:spTree>
    <p:extLst>
      <p:ext uri="{BB962C8B-B14F-4D97-AF65-F5344CB8AC3E}">
        <p14:creationId xmlns:p14="http://schemas.microsoft.com/office/powerpoint/2010/main" val="100549409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560" y="254318"/>
            <a:ext cx="8229600" cy="1143000"/>
          </a:xfrm>
        </p:spPr>
        <p:txBody>
          <a:bodyPr>
            <a:normAutofit/>
          </a:bodyPr>
          <a:lstStyle/>
          <a:p>
            <a:r>
              <a:rPr lang="en-US" sz="2400" dirty="0"/>
              <a:t>What FOUR people who lived or worked in New Castle signed the Declaration of </a:t>
            </a:r>
            <a:r>
              <a:rPr lang="en-US" sz="2400" dirty="0" smtClean="0"/>
              <a:t>Independence? </a:t>
            </a:r>
            <a:endParaRPr lang="en-US" sz="24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62560" y="4070361"/>
            <a:ext cx="2235200" cy="2787639"/>
          </a:xfrm>
          <a:prstGeom prst="rect">
            <a:avLst/>
          </a:prstGeom>
        </p:spPr>
      </p:pic>
      <p:pic>
        <p:nvPicPr>
          <p:cNvPr id="4" name="Picture 3"/>
          <p:cNvPicPr>
            <a:picLocks noChangeAspect="1"/>
          </p:cNvPicPr>
          <p:nvPr/>
        </p:nvPicPr>
        <p:blipFill>
          <a:blip r:embed="rId3"/>
          <a:stretch>
            <a:fillRect/>
          </a:stretch>
        </p:blipFill>
        <p:spPr>
          <a:xfrm>
            <a:off x="2534339" y="4070361"/>
            <a:ext cx="2261973" cy="2785309"/>
          </a:xfrm>
          <a:prstGeom prst="rect">
            <a:avLst/>
          </a:prstGeom>
        </p:spPr>
      </p:pic>
      <p:pic>
        <p:nvPicPr>
          <p:cNvPr id="5" name="Picture 4"/>
          <p:cNvPicPr>
            <a:picLocks noChangeAspect="1"/>
          </p:cNvPicPr>
          <p:nvPr/>
        </p:nvPicPr>
        <p:blipFill>
          <a:blip r:embed="rId4"/>
          <a:stretch>
            <a:fillRect/>
          </a:stretch>
        </p:blipFill>
        <p:spPr>
          <a:xfrm>
            <a:off x="4857840" y="4070361"/>
            <a:ext cx="2061729" cy="2771140"/>
          </a:xfrm>
          <a:prstGeom prst="rect">
            <a:avLst/>
          </a:prstGeom>
        </p:spPr>
      </p:pic>
      <p:pic>
        <p:nvPicPr>
          <p:cNvPr id="6" name="Picture 5"/>
          <p:cNvPicPr>
            <a:picLocks noChangeAspect="1"/>
          </p:cNvPicPr>
          <p:nvPr/>
        </p:nvPicPr>
        <p:blipFill>
          <a:blip r:embed="rId5"/>
          <a:stretch>
            <a:fillRect/>
          </a:stretch>
        </p:blipFill>
        <p:spPr>
          <a:xfrm>
            <a:off x="6949257" y="4086860"/>
            <a:ext cx="2194743" cy="2771140"/>
          </a:xfrm>
          <a:prstGeom prst="rect">
            <a:avLst/>
          </a:prstGeom>
        </p:spPr>
      </p:pic>
    </p:spTree>
    <p:extLst>
      <p:ext uri="{BB962C8B-B14F-4D97-AF65-F5344CB8AC3E}">
        <p14:creationId xmlns:p14="http://schemas.microsoft.com/office/powerpoint/2010/main" val="2853855667"/>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560" y="254318"/>
            <a:ext cx="8229600" cy="1143000"/>
          </a:xfrm>
        </p:spPr>
        <p:txBody>
          <a:bodyPr>
            <a:normAutofit/>
          </a:bodyPr>
          <a:lstStyle/>
          <a:p>
            <a:r>
              <a:rPr lang="en-US" sz="2400" dirty="0"/>
              <a:t>What FOUR people who lived or worked in New Castle signed the Declaration of </a:t>
            </a:r>
            <a:r>
              <a:rPr lang="en-US" sz="2400" dirty="0" smtClean="0"/>
              <a:t>Independence? </a:t>
            </a:r>
            <a:endParaRPr lang="en-US" sz="24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62560" y="4070361"/>
            <a:ext cx="2235200" cy="2787639"/>
          </a:xfrm>
          <a:prstGeom prst="rect">
            <a:avLst/>
          </a:prstGeom>
        </p:spPr>
      </p:pic>
      <p:pic>
        <p:nvPicPr>
          <p:cNvPr id="4" name="Picture 3"/>
          <p:cNvPicPr>
            <a:picLocks noChangeAspect="1"/>
          </p:cNvPicPr>
          <p:nvPr/>
        </p:nvPicPr>
        <p:blipFill>
          <a:blip r:embed="rId3"/>
          <a:stretch>
            <a:fillRect/>
          </a:stretch>
        </p:blipFill>
        <p:spPr>
          <a:xfrm>
            <a:off x="2534339" y="4070361"/>
            <a:ext cx="2261973" cy="2785309"/>
          </a:xfrm>
          <a:prstGeom prst="rect">
            <a:avLst/>
          </a:prstGeom>
        </p:spPr>
      </p:pic>
      <p:pic>
        <p:nvPicPr>
          <p:cNvPr id="5" name="Picture 4"/>
          <p:cNvPicPr>
            <a:picLocks noChangeAspect="1"/>
          </p:cNvPicPr>
          <p:nvPr/>
        </p:nvPicPr>
        <p:blipFill>
          <a:blip r:embed="rId4"/>
          <a:stretch>
            <a:fillRect/>
          </a:stretch>
        </p:blipFill>
        <p:spPr>
          <a:xfrm>
            <a:off x="4857840" y="4070361"/>
            <a:ext cx="2061729" cy="2771140"/>
          </a:xfrm>
          <a:prstGeom prst="rect">
            <a:avLst/>
          </a:prstGeom>
        </p:spPr>
      </p:pic>
      <p:pic>
        <p:nvPicPr>
          <p:cNvPr id="6" name="Picture 5"/>
          <p:cNvPicPr>
            <a:picLocks noChangeAspect="1"/>
          </p:cNvPicPr>
          <p:nvPr/>
        </p:nvPicPr>
        <p:blipFill>
          <a:blip r:embed="rId5"/>
          <a:stretch>
            <a:fillRect/>
          </a:stretch>
        </p:blipFill>
        <p:spPr>
          <a:xfrm>
            <a:off x="6949257" y="4086860"/>
            <a:ext cx="2194743" cy="2771140"/>
          </a:xfrm>
          <a:prstGeom prst="rect">
            <a:avLst/>
          </a:prstGeom>
        </p:spPr>
      </p:pic>
      <p:sp>
        <p:nvSpPr>
          <p:cNvPr id="7" name="TextBox 6"/>
          <p:cNvSpPr txBox="1"/>
          <p:nvPr/>
        </p:nvSpPr>
        <p:spPr>
          <a:xfrm>
            <a:off x="647617" y="2364153"/>
            <a:ext cx="8297389" cy="369332"/>
          </a:xfrm>
          <a:prstGeom prst="rect">
            <a:avLst/>
          </a:prstGeom>
          <a:noFill/>
        </p:spPr>
        <p:txBody>
          <a:bodyPr wrap="none" rtlCol="0">
            <a:spAutoFit/>
          </a:bodyPr>
          <a:lstStyle/>
          <a:p>
            <a:r>
              <a:rPr lang="en-US" dirty="0"/>
              <a:t>George Read Sr.,   Thomas McKean, (DE),    George Ross, (PA),  Francis Hopkinson (NJ) , </a:t>
            </a:r>
          </a:p>
        </p:txBody>
      </p:sp>
    </p:spTree>
    <p:extLst>
      <p:ext uri="{BB962C8B-B14F-4D97-AF65-F5344CB8AC3E}">
        <p14:creationId xmlns:p14="http://schemas.microsoft.com/office/powerpoint/2010/main" val="343957400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815924529"/>
              </p:ext>
            </p:extLst>
          </p:nvPr>
        </p:nvGraphicFramePr>
        <p:xfrm>
          <a:off x="1524000" y="1397000"/>
          <a:ext cx="6096000" cy="1483360"/>
        </p:xfrm>
        <a:graphic>
          <a:graphicData uri="http://schemas.openxmlformats.org/drawingml/2006/table">
            <a:tbl>
              <a:tblPr firstRow="1" bandRow="1">
                <a:tableStyleId>{2D5ABB26-0587-4C30-8999-92F81FD0307C}</a:tableStyleId>
              </a:tblPr>
              <a:tblGrid>
                <a:gridCol w="1524000">
                  <a:extLst>
                    <a:ext uri="{9D8B030D-6E8A-4147-A177-3AD203B41FA5}">
                      <a16:colId xmlns:a16="http://schemas.microsoft.com/office/drawing/2014/main" xmlns="" val="20000"/>
                    </a:ext>
                  </a:extLst>
                </a:gridCol>
                <a:gridCol w="1524000">
                  <a:extLst>
                    <a:ext uri="{9D8B030D-6E8A-4147-A177-3AD203B41FA5}">
                      <a16:colId xmlns:a16="http://schemas.microsoft.com/office/drawing/2014/main" xmlns="" val="20001"/>
                    </a:ext>
                  </a:extLst>
                </a:gridCol>
                <a:gridCol w="1524000">
                  <a:extLst>
                    <a:ext uri="{9D8B030D-6E8A-4147-A177-3AD203B41FA5}">
                      <a16:colId xmlns:a16="http://schemas.microsoft.com/office/drawing/2014/main" xmlns="" val="20002"/>
                    </a:ext>
                  </a:extLst>
                </a:gridCol>
                <a:gridCol w="1524000">
                  <a:extLst>
                    <a:ext uri="{9D8B030D-6E8A-4147-A177-3AD203B41FA5}">
                      <a16:colId xmlns:a16="http://schemas.microsoft.com/office/drawing/2014/main" xmlns="" val="20003"/>
                    </a:ext>
                  </a:extLst>
                </a:gridCol>
              </a:tblGrid>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xmlns="" val="10000"/>
                  </a:ext>
                </a:extLst>
              </a:tr>
              <a:tr h="370840">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xmlns="" val="10001"/>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xmlns="" val="10002"/>
                  </a:ext>
                </a:extLst>
              </a:tr>
              <a:tr h="370840">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3"/>
                  </a:ext>
                </a:extLst>
              </a:tr>
            </a:tbl>
          </a:graphicData>
        </a:graphic>
      </p:graphicFrame>
      <p:pic>
        <p:nvPicPr>
          <p:cNvPr id="5" name="Picture 4" descr="benjamin_latrobe_tn.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891347" y="2577434"/>
            <a:ext cx="1506609" cy="1776662"/>
          </a:xfrm>
          <a:prstGeom prst="rect">
            <a:avLst/>
          </a:prstGeom>
        </p:spPr>
      </p:pic>
      <p:pic>
        <p:nvPicPr>
          <p:cNvPr id="8" name="Picture 7" descr="dorcas_montgomery_vandyke_tn.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365235" y="4642108"/>
            <a:ext cx="1478183" cy="1776662"/>
          </a:xfrm>
          <a:prstGeom prst="rect">
            <a:avLst/>
          </a:prstGeom>
        </p:spPr>
      </p:pic>
      <p:pic>
        <p:nvPicPr>
          <p:cNvPr id="9" name="Picture 8" descr="anna_dorothea_finney_tn.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64525" y="408877"/>
            <a:ext cx="1368711" cy="1791506"/>
          </a:xfrm>
          <a:prstGeom prst="rect">
            <a:avLst/>
          </a:prstGeom>
        </p:spPr>
      </p:pic>
      <p:pic>
        <p:nvPicPr>
          <p:cNvPr id="10" name="Picture 9" descr="ann_curtis_clay_tn.jp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079486" y="418555"/>
            <a:ext cx="1425462" cy="1781828"/>
          </a:xfrm>
          <a:prstGeom prst="rect">
            <a:avLst/>
          </a:prstGeom>
        </p:spPr>
      </p:pic>
      <p:pic>
        <p:nvPicPr>
          <p:cNvPr id="11" name="Picture 10" descr="slator_clay_tn.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87844" y="408876"/>
            <a:ext cx="1355574" cy="1791507"/>
          </a:xfrm>
          <a:prstGeom prst="rect">
            <a:avLst/>
          </a:prstGeom>
        </p:spPr>
      </p:pic>
      <p:pic>
        <p:nvPicPr>
          <p:cNvPr id="13" name="Picture 12" descr="thomas_macdonough_tn.jp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788269" y="4657022"/>
            <a:ext cx="1479869" cy="1761748"/>
          </a:xfrm>
          <a:prstGeom prst="rect">
            <a:avLst/>
          </a:prstGeom>
        </p:spPr>
      </p:pic>
      <p:pic>
        <p:nvPicPr>
          <p:cNvPr id="14" name="Picture 13" descr="george_read_jr_sartain_tn.jpg"/>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4109390" y="4656735"/>
            <a:ext cx="1350481" cy="1776949"/>
          </a:xfrm>
          <a:prstGeom prst="rect">
            <a:avLst/>
          </a:prstGeom>
        </p:spPr>
      </p:pic>
      <p:pic>
        <p:nvPicPr>
          <p:cNvPr id="15" name="Picture 14"/>
          <p:cNvPicPr>
            <a:picLocks noChangeAspect="1"/>
          </p:cNvPicPr>
          <p:nvPr/>
        </p:nvPicPr>
        <p:blipFill>
          <a:blip r:embed="rId9"/>
          <a:stretch>
            <a:fillRect/>
          </a:stretch>
        </p:blipFill>
        <p:spPr>
          <a:xfrm>
            <a:off x="5594125" y="2577434"/>
            <a:ext cx="1401898" cy="1776662"/>
          </a:xfrm>
          <a:prstGeom prst="rect">
            <a:avLst/>
          </a:prstGeom>
        </p:spPr>
      </p:pic>
      <p:pic>
        <p:nvPicPr>
          <p:cNvPr id="16" name="Picture 1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190613" y="423721"/>
            <a:ext cx="1439836" cy="1776662"/>
          </a:xfrm>
          <a:prstGeom prst="rect">
            <a:avLst/>
          </a:prstGeom>
        </p:spPr>
      </p:pic>
      <p:pic>
        <p:nvPicPr>
          <p:cNvPr id="17" name="Picture 16"/>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605323" y="408877"/>
            <a:ext cx="1264168" cy="1791506"/>
          </a:xfrm>
          <a:prstGeom prst="rect">
            <a:avLst/>
          </a:prstGeom>
        </p:spPr>
      </p:pic>
      <p:sp>
        <p:nvSpPr>
          <p:cNvPr id="18" name="TextBox 17"/>
          <p:cNvSpPr txBox="1"/>
          <p:nvPr/>
        </p:nvSpPr>
        <p:spPr>
          <a:xfrm>
            <a:off x="153698" y="800875"/>
            <a:ext cx="2054695" cy="738664"/>
          </a:xfrm>
          <a:prstGeom prst="rect">
            <a:avLst/>
          </a:prstGeom>
          <a:noFill/>
        </p:spPr>
        <p:txBody>
          <a:bodyPr wrap="square" rtlCol="0">
            <a:spAutoFit/>
          </a:bodyPr>
          <a:lstStyle/>
          <a:p>
            <a:r>
              <a:rPr lang="en-US" sz="1400" dirty="0"/>
              <a:t>H. Couturier? &lt;1663</a:t>
            </a:r>
          </a:p>
          <a:p>
            <a:r>
              <a:rPr lang="en-US" sz="1400" dirty="0"/>
              <a:t>G. </a:t>
            </a:r>
            <a:r>
              <a:rPr lang="en-US" sz="1400" dirty="0" err="1"/>
              <a:t>Hesselius</a:t>
            </a:r>
            <a:r>
              <a:rPr lang="en-US" sz="1400" dirty="0"/>
              <a:t> c1712</a:t>
            </a:r>
          </a:p>
          <a:p>
            <a:r>
              <a:rPr lang="en-US" sz="1400" dirty="0"/>
              <a:t>J. </a:t>
            </a:r>
            <a:r>
              <a:rPr lang="en-US" sz="1400" dirty="0" err="1"/>
              <a:t>Hesselius</a:t>
            </a:r>
            <a:r>
              <a:rPr lang="en-US" sz="1400" dirty="0"/>
              <a:t> c1759</a:t>
            </a:r>
          </a:p>
        </p:txBody>
      </p:sp>
      <p:sp>
        <p:nvSpPr>
          <p:cNvPr id="19" name="TextBox 18"/>
          <p:cNvSpPr txBox="1"/>
          <p:nvPr/>
        </p:nvSpPr>
        <p:spPr>
          <a:xfrm>
            <a:off x="2281099" y="2200383"/>
            <a:ext cx="6652805" cy="307777"/>
          </a:xfrm>
          <a:prstGeom prst="rect">
            <a:avLst/>
          </a:prstGeom>
          <a:noFill/>
        </p:spPr>
        <p:txBody>
          <a:bodyPr wrap="square" rtlCol="0">
            <a:spAutoFit/>
          </a:bodyPr>
          <a:lstStyle/>
          <a:p>
            <a:r>
              <a:rPr lang="en-US" sz="1400" dirty="0"/>
              <a:t>Peter  Stuyvesant   Tobias  Bjork    Anna Dorothea Finney    Ann Curtis Clay         </a:t>
            </a:r>
            <a:r>
              <a:rPr lang="en-US" sz="1400" dirty="0" err="1"/>
              <a:t>Slator</a:t>
            </a:r>
            <a:r>
              <a:rPr lang="en-US" sz="1400" dirty="0"/>
              <a:t> Clay</a:t>
            </a:r>
          </a:p>
        </p:txBody>
      </p:sp>
      <p:pic>
        <p:nvPicPr>
          <p:cNvPr id="20" name="Picture 19"/>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171514" y="2577434"/>
            <a:ext cx="1430869" cy="1776662"/>
          </a:xfrm>
          <a:prstGeom prst="rect">
            <a:avLst/>
          </a:prstGeom>
        </p:spPr>
      </p:pic>
      <p:sp>
        <p:nvSpPr>
          <p:cNvPr id="21" name="TextBox 20"/>
          <p:cNvSpPr txBox="1"/>
          <p:nvPr/>
        </p:nvSpPr>
        <p:spPr>
          <a:xfrm>
            <a:off x="156802" y="2727101"/>
            <a:ext cx="2208593" cy="954107"/>
          </a:xfrm>
          <a:prstGeom prst="rect">
            <a:avLst/>
          </a:prstGeom>
          <a:noFill/>
        </p:spPr>
        <p:txBody>
          <a:bodyPr wrap="square" rtlCol="0">
            <a:spAutoFit/>
          </a:bodyPr>
          <a:lstStyle/>
          <a:p>
            <a:r>
              <a:rPr lang="en-US" sz="1400" dirty="0"/>
              <a:t>Charles </a:t>
            </a:r>
            <a:r>
              <a:rPr lang="en-US" sz="1400" dirty="0" err="1"/>
              <a:t>Willson</a:t>
            </a:r>
            <a:r>
              <a:rPr lang="en-US" sz="1400" dirty="0"/>
              <a:t> Peale</a:t>
            </a:r>
          </a:p>
          <a:p>
            <a:r>
              <a:rPr lang="en-US" sz="1400" dirty="0"/>
              <a:t>	 1787, 1804</a:t>
            </a:r>
          </a:p>
          <a:p>
            <a:r>
              <a:rPr lang="en-US" sz="1400" dirty="0"/>
              <a:t>Rembrandt Peale c1815</a:t>
            </a:r>
          </a:p>
          <a:p>
            <a:r>
              <a:rPr lang="en-US" sz="1400" dirty="0"/>
              <a:t>Sarah Miriam Peale?</a:t>
            </a:r>
          </a:p>
        </p:txBody>
      </p:sp>
      <p:pic>
        <p:nvPicPr>
          <p:cNvPr id="24" name="Picture 23"/>
          <p:cNvPicPr>
            <a:picLocks noChangeAspect="1"/>
          </p:cNvPicPr>
          <p:nvPr/>
        </p:nvPicPr>
        <p:blipFill>
          <a:blip r:embed="rId13"/>
          <a:stretch>
            <a:fillRect/>
          </a:stretch>
        </p:blipFill>
        <p:spPr>
          <a:xfrm>
            <a:off x="2209119" y="2577434"/>
            <a:ext cx="1421330" cy="1776662"/>
          </a:xfrm>
          <a:prstGeom prst="rect">
            <a:avLst/>
          </a:prstGeom>
        </p:spPr>
      </p:pic>
      <p:pic>
        <p:nvPicPr>
          <p:cNvPr id="26" name="Picture 25"/>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420752" y="4656735"/>
            <a:ext cx="1209697" cy="1709819"/>
          </a:xfrm>
          <a:prstGeom prst="rect">
            <a:avLst/>
          </a:prstGeom>
        </p:spPr>
      </p:pic>
      <p:sp>
        <p:nvSpPr>
          <p:cNvPr id="27" name="TextBox 26"/>
          <p:cNvSpPr txBox="1"/>
          <p:nvPr/>
        </p:nvSpPr>
        <p:spPr>
          <a:xfrm>
            <a:off x="153698" y="4797162"/>
            <a:ext cx="1941444" cy="954107"/>
          </a:xfrm>
          <a:prstGeom prst="rect">
            <a:avLst/>
          </a:prstGeom>
          <a:noFill/>
        </p:spPr>
        <p:txBody>
          <a:bodyPr wrap="square" rtlCol="0">
            <a:spAutoFit/>
          </a:bodyPr>
          <a:lstStyle/>
          <a:p>
            <a:r>
              <a:rPr lang="en-US" sz="1400" dirty="0"/>
              <a:t>Charles St. </a:t>
            </a:r>
            <a:r>
              <a:rPr lang="en-US" sz="1400" dirty="0" err="1"/>
              <a:t>Memin</a:t>
            </a:r>
            <a:endParaRPr lang="en-US" sz="1400" dirty="0"/>
          </a:p>
          <a:p>
            <a:r>
              <a:rPr lang="en-US" sz="1400" dirty="0"/>
              <a:t>Samuel </a:t>
            </a:r>
            <a:r>
              <a:rPr lang="en-US" sz="1400" dirty="0" err="1"/>
              <a:t>Sartain</a:t>
            </a:r>
            <a:r>
              <a:rPr lang="en-US" sz="1400" dirty="0"/>
              <a:t> &lt;1811</a:t>
            </a:r>
          </a:p>
          <a:p>
            <a:r>
              <a:rPr lang="en-US" sz="1400" dirty="0"/>
              <a:t>Gilbert Stuart 1816</a:t>
            </a:r>
          </a:p>
          <a:p>
            <a:r>
              <a:rPr lang="en-US" sz="1400" dirty="0"/>
              <a:t>Thomas Sully 1832</a:t>
            </a:r>
          </a:p>
        </p:txBody>
      </p:sp>
      <p:sp>
        <p:nvSpPr>
          <p:cNvPr id="28" name="TextBox 27"/>
          <p:cNvSpPr txBox="1"/>
          <p:nvPr/>
        </p:nvSpPr>
        <p:spPr>
          <a:xfrm>
            <a:off x="2317228" y="62479"/>
            <a:ext cx="6665625" cy="369332"/>
          </a:xfrm>
          <a:prstGeom prst="rect">
            <a:avLst/>
          </a:prstGeom>
          <a:noFill/>
        </p:spPr>
        <p:txBody>
          <a:bodyPr wrap="square" rtlCol="0">
            <a:spAutoFit/>
          </a:bodyPr>
          <a:lstStyle/>
          <a:p>
            <a:r>
              <a:rPr lang="en-US" dirty="0"/>
              <a:t>Some Faces in the New Castle Area --- by painter</a:t>
            </a:r>
          </a:p>
        </p:txBody>
      </p:sp>
      <p:sp>
        <p:nvSpPr>
          <p:cNvPr id="29" name="TextBox 28"/>
          <p:cNvSpPr txBox="1"/>
          <p:nvPr/>
        </p:nvSpPr>
        <p:spPr>
          <a:xfrm>
            <a:off x="2109998" y="4356464"/>
            <a:ext cx="6575916" cy="276999"/>
          </a:xfrm>
          <a:prstGeom prst="rect">
            <a:avLst/>
          </a:prstGeom>
          <a:noFill/>
        </p:spPr>
        <p:txBody>
          <a:bodyPr wrap="square" rtlCol="0">
            <a:spAutoFit/>
          </a:bodyPr>
          <a:lstStyle/>
          <a:p>
            <a:r>
              <a:rPr lang="en-US" sz="1200" dirty="0"/>
              <a:t>Thomas, Thomas Jr. McKean	    Benjamin Latrobe           Benjamin Latrobe                      John Johns</a:t>
            </a:r>
          </a:p>
        </p:txBody>
      </p:sp>
      <p:sp>
        <p:nvSpPr>
          <p:cNvPr id="30" name="TextBox 29"/>
          <p:cNvSpPr txBox="1"/>
          <p:nvPr/>
        </p:nvSpPr>
        <p:spPr>
          <a:xfrm>
            <a:off x="2365395" y="6512168"/>
            <a:ext cx="6778605" cy="276999"/>
          </a:xfrm>
          <a:prstGeom prst="rect">
            <a:avLst/>
          </a:prstGeom>
          <a:noFill/>
        </p:spPr>
        <p:txBody>
          <a:bodyPr wrap="square" rtlCol="0">
            <a:spAutoFit/>
          </a:bodyPr>
          <a:lstStyle/>
          <a:p>
            <a:r>
              <a:rPr lang="en-US" sz="1200" dirty="0"/>
              <a:t>James </a:t>
            </a:r>
            <a:r>
              <a:rPr lang="en-US" sz="1200" dirty="0" err="1"/>
              <a:t>McCallmont</a:t>
            </a:r>
            <a:r>
              <a:rPr lang="en-US" sz="1200" dirty="0"/>
              <a:t>               George Read II                       Thomas Macdonough      </a:t>
            </a:r>
            <a:r>
              <a:rPr lang="en-US" sz="1200" dirty="0" err="1"/>
              <a:t>Dorcas</a:t>
            </a:r>
            <a:r>
              <a:rPr lang="en-US" sz="1200" dirty="0"/>
              <a:t> Van Dyke </a:t>
            </a:r>
            <a:r>
              <a:rPr lang="en-US" sz="1200" dirty="0" err="1"/>
              <a:t>Dupont</a:t>
            </a:r>
            <a:endParaRPr lang="en-US" sz="1200" dirty="0"/>
          </a:p>
        </p:txBody>
      </p:sp>
    </p:spTree>
    <p:extLst>
      <p:ext uri="{BB962C8B-B14F-4D97-AF65-F5344CB8AC3E}">
        <p14:creationId xmlns:p14="http://schemas.microsoft.com/office/powerpoint/2010/main" val="41027212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7538" y="654538"/>
            <a:ext cx="4913924" cy="369332"/>
          </a:xfrm>
          <a:prstGeom prst="rect">
            <a:avLst/>
          </a:prstGeom>
          <a:noFill/>
        </p:spPr>
        <p:txBody>
          <a:bodyPr wrap="square" rtlCol="0">
            <a:spAutoFit/>
          </a:bodyPr>
          <a:lstStyle/>
          <a:p>
            <a:r>
              <a:rPr lang="en-US" dirty="0" smtClean="0"/>
              <a:t>Next Week</a:t>
            </a:r>
            <a:endParaRPr lang="en-US" dirty="0"/>
          </a:p>
        </p:txBody>
      </p:sp>
      <p:sp>
        <p:nvSpPr>
          <p:cNvPr id="3" name="TextBox 2"/>
          <p:cNvSpPr txBox="1"/>
          <p:nvPr/>
        </p:nvSpPr>
        <p:spPr>
          <a:xfrm>
            <a:off x="537308" y="1406769"/>
            <a:ext cx="6574261" cy="2308324"/>
          </a:xfrm>
          <a:prstGeom prst="rect">
            <a:avLst/>
          </a:prstGeom>
          <a:noFill/>
        </p:spPr>
        <p:txBody>
          <a:bodyPr wrap="none" rtlCol="0">
            <a:spAutoFit/>
          </a:bodyPr>
          <a:lstStyle/>
          <a:p>
            <a:r>
              <a:rPr lang="en-US" dirty="0"/>
              <a:t>Oct 11 - Class 6: People to 1950</a:t>
            </a:r>
            <a:br>
              <a:rPr lang="en-US" dirty="0"/>
            </a:br>
            <a:r>
              <a:rPr lang="en-US" dirty="0" smtClean="0"/>
              <a:t>	Video </a:t>
            </a:r>
            <a:r>
              <a:rPr lang="en-US" dirty="0"/>
              <a:t>interviews with people who </a:t>
            </a:r>
            <a:r>
              <a:rPr lang="en-US" dirty="0" smtClean="0"/>
              <a:t>remember:</a:t>
            </a:r>
          </a:p>
          <a:p>
            <a:r>
              <a:rPr lang="en-US" dirty="0" smtClean="0"/>
              <a:t> 	trollies</a:t>
            </a:r>
            <a:r>
              <a:rPr lang="en-US" dirty="0"/>
              <a:t>, gas lights, ice skating to NJ, dances in the Opera House, </a:t>
            </a:r>
            <a:endParaRPr lang="en-US" dirty="0" smtClean="0"/>
          </a:p>
          <a:p>
            <a:r>
              <a:rPr lang="en-US" dirty="0" smtClean="0"/>
              <a:t>	the </a:t>
            </a:r>
            <a:r>
              <a:rPr lang="en-US" dirty="0"/>
              <a:t>whipping post, hired help living in a 10' x 12' cabin, </a:t>
            </a:r>
            <a:endParaRPr lang="en-US" dirty="0" smtClean="0"/>
          </a:p>
          <a:p>
            <a:r>
              <a:rPr lang="en-US" dirty="0" smtClean="0"/>
              <a:t>	working </a:t>
            </a:r>
            <a:r>
              <a:rPr lang="en-US" dirty="0"/>
              <a:t>(and </a:t>
            </a:r>
            <a:r>
              <a:rPr lang="en-US" dirty="0" err="1"/>
              <a:t>dieing</a:t>
            </a:r>
            <a:r>
              <a:rPr lang="en-US" dirty="0"/>
              <a:t>) in local steel mills, </a:t>
            </a:r>
            <a:endParaRPr lang="en-US" dirty="0" smtClean="0"/>
          </a:p>
          <a:p>
            <a:r>
              <a:rPr lang="en-US" dirty="0" smtClean="0"/>
              <a:t>	immigrating </a:t>
            </a:r>
            <a:r>
              <a:rPr lang="en-US" dirty="0"/>
              <a:t>from Italy in the 20's then becoming American, </a:t>
            </a:r>
            <a:endParaRPr lang="en-US" dirty="0" smtClean="0"/>
          </a:p>
          <a:p>
            <a:r>
              <a:rPr lang="en-US" smtClean="0"/>
              <a:t>	shad </a:t>
            </a:r>
            <a:r>
              <a:rPr lang="en-US" dirty="0"/>
              <a:t>fishing and life on the waterfront and the Laird yacht basin</a:t>
            </a:r>
            <a:br>
              <a:rPr lang="en-US" dirty="0"/>
            </a:br>
            <a:endParaRPr lang="en-US" dirty="0"/>
          </a:p>
        </p:txBody>
      </p:sp>
    </p:spTree>
    <p:extLst>
      <p:ext uri="{BB962C8B-B14F-4D97-AF65-F5344CB8AC3E}">
        <p14:creationId xmlns:p14="http://schemas.microsoft.com/office/powerpoint/2010/main" val="5284929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Erik </a:t>
            </a:r>
            <a:r>
              <a:rPr lang="en-US" sz="2800" dirty="0" err="1"/>
              <a:t>Björk</a:t>
            </a:r>
            <a:r>
              <a:rPr lang="en-US" sz="2800" dirty="0"/>
              <a:t>, pastor of </a:t>
            </a:r>
            <a:r>
              <a:rPr lang="en-US" sz="2800" dirty="0" err="1"/>
              <a:t>Cranehook</a:t>
            </a:r>
            <a:r>
              <a:rPr lang="en-US" sz="2800" dirty="0"/>
              <a:t> &amp; Old Swedes Church</a:t>
            </a:r>
            <a:r>
              <a:rPr lang="en-US" dirty="0"/>
              <a:t/>
            </a:r>
            <a:br>
              <a:rPr lang="en-US" dirty="0"/>
            </a:br>
            <a:r>
              <a:rPr lang="en-US" dirty="0"/>
              <a:t>   </a:t>
            </a:r>
            <a:r>
              <a:rPr lang="en-US" sz="2800" dirty="0"/>
              <a:t>By </a:t>
            </a:r>
            <a:r>
              <a:rPr lang="en-US" sz="2800" dirty="0" err="1"/>
              <a:t>Gustaf</a:t>
            </a:r>
            <a:r>
              <a:rPr lang="en-US" sz="2800" dirty="0"/>
              <a:t> </a:t>
            </a:r>
            <a:r>
              <a:rPr lang="en-US" sz="2800" dirty="0" err="1"/>
              <a:t>Hesselius</a:t>
            </a:r>
            <a:endParaRPr lang="en-US" sz="2800"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13927" y="1511300"/>
            <a:ext cx="3772873" cy="5346700"/>
          </a:xfrm>
          <a:prstGeom prst="rect">
            <a:avLst/>
          </a:prstGeom>
        </p:spPr>
      </p:pic>
      <p:sp>
        <p:nvSpPr>
          <p:cNvPr id="4" name="TextBox 3"/>
          <p:cNvSpPr txBox="1"/>
          <p:nvPr/>
        </p:nvSpPr>
        <p:spPr>
          <a:xfrm>
            <a:off x="292847" y="1663700"/>
            <a:ext cx="4621079" cy="3970318"/>
          </a:xfrm>
          <a:prstGeom prst="rect">
            <a:avLst/>
          </a:prstGeom>
          <a:noFill/>
        </p:spPr>
        <p:txBody>
          <a:bodyPr wrap="square" rtlCol="0">
            <a:spAutoFit/>
          </a:bodyPr>
          <a:lstStyle/>
          <a:p>
            <a:r>
              <a:rPr lang="en-US" dirty="0"/>
              <a:t>Erik </a:t>
            </a:r>
            <a:r>
              <a:rPr lang="en-US" dirty="0" err="1"/>
              <a:t>Björk</a:t>
            </a:r>
            <a:r>
              <a:rPr lang="en-US" dirty="0"/>
              <a:t> was one of the three Church of Sweden priests sent to America in 1697 to revive the churches and serve the remaining Swedes on the Delaware.</a:t>
            </a:r>
          </a:p>
          <a:p>
            <a:endParaRPr lang="en-US" dirty="0"/>
          </a:p>
          <a:p>
            <a:r>
              <a:rPr lang="en-US" dirty="0"/>
              <a:t> While initially pastor at Crane Hook, he supervised construction of Holy Trinity (Old Swedes’) Church in Wilmington and was pastor there from 1697 until 1713.</a:t>
            </a:r>
          </a:p>
          <a:p>
            <a:endParaRPr lang="en-US" dirty="0"/>
          </a:p>
          <a:p>
            <a:r>
              <a:rPr lang="en-US" dirty="0"/>
              <a:t>Portraits of him and his wife Christina </a:t>
            </a:r>
            <a:r>
              <a:rPr lang="en-US" dirty="0" err="1"/>
              <a:t>Stalcop</a:t>
            </a:r>
            <a:r>
              <a:rPr lang="en-US" dirty="0"/>
              <a:t> were painted by </a:t>
            </a:r>
            <a:r>
              <a:rPr lang="en-US" dirty="0" err="1"/>
              <a:t>Gustaf</a:t>
            </a:r>
            <a:r>
              <a:rPr lang="en-US" dirty="0"/>
              <a:t> </a:t>
            </a:r>
            <a:r>
              <a:rPr lang="en-US" dirty="0" err="1"/>
              <a:t>Hesselius</a:t>
            </a:r>
            <a:r>
              <a:rPr lang="en-US" dirty="0"/>
              <a:t> around 1712.</a:t>
            </a:r>
          </a:p>
          <a:p>
            <a:endParaRPr lang="en-US" dirty="0"/>
          </a:p>
          <a:p>
            <a:endParaRPr lang="en-US"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2848" y="5156200"/>
            <a:ext cx="1301376" cy="1701800"/>
          </a:xfrm>
          <a:prstGeom prst="rect">
            <a:avLst/>
          </a:prstGeom>
        </p:spPr>
      </p:pic>
      <p:sp>
        <p:nvSpPr>
          <p:cNvPr id="6" name="TextBox 5"/>
          <p:cNvSpPr txBox="1"/>
          <p:nvPr/>
        </p:nvSpPr>
        <p:spPr>
          <a:xfrm>
            <a:off x="1689100" y="5156200"/>
            <a:ext cx="3048000" cy="1323439"/>
          </a:xfrm>
          <a:prstGeom prst="rect">
            <a:avLst/>
          </a:prstGeom>
          <a:noFill/>
        </p:spPr>
        <p:txBody>
          <a:bodyPr wrap="square" rtlCol="0">
            <a:spAutoFit/>
          </a:bodyPr>
          <a:lstStyle/>
          <a:p>
            <a:r>
              <a:rPr lang="en-US" sz="1600" dirty="0" err="1"/>
              <a:t>Hesselius</a:t>
            </a:r>
            <a:r>
              <a:rPr lang="en-US" sz="1600" dirty="0"/>
              <a:t> lived in ‘Wilmington’ from 1711-1717, then PHL and MD where he painted ‘first American painting to depict a ‘scene’ (</a:t>
            </a:r>
            <a:r>
              <a:rPr lang="en-US" sz="1600" dirty="0" err="1"/>
              <a:t>vs</a:t>
            </a:r>
            <a:r>
              <a:rPr lang="en-US" sz="1600" dirty="0"/>
              <a:t> portraits)</a:t>
            </a:r>
          </a:p>
        </p:txBody>
      </p:sp>
    </p:spTree>
    <p:extLst>
      <p:ext uri="{BB962C8B-B14F-4D97-AF65-F5344CB8AC3E}">
        <p14:creationId xmlns:p14="http://schemas.microsoft.com/office/powerpoint/2010/main" val="41796046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23896" y="2588686"/>
            <a:ext cx="1112702" cy="1433894"/>
          </a:xfrm>
          <a:prstGeom prst="rect">
            <a:avLst/>
          </a:prstGeom>
        </p:spPr>
      </p:pic>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57938" y="2610745"/>
            <a:ext cx="1198736" cy="1433894"/>
          </a:xfrm>
          <a:prstGeom prst="rect">
            <a:avLst/>
          </a:prstGeom>
        </p:spPr>
      </p:pic>
      <p:pic>
        <p:nvPicPr>
          <p:cNvPr id="5" name="Picture 4"/>
          <p:cNvPicPr>
            <a:picLocks noChangeAspect="1"/>
          </p:cNvPicPr>
          <p:nvPr/>
        </p:nvPicPr>
        <p:blipFill>
          <a:blip r:embed="rId4"/>
          <a:stretch>
            <a:fillRect/>
          </a:stretch>
        </p:blipFill>
        <p:spPr>
          <a:xfrm>
            <a:off x="7431436" y="4560873"/>
            <a:ext cx="1546637" cy="1765567"/>
          </a:xfrm>
          <a:prstGeom prst="rect">
            <a:avLst/>
          </a:prstGeom>
        </p:spPr>
      </p:pic>
      <p:pic>
        <p:nvPicPr>
          <p:cNvPr id="6" name="Picture 5"/>
          <p:cNvPicPr>
            <a:picLocks noChangeAspect="1"/>
          </p:cNvPicPr>
          <p:nvPr/>
        </p:nvPicPr>
        <p:blipFill>
          <a:blip r:embed="rId5"/>
          <a:stretch>
            <a:fillRect/>
          </a:stretch>
        </p:blipFill>
        <p:spPr>
          <a:xfrm>
            <a:off x="5913314" y="4560873"/>
            <a:ext cx="1412453" cy="1765567"/>
          </a:xfrm>
          <a:prstGeom prst="rect">
            <a:avLst/>
          </a:prstGeom>
        </p:spPr>
      </p:pic>
      <p:pic>
        <p:nvPicPr>
          <p:cNvPr id="7" name="Picture 6"/>
          <p:cNvPicPr>
            <a:picLocks noChangeAspect="1"/>
          </p:cNvPicPr>
          <p:nvPr/>
        </p:nvPicPr>
        <p:blipFill>
          <a:blip r:embed="rId6"/>
          <a:stretch>
            <a:fillRect/>
          </a:stretch>
        </p:blipFill>
        <p:spPr>
          <a:xfrm>
            <a:off x="4271341" y="250778"/>
            <a:ext cx="1328790" cy="1537951"/>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77655" y="2588686"/>
            <a:ext cx="1245884" cy="1537951"/>
          </a:xfrm>
          <a:prstGeom prst="rect">
            <a:avLst/>
          </a:prstGeom>
        </p:spPr>
      </p:pic>
      <p:pic>
        <p:nvPicPr>
          <p:cNvPr id="9" name="Picture 8"/>
          <p:cNvPicPr>
            <a:picLocks noChangeAspect="1"/>
          </p:cNvPicPr>
          <p:nvPr/>
        </p:nvPicPr>
        <p:blipFill>
          <a:blip r:embed="rId8"/>
          <a:stretch>
            <a:fillRect/>
          </a:stretch>
        </p:blipFill>
        <p:spPr>
          <a:xfrm>
            <a:off x="3122272" y="2598609"/>
            <a:ext cx="1261120" cy="1537951"/>
          </a:xfrm>
          <a:prstGeom prst="rect">
            <a:avLst/>
          </a:prstGeom>
        </p:spPr>
      </p:pic>
      <p:pic>
        <p:nvPicPr>
          <p:cNvPr id="10" name="Picture 9"/>
          <p:cNvPicPr>
            <a:picLocks noChangeAspect="1"/>
          </p:cNvPicPr>
          <p:nvPr/>
        </p:nvPicPr>
        <p:blipFill>
          <a:blip r:embed="rId9"/>
          <a:stretch>
            <a:fillRect/>
          </a:stretch>
        </p:blipFill>
        <p:spPr>
          <a:xfrm>
            <a:off x="2096556" y="4560873"/>
            <a:ext cx="1341200" cy="1612019"/>
          </a:xfrm>
          <a:prstGeom prst="rect">
            <a:avLst/>
          </a:prstGeom>
        </p:spPr>
      </p:pic>
      <p:sp>
        <p:nvSpPr>
          <p:cNvPr id="11" name="TextBox 10"/>
          <p:cNvSpPr txBox="1"/>
          <p:nvPr/>
        </p:nvSpPr>
        <p:spPr>
          <a:xfrm>
            <a:off x="4087579" y="1803621"/>
            <a:ext cx="1531188" cy="307777"/>
          </a:xfrm>
          <a:prstGeom prst="rect">
            <a:avLst/>
          </a:prstGeom>
          <a:noFill/>
        </p:spPr>
        <p:txBody>
          <a:bodyPr wrap="none" rtlCol="0">
            <a:spAutoFit/>
          </a:bodyPr>
          <a:lstStyle/>
          <a:p>
            <a:r>
              <a:rPr lang="en-US" sz="1400" dirty="0"/>
              <a:t>Nicholas Van Dyke</a:t>
            </a:r>
          </a:p>
        </p:txBody>
      </p:sp>
      <p:sp>
        <p:nvSpPr>
          <p:cNvPr id="12" name="Rectangle 11"/>
          <p:cNvSpPr/>
          <p:nvPr/>
        </p:nvSpPr>
        <p:spPr>
          <a:xfrm>
            <a:off x="3642858" y="4136560"/>
            <a:ext cx="1556836" cy="276999"/>
          </a:xfrm>
          <a:prstGeom prst="rect">
            <a:avLst/>
          </a:prstGeom>
        </p:spPr>
        <p:txBody>
          <a:bodyPr wrap="none">
            <a:spAutoFit/>
          </a:bodyPr>
          <a:lstStyle/>
          <a:p>
            <a:r>
              <a:rPr lang="en-US" sz="1200" dirty="0"/>
              <a:t>Nicholas Van Dyke, Jr.</a:t>
            </a:r>
          </a:p>
        </p:txBody>
      </p:sp>
      <p:pic>
        <p:nvPicPr>
          <p:cNvPr id="13" name="Picture 12"/>
          <p:cNvPicPr>
            <a:picLocks noChangeAspect="1"/>
          </p:cNvPicPr>
          <p:nvPr/>
        </p:nvPicPr>
        <p:blipFill>
          <a:blip r:embed="rId10"/>
          <a:stretch>
            <a:fillRect/>
          </a:stretch>
        </p:blipFill>
        <p:spPr>
          <a:xfrm>
            <a:off x="1652983" y="2588686"/>
            <a:ext cx="1267273" cy="1537952"/>
          </a:xfrm>
          <a:prstGeom prst="rect">
            <a:avLst/>
          </a:prstGeom>
        </p:spPr>
      </p:pic>
      <p:sp>
        <p:nvSpPr>
          <p:cNvPr id="14" name="TextBox 13"/>
          <p:cNvSpPr txBox="1"/>
          <p:nvPr/>
        </p:nvSpPr>
        <p:spPr>
          <a:xfrm>
            <a:off x="1296752" y="4136560"/>
            <a:ext cx="2572414" cy="461665"/>
          </a:xfrm>
          <a:prstGeom prst="rect">
            <a:avLst/>
          </a:prstGeom>
          <a:noFill/>
        </p:spPr>
        <p:txBody>
          <a:bodyPr wrap="square" rtlCol="0">
            <a:spAutoFit/>
          </a:bodyPr>
          <a:lstStyle/>
          <a:p>
            <a:r>
              <a:rPr lang="en-US" sz="1200" dirty="0"/>
              <a:t>Mary Van </a:t>
            </a:r>
            <a:r>
              <a:rPr lang="en-US" sz="1200" dirty="0" err="1"/>
              <a:t>Leuvenigh</a:t>
            </a:r>
            <a:r>
              <a:rPr lang="en-US" sz="1200" dirty="0"/>
              <a:t> Van Dyke </a:t>
            </a:r>
          </a:p>
          <a:p>
            <a:endParaRPr lang="en-US" sz="1200" dirty="0"/>
          </a:p>
        </p:txBody>
      </p:sp>
      <p:sp>
        <p:nvSpPr>
          <p:cNvPr id="15" name="TextBox 14"/>
          <p:cNvSpPr txBox="1"/>
          <p:nvPr/>
        </p:nvSpPr>
        <p:spPr>
          <a:xfrm>
            <a:off x="218413" y="2402624"/>
            <a:ext cx="2701843" cy="1569660"/>
          </a:xfrm>
          <a:prstGeom prst="rect">
            <a:avLst/>
          </a:prstGeom>
          <a:noFill/>
        </p:spPr>
        <p:txBody>
          <a:bodyPr wrap="square" rtlCol="0">
            <a:spAutoFit/>
          </a:bodyPr>
          <a:lstStyle/>
          <a:p>
            <a:r>
              <a:rPr lang="en-US" sz="1200" dirty="0"/>
              <a:t>John Crawley, 1813</a:t>
            </a:r>
          </a:p>
          <a:p>
            <a:r>
              <a:rPr lang="en-US" sz="1200" dirty="0"/>
              <a:t>John Crawley, 1813</a:t>
            </a:r>
          </a:p>
          <a:p>
            <a:r>
              <a:rPr lang="en-US" sz="1200" dirty="0"/>
              <a:t>Jefferson Davis(d)</a:t>
            </a:r>
          </a:p>
          <a:p>
            <a:r>
              <a:rPr lang="en-US" sz="1200" dirty="0"/>
              <a:t>    </a:t>
            </a:r>
            <a:r>
              <a:rPr lang="en-US" sz="1200" dirty="0" err="1"/>
              <a:t>Chalfant</a:t>
            </a:r>
            <a:r>
              <a:rPr lang="en-US" sz="1200" dirty="0"/>
              <a:t> &gt;1900?</a:t>
            </a:r>
          </a:p>
          <a:p>
            <a:endParaRPr lang="en-US" sz="1200" dirty="0"/>
          </a:p>
          <a:p>
            <a:r>
              <a:rPr lang="en-US" sz="1200" dirty="0"/>
              <a:t>Jacob </a:t>
            </a:r>
            <a:r>
              <a:rPr lang="en-US" sz="1200" dirty="0" err="1"/>
              <a:t>Eicholtz</a:t>
            </a:r>
            <a:endParaRPr lang="en-US" sz="1200" dirty="0"/>
          </a:p>
          <a:p>
            <a:r>
              <a:rPr lang="en-US" sz="1200" dirty="0"/>
              <a:t>Jacob </a:t>
            </a:r>
            <a:r>
              <a:rPr lang="en-US" sz="1200" dirty="0" err="1"/>
              <a:t>Eicholtz</a:t>
            </a:r>
            <a:r>
              <a:rPr lang="en-US" sz="1200" dirty="0"/>
              <a:t>, 1825</a:t>
            </a:r>
          </a:p>
          <a:p>
            <a:endParaRPr lang="en-US" sz="1200" dirty="0"/>
          </a:p>
        </p:txBody>
      </p:sp>
      <p:sp>
        <p:nvSpPr>
          <p:cNvPr id="49" name="TextBox 48"/>
          <p:cNvSpPr txBox="1"/>
          <p:nvPr/>
        </p:nvSpPr>
        <p:spPr>
          <a:xfrm>
            <a:off x="1577423" y="6326440"/>
            <a:ext cx="2600232" cy="276999"/>
          </a:xfrm>
          <a:prstGeom prst="rect">
            <a:avLst/>
          </a:prstGeom>
          <a:noFill/>
        </p:spPr>
        <p:txBody>
          <a:bodyPr wrap="square" rtlCol="0">
            <a:spAutoFit/>
          </a:bodyPr>
          <a:lstStyle/>
          <a:p>
            <a:r>
              <a:rPr lang="en-US" sz="1200" dirty="0" err="1"/>
              <a:t>Dorcas</a:t>
            </a:r>
            <a:r>
              <a:rPr lang="en-US" sz="1200" dirty="0"/>
              <a:t> Montgomery Van Dyke </a:t>
            </a:r>
            <a:r>
              <a:rPr lang="en-US" sz="1200" dirty="0" err="1"/>
              <a:t>Dupont</a:t>
            </a:r>
            <a:endParaRPr lang="en-US" sz="1200" dirty="0"/>
          </a:p>
        </p:txBody>
      </p:sp>
      <p:sp>
        <p:nvSpPr>
          <p:cNvPr id="50" name="TextBox 49"/>
          <p:cNvSpPr txBox="1"/>
          <p:nvPr/>
        </p:nvSpPr>
        <p:spPr>
          <a:xfrm>
            <a:off x="6058923" y="4044639"/>
            <a:ext cx="3004183" cy="307777"/>
          </a:xfrm>
          <a:prstGeom prst="rect">
            <a:avLst/>
          </a:prstGeom>
          <a:noFill/>
        </p:spPr>
        <p:txBody>
          <a:bodyPr wrap="square" rtlCol="0">
            <a:spAutoFit/>
          </a:bodyPr>
          <a:lstStyle/>
          <a:p>
            <a:r>
              <a:rPr lang="en-US" sz="1400" dirty="0"/>
              <a:t>Ann Van Dyke Johns  </a:t>
            </a:r>
            <a:r>
              <a:rPr lang="en-US" sz="1400" dirty="0" err="1"/>
              <a:t>Kensey</a:t>
            </a:r>
            <a:r>
              <a:rPr lang="en-US" sz="1400" dirty="0"/>
              <a:t> Johns, Sr.</a:t>
            </a:r>
          </a:p>
        </p:txBody>
      </p:sp>
      <p:sp>
        <p:nvSpPr>
          <p:cNvPr id="51" name="TextBox 50"/>
          <p:cNvSpPr txBox="1"/>
          <p:nvPr/>
        </p:nvSpPr>
        <p:spPr>
          <a:xfrm>
            <a:off x="5889048" y="6326440"/>
            <a:ext cx="3254952" cy="307777"/>
          </a:xfrm>
          <a:prstGeom prst="rect">
            <a:avLst/>
          </a:prstGeom>
          <a:noFill/>
        </p:spPr>
        <p:txBody>
          <a:bodyPr wrap="square" rtlCol="0">
            <a:spAutoFit/>
          </a:bodyPr>
          <a:lstStyle/>
          <a:p>
            <a:r>
              <a:rPr lang="en-US" sz="1400" dirty="0" err="1"/>
              <a:t>Kensey</a:t>
            </a:r>
            <a:r>
              <a:rPr lang="en-US" sz="1400" dirty="0"/>
              <a:t> Johns, Jr.           John Johns</a:t>
            </a:r>
          </a:p>
        </p:txBody>
      </p:sp>
      <p:sp>
        <p:nvSpPr>
          <p:cNvPr id="52" name="TextBox 51"/>
          <p:cNvSpPr txBox="1"/>
          <p:nvPr/>
        </p:nvSpPr>
        <p:spPr>
          <a:xfrm>
            <a:off x="218413" y="5007493"/>
            <a:ext cx="1561245" cy="1015663"/>
          </a:xfrm>
          <a:prstGeom prst="rect">
            <a:avLst/>
          </a:prstGeom>
          <a:noFill/>
        </p:spPr>
        <p:txBody>
          <a:bodyPr wrap="square" rtlCol="0">
            <a:spAutoFit/>
          </a:bodyPr>
          <a:lstStyle/>
          <a:p>
            <a:r>
              <a:rPr lang="en-US" sz="1200" dirty="0"/>
              <a:t>Thomas Sully, 1832</a:t>
            </a:r>
          </a:p>
          <a:p>
            <a:endParaRPr lang="en-US" sz="1200" dirty="0"/>
          </a:p>
          <a:p>
            <a:endParaRPr lang="en-US" sz="1200" dirty="0"/>
          </a:p>
          <a:p>
            <a:r>
              <a:rPr lang="en-US" sz="1200" dirty="0"/>
              <a:t>---</a:t>
            </a:r>
          </a:p>
          <a:p>
            <a:r>
              <a:rPr lang="en-US" sz="1200" dirty="0"/>
              <a:t>Sara Miriam Peale?</a:t>
            </a:r>
          </a:p>
        </p:txBody>
      </p:sp>
      <p:sp>
        <p:nvSpPr>
          <p:cNvPr id="2" name="TextBox 1"/>
          <p:cNvSpPr txBox="1"/>
          <p:nvPr/>
        </p:nvSpPr>
        <p:spPr>
          <a:xfrm>
            <a:off x="520700" y="660400"/>
            <a:ext cx="3348466" cy="1200328"/>
          </a:xfrm>
          <a:prstGeom prst="rect">
            <a:avLst/>
          </a:prstGeom>
          <a:noFill/>
        </p:spPr>
        <p:txBody>
          <a:bodyPr wrap="square" rtlCol="0">
            <a:spAutoFit/>
          </a:bodyPr>
          <a:lstStyle/>
          <a:p>
            <a:r>
              <a:rPr lang="en-US" sz="2400" dirty="0"/>
              <a:t>Portraits of the </a:t>
            </a:r>
          </a:p>
          <a:p>
            <a:r>
              <a:rPr lang="en-US" sz="2400" dirty="0"/>
              <a:t>Van Dyke Family</a:t>
            </a:r>
          </a:p>
          <a:p>
            <a:r>
              <a:rPr lang="en-US" sz="2400" dirty="0"/>
              <a:t>Of New Castle</a:t>
            </a:r>
          </a:p>
        </p:txBody>
      </p:sp>
      <p:sp>
        <p:nvSpPr>
          <p:cNvPr id="16" name="TextBox 15"/>
          <p:cNvSpPr txBox="1"/>
          <p:nvPr/>
        </p:nvSpPr>
        <p:spPr>
          <a:xfrm>
            <a:off x="7536598" y="250778"/>
            <a:ext cx="1346200" cy="307777"/>
          </a:xfrm>
          <a:prstGeom prst="rect">
            <a:avLst/>
          </a:prstGeom>
          <a:noFill/>
        </p:spPr>
        <p:txBody>
          <a:bodyPr wrap="square" rtlCol="0">
            <a:spAutoFit/>
          </a:bodyPr>
          <a:lstStyle/>
          <a:p>
            <a:r>
              <a:rPr lang="en-US" sz="1400" dirty="0">
                <a:hlinkClick r:id="rId11" action="ppaction://hlinkfile"/>
              </a:rPr>
              <a:t>ADIONC-1931</a:t>
            </a:r>
            <a:endParaRPr lang="en-US" sz="1400" dirty="0"/>
          </a:p>
        </p:txBody>
      </p:sp>
    </p:spTree>
    <p:extLst>
      <p:ext uri="{BB962C8B-B14F-4D97-AF65-F5344CB8AC3E}">
        <p14:creationId xmlns:p14="http://schemas.microsoft.com/office/powerpoint/2010/main" val="375812903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2879</TotalTime>
  <Words>2830</Words>
  <Application>Microsoft Macintosh PowerPoint</Application>
  <PresentationFormat>On-screen Show (4:3)</PresentationFormat>
  <Paragraphs>425</Paragraphs>
  <Slides>41</Slides>
  <Notes>4</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Class 5: People to 1850 --About Portraits. Age before beauty, [rank, wealth, family size, # portraits in NC,  art vs representation….]</vt:lpstr>
      <vt:lpstr>PowerPoint Presentation</vt:lpstr>
      <vt:lpstr>PowerPoint Presentation</vt:lpstr>
      <vt:lpstr>PowerPoint Presentation</vt:lpstr>
      <vt:lpstr>PowerPoint Presentation</vt:lpstr>
      <vt:lpstr>PowerPoint Presentation</vt:lpstr>
      <vt:lpstr>PowerPoint Presentation</vt:lpstr>
      <vt:lpstr>Class 5: People to 1850 --About Portraits. Age before beauty, [rank, wealth, family size, # portraits in NC,  art vs representation….]</vt:lpstr>
      <vt:lpstr>PowerPoint Presentation</vt:lpstr>
      <vt:lpstr>PowerPoint Presentation</vt:lpstr>
      <vt:lpstr>Evidence for Couturier as painter of A Stuyvesant portrait.</vt:lpstr>
      <vt:lpstr>PowerPoint Presentation</vt:lpstr>
      <vt:lpstr>PowerPoint Presentation</vt:lpstr>
      <vt:lpstr>PowerPoint Presentation</vt:lpstr>
      <vt:lpstr>PowerPoint Presentation</vt:lpstr>
      <vt:lpstr>The Strand, 2014, 1803 </vt:lpstr>
      <vt:lpstr>30  The Strand (now)</vt:lpstr>
      <vt:lpstr>PowerPoint Presentation</vt:lpstr>
      <vt:lpstr>PowerPoint Presentation</vt:lpstr>
      <vt:lpstr>PowerPoint Presentation</vt:lpstr>
      <vt:lpstr>PowerPoint Presentation</vt:lpstr>
      <vt:lpstr>Class 5: People to 1850 --About Portraits. Age before beauty, [rank, wealth, family size, # portraits in NC,  art vs representation….]</vt:lpstr>
      <vt:lpstr>PowerPoint Presentation</vt:lpstr>
      <vt:lpstr>PowerPoint Presentation</vt:lpstr>
      <vt:lpstr>Brig. Gen. Lorenzo Thomas, U. S. Army Adjutant General, 1861, Secretary of War “ad interim”, 1868  </vt:lpstr>
      <vt:lpstr>PowerPoint Presentation</vt:lpstr>
      <vt:lpstr>PowerPoint Presentation</vt:lpstr>
      <vt:lpstr>James McCallmont   (1755-1824) </vt:lpstr>
      <vt:lpstr>PowerPoint Presentation</vt:lpstr>
      <vt:lpstr>PowerPoint Presentation</vt:lpstr>
      <vt:lpstr>PowerPoint Presentation</vt:lpstr>
      <vt:lpstr>PowerPoint Presentation</vt:lpstr>
      <vt:lpstr>PowerPoint Presentation</vt:lpstr>
      <vt:lpstr>PowerPoint Presentation</vt:lpstr>
      <vt:lpstr> What son of a prominent resident was an opium dealer and diplomat?  William Reed (1767-1846) Consul General, Kingdom of Naples Opium merchant with China </vt:lpstr>
      <vt:lpstr>What FOUR people who lived or worked in New Castle signed the Declaration of Independence? </vt:lpstr>
      <vt:lpstr>What FOUR people who lived or worked in New Castle signed the Declaration of Independence? </vt:lpstr>
      <vt:lpstr>PowerPoint Presentation</vt:lpstr>
      <vt:lpstr>PowerPoint Presentation</vt:lpstr>
      <vt:lpstr>Erik Björk, pastor of Cranehook &amp; Old Swedes Church    By Gustaf Hesselius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Meek</dc:creator>
  <cp:lastModifiedBy>James Meek</cp:lastModifiedBy>
  <cp:revision>82</cp:revision>
  <dcterms:created xsi:type="dcterms:W3CDTF">2018-09-27T19:03:17Z</dcterms:created>
  <dcterms:modified xsi:type="dcterms:W3CDTF">2018-10-03T02:27:04Z</dcterms:modified>
</cp:coreProperties>
</file>