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1"/>
  </p:notesMasterIdLst>
  <p:sldIdLst>
    <p:sldId id="325" r:id="rId2"/>
    <p:sldId id="305" r:id="rId3"/>
    <p:sldId id="320" r:id="rId4"/>
    <p:sldId id="319" r:id="rId5"/>
    <p:sldId id="328" r:id="rId6"/>
    <p:sldId id="327" r:id="rId7"/>
    <p:sldId id="342" r:id="rId8"/>
    <p:sldId id="329" r:id="rId9"/>
    <p:sldId id="333" r:id="rId10"/>
    <p:sldId id="340" r:id="rId11"/>
    <p:sldId id="330" r:id="rId12"/>
    <p:sldId id="337" r:id="rId13"/>
    <p:sldId id="326" r:id="rId14"/>
    <p:sldId id="331" r:id="rId15"/>
    <p:sldId id="332" r:id="rId16"/>
    <p:sldId id="336" r:id="rId17"/>
    <p:sldId id="341" r:id="rId18"/>
    <p:sldId id="293" r:id="rId19"/>
    <p:sldId id="288" r:id="rId20"/>
    <p:sldId id="339" r:id="rId21"/>
    <p:sldId id="317" r:id="rId22"/>
    <p:sldId id="269" r:id="rId23"/>
    <p:sldId id="266" r:id="rId24"/>
    <p:sldId id="282" r:id="rId25"/>
    <p:sldId id="280" r:id="rId26"/>
    <p:sldId id="277" r:id="rId27"/>
    <p:sldId id="258" r:id="rId28"/>
    <p:sldId id="260" r:id="rId29"/>
    <p:sldId id="285" r:id="rId30"/>
    <p:sldId id="271" r:id="rId31"/>
    <p:sldId id="300" r:id="rId32"/>
    <p:sldId id="301" r:id="rId33"/>
    <p:sldId id="308" r:id="rId34"/>
    <p:sldId id="302" r:id="rId35"/>
    <p:sldId id="304" r:id="rId36"/>
    <p:sldId id="291" r:id="rId37"/>
    <p:sldId id="286" r:id="rId38"/>
    <p:sldId id="309" r:id="rId39"/>
    <p:sldId id="261" r:id="rId40"/>
    <p:sldId id="262" r:id="rId41"/>
    <p:sldId id="265" r:id="rId42"/>
    <p:sldId id="264" r:id="rId43"/>
    <p:sldId id="310" r:id="rId44"/>
    <p:sldId id="311" r:id="rId45"/>
    <p:sldId id="312" r:id="rId46"/>
    <p:sldId id="259" r:id="rId47"/>
    <p:sldId id="323" r:id="rId48"/>
    <p:sldId id="322" r:id="rId49"/>
    <p:sldId id="321" r:id="rId50"/>
    <p:sldId id="256" r:id="rId51"/>
    <p:sldId id="289" r:id="rId52"/>
    <p:sldId id="290" r:id="rId53"/>
    <p:sldId id="257" r:id="rId54"/>
    <p:sldId id="292" r:id="rId55"/>
    <p:sldId id="335" r:id="rId56"/>
    <p:sldId id="313" r:id="rId57"/>
    <p:sldId id="316" r:id="rId58"/>
    <p:sldId id="315" r:id="rId59"/>
    <p:sldId id="299" r:id="rId6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232" autoAdjust="0"/>
    <p:restoredTop sz="94864" autoAdjust="0"/>
  </p:normalViewPr>
  <p:slideViewPr>
    <p:cSldViewPr snapToGrid="0" snapToObjects="1">
      <p:cViewPr>
        <p:scale>
          <a:sx n="125" d="100"/>
          <a:sy n="125" d="100"/>
        </p:scale>
        <p:origin x="-232" y="-792"/>
      </p:cViewPr>
      <p:guideLst>
        <p:guide orient="horz" pos="2160"/>
        <p:guide pos="2880"/>
      </p:guideLst>
    </p:cSldViewPr>
  </p:slideViewPr>
  <p:notesTextViewPr>
    <p:cViewPr>
      <p:scale>
        <a:sx n="100" d="100"/>
        <a:sy n="100" d="100"/>
      </p:scale>
      <p:origin x="0" y="0"/>
    </p:cViewPr>
  </p:notesTextViewPr>
  <p:sorterViewPr>
    <p:cViewPr>
      <p:scale>
        <a:sx n="59" d="100"/>
        <a:sy n="59"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presProps" Target="presProps.xml"/><Relationship Id="rId64" Type="http://schemas.openxmlformats.org/officeDocument/2006/relationships/viewProps" Target="viewProps.xml"/><Relationship Id="rId65" Type="http://schemas.openxmlformats.org/officeDocument/2006/relationships/theme" Target="theme/theme1.xml"/><Relationship Id="rId66"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slide" Target="slides/slide59.xml"/><Relationship Id="rId61" Type="http://schemas.openxmlformats.org/officeDocument/2006/relationships/notesMaster" Target="notesMasters/notesMaster1.xml"/><Relationship Id="rId62" Type="http://schemas.openxmlformats.org/officeDocument/2006/relationships/printerSettings" Target="printerSettings/printerSettings1.bin"/><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D554ECA-74C5-E442-B58C-7DEB1764AEEA}" type="datetimeFigureOut">
              <a:rPr lang="en-US" smtClean="0"/>
              <a:t>10/17/18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795F00F-ECED-EF4C-B322-2566A7EFF59F}" type="slidenum">
              <a:rPr lang="en-US" smtClean="0"/>
              <a:t>‹#›</a:t>
            </a:fld>
            <a:endParaRPr lang="en-US"/>
          </a:p>
        </p:txBody>
      </p:sp>
    </p:spTree>
    <p:extLst>
      <p:ext uri="{BB962C8B-B14F-4D97-AF65-F5344CB8AC3E}">
        <p14:creationId xmlns:p14="http://schemas.microsoft.com/office/powerpoint/2010/main" val="98696511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Enlisted at age 19,</a:t>
            </a:r>
            <a:r>
              <a:rPr lang="en-US" baseline="0" dirty="0" smtClean="0"/>
              <a:t> 5’7” light complexion and hair </a:t>
            </a:r>
            <a:r>
              <a:rPr lang="en-US" dirty="0" smtClean="0"/>
              <a:t>for three years.  Listed as “farmer”</a:t>
            </a:r>
            <a:endParaRPr lang="en-US" dirty="0"/>
          </a:p>
        </p:txBody>
      </p:sp>
      <p:sp>
        <p:nvSpPr>
          <p:cNvPr id="4" name="Slide Number Placeholder 3"/>
          <p:cNvSpPr>
            <a:spLocks noGrp="1"/>
          </p:cNvSpPr>
          <p:nvPr>
            <p:ph type="sldNum" sz="quarter" idx="10"/>
          </p:nvPr>
        </p:nvSpPr>
        <p:spPr/>
        <p:txBody>
          <a:bodyPr/>
          <a:lstStyle/>
          <a:p>
            <a:fld id="{E795F00F-ECED-EF4C-B322-2566A7EFF59F}" type="slidenum">
              <a:rPr lang="en-US" smtClean="0"/>
              <a:t>2</a:t>
            </a:fld>
            <a:endParaRPr lang="en-US"/>
          </a:p>
        </p:txBody>
      </p:sp>
    </p:spTree>
    <p:extLst>
      <p:ext uri="{BB962C8B-B14F-4D97-AF65-F5344CB8AC3E}">
        <p14:creationId xmlns:p14="http://schemas.microsoft.com/office/powerpoint/2010/main" val="31081687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Maybe 40% of the houses in town built before 1865; many more by people who lived </a:t>
            </a:r>
            <a:r>
              <a:rPr lang="en-US" dirty="0" err="1" smtClean="0"/>
              <a:t>dthrough</a:t>
            </a:r>
            <a:r>
              <a:rPr lang="en-US" dirty="0" smtClean="0"/>
              <a:t> the war.</a:t>
            </a:r>
          </a:p>
          <a:p>
            <a:endParaRPr lang="en-US" dirty="0" smtClean="0"/>
          </a:p>
          <a:p>
            <a:r>
              <a:rPr lang="en-US" dirty="0" smtClean="0"/>
              <a:t>In May and June of 1863, Maj. Gen. Ulysses S. Grant’s armies converged on Vicksburg, investing the city and entrapping a Confederate army under Lt. Gen. John Pemberton. On July 4, Vicksburg surrendered after prolonged siege operations. This was the culmination of one of the most brilliant military campaigns of the war. With the loss of Pemberton’s army and this vital stronghold on the Mississippi, the Confederacy was effectively split in half. Grant's successes in the West boosted his reputation, leading ultimately to his appointment as General-in-Chief of the Union armies. </a:t>
            </a:r>
            <a:endParaRPr lang="en-US" dirty="0"/>
          </a:p>
        </p:txBody>
      </p:sp>
      <p:sp>
        <p:nvSpPr>
          <p:cNvPr id="4" name="Slide Number Placeholder 3"/>
          <p:cNvSpPr>
            <a:spLocks noGrp="1"/>
          </p:cNvSpPr>
          <p:nvPr>
            <p:ph type="sldNum" sz="quarter" idx="10"/>
          </p:nvPr>
        </p:nvSpPr>
        <p:spPr/>
        <p:txBody>
          <a:bodyPr/>
          <a:lstStyle/>
          <a:p>
            <a:fld id="{E795F00F-ECED-EF4C-B322-2566A7EFF59F}" type="slidenum">
              <a:rPr lang="en-US" smtClean="0"/>
              <a:t>5</a:t>
            </a:fld>
            <a:endParaRPr lang="en-US"/>
          </a:p>
        </p:txBody>
      </p:sp>
    </p:spTree>
    <p:extLst>
      <p:ext uri="{BB962C8B-B14F-4D97-AF65-F5344CB8AC3E}">
        <p14:creationId xmlns:p14="http://schemas.microsoft.com/office/powerpoint/2010/main" val="10701281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Fueded</a:t>
            </a:r>
            <a:r>
              <a:rPr lang="en-US" baseline="0" dirty="0" smtClean="0"/>
              <a:t> with Stanton:  said Thomas: only fit for presiding over a crypt of mummies like himself (he was 60) and a heavy drinker</a:t>
            </a:r>
          </a:p>
          <a:p>
            <a:r>
              <a:rPr lang="en-US" baseline="0" dirty="0" smtClean="0"/>
              <a:t>Stanton was a radical republican  (</a:t>
            </a:r>
            <a:r>
              <a:rPr lang="en-US" baseline="0" dirty="0" err="1" smtClean="0"/>
              <a:t>lincoln</a:t>
            </a:r>
            <a:r>
              <a:rPr lang="en-US" baseline="0" dirty="0" smtClean="0"/>
              <a:t> was moderate</a:t>
            </a:r>
            <a:endParaRPr lang="en-US" dirty="0"/>
          </a:p>
        </p:txBody>
      </p:sp>
      <p:sp>
        <p:nvSpPr>
          <p:cNvPr id="4" name="Slide Number Placeholder 3"/>
          <p:cNvSpPr>
            <a:spLocks noGrp="1"/>
          </p:cNvSpPr>
          <p:nvPr>
            <p:ph type="sldNum" sz="quarter" idx="10"/>
          </p:nvPr>
        </p:nvSpPr>
        <p:spPr/>
        <p:txBody>
          <a:bodyPr/>
          <a:lstStyle/>
          <a:p>
            <a:fld id="{E795F00F-ECED-EF4C-B322-2566A7EFF59F}" type="slidenum">
              <a:rPr lang="en-US" smtClean="0"/>
              <a:t>20</a:t>
            </a:fld>
            <a:endParaRPr lang="en-US"/>
          </a:p>
        </p:txBody>
      </p:sp>
    </p:spTree>
    <p:extLst>
      <p:ext uri="{BB962C8B-B14F-4D97-AF65-F5344CB8AC3E}">
        <p14:creationId xmlns:p14="http://schemas.microsoft.com/office/powerpoint/2010/main" val="21757185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Married on leave March 1864, killed May 1864 at Po River</a:t>
            </a:r>
            <a:endParaRPr lang="en-US" dirty="0"/>
          </a:p>
        </p:txBody>
      </p:sp>
      <p:sp>
        <p:nvSpPr>
          <p:cNvPr id="4" name="Slide Number Placeholder 3"/>
          <p:cNvSpPr>
            <a:spLocks noGrp="1"/>
          </p:cNvSpPr>
          <p:nvPr>
            <p:ph type="sldNum" sz="quarter" idx="10"/>
          </p:nvPr>
        </p:nvSpPr>
        <p:spPr/>
        <p:txBody>
          <a:bodyPr/>
          <a:lstStyle/>
          <a:p>
            <a:fld id="{E795F00F-ECED-EF4C-B322-2566A7EFF59F}" type="slidenum">
              <a:rPr lang="en-US" smtClean="0"/>
              <a:t>25</a:t>
            </a:fld>
            <a:endParaRPr lang="en-US"/>
          </a:p>
        </p:txBody>
      </p:sp>
    </p:spTree>
    <p:extLst>
      <p:ext uri="{BB962C8B-B14F-4D97-AF65-F5344CB8AC3E}">
        <p14:creationId xmlns:p14="http://schemas.microsoft.com/office/powerpoint/2010/main" val="30603367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795F00F-ECED-EF4C-B322-2566A7EFF59F}" type="slidenum">
              <a:rPr lang="en-US" smtClean="0"/>
              <a:t>26</a:t>
            </a:fld>
            <a:endParaRPr lang="en-US"/>
          </a:p>
        </p:txBody>
      </p:sp>
    </p:spTree>
    <p:extLst>
      <p:ext uri="{BB962C8B-B14F-4D97-AF65-F5344CB8AC3E}">
        <p14:creationId xmlns:p14="http://schemas.microsoft.com/office/powerpoint/2010/main" val="6304199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Dies of disease while</a:t>
            </a:r>
            <a:r>
              <a:rPr lang="en-US" baseline="0" dirty="0" smtClean="0"/>
              <a:t> a prisoner at </a:t>
            </a:r>
            <a:r>
              <a:rPr lang="en-US" baseline="0" dirty="0" err="1" smtClean="0"/>
              <a:t>andersonville</a:t>
            </a:r>
            <a:r>
              <a:rPr lang="en-US" baseline="0" dirty="0" smtClean="0"/>
              <a:t> </a:t>
            </a:r>
          </a:p>
          <a:p>
            <a:r>
              <a:rPr lang="en-US" baseline="0" dirty="0" smtClean="0"/>
              <a:t>Enlists as a </a:t>
            </a:r>
            <a:r>
              <a:rPr lang="en-US" baseline="0" dirty="0" err="1" smtClean="0"/>
              <a:t>substitue</a:t>
            </a:r>
            <a:r>
              <a:rPr lang="en-US" baseline="0" dirty="0" smtClean="0"/>
              <a:t>  “for sufficient consideration”</a:t>
            </a:r>
          </a:p>
          <a:p>
            <a:endParaRPr lang="en-US" dirty="0"/>
          </a:p>
        </p:txBody>
      </p:sp>
      <p:sp>
        <p:nvSpPr>
          <p:cNvPr id="4" name="Slide Number Placeholder 3"/>
          <p:cNvSpPr>
            <a:spLocks noGrp="1"/>
          </p:cNvSpPr>
          <p:nvPr>
            <p:ph type="sldNum" sz="quarter" idx="10"/>
          </p:nvPr>
        </p:nvSpPr>
        <p:spPr/>
        <p:txBody>
          <a:bodyPr/>
          <a:lstStyle/>
          <a:p>
            <a:fld id="{E795F00F-ECED-EF4C-B322-2566A7EFF59F}" type="slidenum">
              <a:rPr lang="en-US" smtClean="0"/>
              <a:t>31</a:t>
            </a:fld>
            <a:endParaRPr lang="en-US"/>
          </a:p>
        </p:txBody>
      </p:sp>
    </p:spTree>
    <p:extLst>
      <p:ext uri="{BB962C8B-B14F-4D97-AF65-F5344CB8AC3E}">
        <p14:creationId xmlns:p14="http://schemas.microsoft.com/office/powerpoint/2010/main" val="4832185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Darkest black = 80% or greater black</a:t>
            </a:r>
            <a:endParaRPr lang="en-US" dirty="0"/>
          </a:p>
        </p:txBody>
      </p:sp>
      <p:sp>
        <p:nvSpPr>
          <p:cNvPr id="4" name="Slide Number Placeholder 3"/>
          <p:cNvSpPr>
            <a:spLocks noGrp="1"/>
          </p:cNvSpPr>
          <p:nvPr>
            <p:ph type="sldNum" sz="quarter" idx="10"/>
          </p:nvPr>
        </p:nvSpPr>
        <p:spPr/>
        <p:txBody>
          <a:bodyPr/>
          <a:lstStyle/>
          <a:p>
            <a:fld id="{E795F00F-ECED-EF4C-B322-2566A7EFF59F}" type="slidenum">
              <a:rPr lang="en-US" smtClean="0"/>
              <a:t>50</a:t>
            </a:fld>
            <a:endParaRPr lang="en-US"/>
          </a:p>
        </p:txBody>
      </p:sp>
    </p:spTree>
    <p:extLst>
      <p:ext uri="{BB962C8B-B14F-4D97-AF65-F5344CB8AC3E}">
        <p14:creationId xmlns:p14="http://schemas.microsoft.com/office/powerpoint/2010/main" val="37337412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is the war all about?  States rights?  Abolition of slavery?</a:t>
            </a:r>
          </a:p>
          <a:p>
            <a:endParaRPr lang="en-US" dirty="0"/>
          </a:p>
        </p:txBody>
      </p:sp>
      <p:sp>
        <p:nvSpPr>
          <p:cNvPr id="4" name="Slide Number Placeholder 3"/>
          <p:cNvSpPr>
            <a:spLocks noGrp="1"/>
          </p:cNvSpPr>
          <p:nvPr>
            <p:ph type="sldNum" sz="quarter" idx="10"/>
          </p:nvPr>
        </p:nvSpPr>
        <p:spPr/>
        <p:txBody>
          <a:bodyPr/>
          <a:lstStyle/>
          <a:p>
            <a:fld id="{E795F00F-ECED-EF4C-B322-2566A7EFF59F}" type="slidenum">
              <a:rPr lang="en-US" smtClean="0"/>
              <a:t>52</a:t>
            </a:fld>
            <a:endParaRPr lang="en-US"/>
          </a:p>
        </p:txBody>
      </p:sp>
    </p:spTree>
    <p:extLst>
      <p:ext uri="{BB962C8B-B14F-4D97-AF65-F5344CB8AC3E}">
        <p14:creationId xmlns:p14="http://schemas.microsoft.com/office/powerpoint/2010/main" val="21788403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Next: was</a:t>
            </a:r>
            <a:r>
              <a:rPr lang="en-US" baseline="0" dirty="0" smtClean="0"/>
              <a:t> s  attitude in state</a:t>
            </a:r>
            <a:endParaRPr lang="en-US" dirty="0"/>
          </a:p>
        </p:txBody>
      </p:sp>
      <p:sp>
        <p:nvSpPr>
          <p:cNvPr id="4" name="Slide Number Placeholder 3"/>
          <p:cNvSpPr>
            <a:spLocks noGrp="1"/>
          </p:cNvSpPr>
          <p:nvPr>
            <p:ph type="sldNum" sz="quarter" idx="10"/>
          </p:nvPr>
        </p:nvSpPr>
        <p:spPr/>
        <p:txBody>
          <a:bodyPr/>
          <a:lstStyle/>
          <a:p>
            <a:fld id="{E795F00F-ECED-EF4C-B322-2566A7EFF59F}" type="slidenum">
              <a:rPr lang="en-US" smtClean="0"/>
              <a:t>56</a:t>
            </a:fld>
            <a:endParaRPr lang="en-US"/>
          </a:p>
        </p:txBody>
      </p:sp>
    </p:spTree>
    <p:extLst>
      <p:ext uri="{BB962C8B-B14F-4D97-AF65-F5344CB8AC3E}">
        <p14:creationId xmlns:p14="http://schemas.microsoft.com/office/powerpoint/2010/main" val="8715823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Treated</a:t>
            </a:r>
            <a:r>
              <a:rPr lang="en-US" baseline="0" dirty="0" smtClean="0"/>
              <a:t> as property, not humans; jailed 6 months until paid for or sold</a:t>
            </a:r>
            <a:endParaRPr lang="en-US" dirty="0"/>
          </a:p>
        </p:txBody>
      </p:sp>
      <p:sp>
        <p:nvSpPr>
          <p:cNvPr id="4" name="Slide Number Placeholder 3"/>
          <p:cNvSpPr>
            <a:spLocks noGrp="1"/>
          </p:cNvSpPr>
          <p:nvPr>
            <p:ph type="sldNum" sz="quarter" idx="10"/>
          </p:nvPr>
        </p:nvSpPr>
        <p:spPr/>
        <p:txBody>
          <a:bodyPr/>
          <a:lstStyle/>
          <a:p>
            <a:fld id="{E795F00F-ECED-EF4C-B322-2566A7EFF59F}" type="slidenum">
              <a:rPr lang="en-US" smtClean="0"/>
              <a:t>57</a:t>
            </a:fld>
            <a:endParaRPr lang="en-US"/>
          </a:p>
        </p:txBody>
      </p:sp>
    </p:spTree>
    <p:extLst>
      <p:ext uri="{BB962C8B-B14F-4D97-AF65-F5344CB8AC3E}">
        <p14:creationId xmlns:p14="http://schemas.microsoft.com/office/powerpoint/2010/main" val="16924606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A7C5EF7-5C88-7C4E-B5C0-15527A50ABD6}" type="datetimeFigureOut">
              <a:rPr lang="en-US" smtClean="0"/>
              <a:t>10/17/18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C1BF87-DCF8-674F-A39E-0BB94D6C0494}" type="slidenum">
              <a:rPr lang="en-US" smtClean="0"/>
              <a:t>‹#›</a:t>
            </a:fld>
            <a:endParaRPr lang="en-US"/>
          </a:p>
        </p:txBody>
      </p:sp>
    </p:spTree>
    <p:extLst>
      <p:ext uri="{BB962C8B-B14F-4D97-AF65-F5344CB8AC3E}">
        <p14:creationId xmlns:p14="http://schemas.microsoft.com/office/powerpoint/2010/main" val="15341099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7C5EF7-5C88-7C4E-B5C0-15527A50ABD6}" type="datetimeFigureOut">
              <a:rPr lang="en-US" smtClean="0"/>
              <a:t>10/17/18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C1BF87-DCF8-674F-A39E-0BB94D6C0494}" type="slidenum">
              <a:rPr lang="en-US" smtClean="0"/>
              <a:t>‹#›</a:t>
            </a:fld>
            <a:endParaRPr lang="en-US"/>
          </a:p>
        </p:txBody>
      </p:sp>
    </p:spTree>
    <p:extLst>
      <p:ext uri="{BB962C8B-B14F-4D97-AF65-F5344CB8AC3E}">
        <p14:creationId xmlns:p14="http://schemas.microsoft.com/office/powerpoint/2010/main" val="22453363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7C5EF7-5C88-7C4E-B5C0-15527A50ABD6}" type="datetimeFigureOut">
              <a:rPr lang="en-US" smtClean="0"/>
              <a:t>10/17/18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C1BF87-DCF8-674F-A39E-0BB94D6C0494}" type="slidenum">
              <a:rPr lang="en-US" smtClean="0"/>
              <a:t>‹#›</a:t>
            </a:fld>
            <a:endParaRPr lang="en-US"/>
          </a:p>
        </p:txBody>
      </p:sp>
    </p:spTree>
    <p:extLst>
      <p:ext uri="{BB962C8B-B14F-4D97-AF65-F5344CB8AC3E}">
        <p14:creationId xmlns:p14="http://schemas.microsoft.com/office/powerpoint/2010/main" val="4049304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A7C5EF7-5C88-7C4E-B5C0-15527A50ABD6}" type="datetimeFigureOut">
              <a:rPr lang="en-US" smtClean="0"/>
              <a:t>10/17/18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C1BF87-DCF8-674F-A39E-0BB94D6C0494}" type="slidenum">
              <a:rPr lang="en-US" smtClean="0"/>
              <a:t>‹#›</a:t>
            </a:fld>
            <a:endParaRPr lang="en-US"/>
          </a:p>
        </p:txBody>
      </p:sp>
    </p:spTree>
    <p:extLst>
      <p:ext uri="{BB962C8B-B14F-4D97-AF65-F5344CB8AC3E}">
        <p14:creationId xmlns:p14="http://schemas.microsoft.com/office/powerpoint/2010/main" val="24595259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A7C5EF7-5C88-7C4E-B5C0-15527A50ABD6}" type="datetimeFigureOut">
              <a:rPr lang="en-US" smtClean="0"/>
              <a:t>10/17/18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CC1BF87-DCF8-674F-A39E-0BB94D6C0494}" type="slidenum">
              <a:rPr lang="en-US" smtClean="0"/>
              <a:t>‹#›</a:t>
            </a:fld>
            <a:endParaRPr lang="en-US"/>
          </a:p>
        </p:txBody>
      </p:sp>
    </p:spTree>
    <p:extLst>
      <p:ext uri="{BB962C8B-B14F-4D97-AF65-F5344CB8AC3E}">
        <p14:creationId xmlns:p14="http://schemas.microsoft.com/office/powerpoint/2010/main" val="15640271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A7C5EF7-5C88-7C4E-B5C0-15527A50ABD6}" type="datetimeFigureOut">
              <a:rPr lang="en-US" smtClean="0"/>
              <a:t>10/17/18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C1BF87-DCF8-674F-A39E-0BB94D6C0494}" type="slidenum">
              <a:rPr lang="en-US" smtClean="0"/>
              <a:t>‹#›</a:t>
            </a:fld>
            <a:endParaRPr lang="en-US"/>
          </a:p>
        </p:txBody>
      </p:sp>
    </p:spTree>
    <p:extLst>
      <p:ext uri="{BB962C8B-B14F-4D97-AF65-F5344CB8AC3E}">
        <p14:creationId xmlns:p14="http://schemas.microsoft.com/office/powerpoint/2010/main" val="13181497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7C5EF7-5C88-7C4E-B5C0-15527A50ABD6}" type="datetimeFigureOut">
              <a:rPr lang="en-US" smtClean="0"/>
              <a:t>10/17/18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CC1BF87-DCF8-674F-A39E-0BB94D6C0494}" type="slidenum">
              <a:rPr lang="en-US" smtClean="0"/>
              <a:t>‹#›</a:t>
            </a:fld>
            <a:endParaRPr lang="en-US"/>
          </a:p>
        </p:txBody>
      </p:sp>
    </p:spTree>
    <p:extLst>
      <p:ext uri="{BB962C8B-B14F-4D97-AF65-F5344CB8AC3E}">
        <p14:creationId xmlns:p14="http://schemas.microsoft.com/office/powerpoint/2010/main" val="31901502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7C5EF7-5C88-7C4E-B5C0-15527A50ABD6}" type="datetimeFigureOut">
              <a:rPr lang="en-US" smtClean="0"/>
              <a:t>10/17/18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C1BF87-DCF8-674F-A39E-0BB94D6C0494}" type="slidenum">
              <a:rPr lang="en-US" smtClean="0"/>
              <a:t>‹#›</a:t>
            </a:fld>
            <a:endParaRPr lang="en-US"/>
          </a:p>
        </p:txBody>
      </p:sp>
    </p:spTree>
    <p:extLst>
      <p:ext uri="{BB962C8B-B14F-4D97-AF65-F5344CB8AC3E}">
        <p14:creationId xmlns:p14="http://schemas.microsoft.com/office/powerpoint/2010/main" val="34411763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7C5EF7-5C88-7C4E-B5C0-15527A50ABD6}" type="datetimeFigureOut">
              <a:rPr lang="en-US" smtClean="0"/>
              <a:t>10/17/18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C1BF87-DCF8-674F-A39E-0BB94D6C0494}" type="slidenum">
              <a:rPr lang="en-US" smtClean="0"/>
              <a:t>‹#›</a:t>
            </a:fld>
            <a:endParaRPr lang="en-US"/>
          </a:p>
        </p:txBody>
      </p:sp>
    </p:spTree>
    <p:extLst>
      <p:ext uri="{BB962C8B-B14F-4D97-AF65-F5344CB8AC3E}">
        <p14:creationId xmlns:p14="http://schemas.microsoft.com/office/powerpoint/2010/main" val="3103613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7C5EF7-5C88-7C4E-B5C0-15527A50ABD6}" type="datetimeFigureOut">
              <a:rPr lang="en-US" smtClean="0"/>
              <a:t>10/17/18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C1BF87-DCF8-674F-A39E-0BB94D6C0494}" type="slidenum">
              <a:rPr lang="en-US" smtClean="0"/>
              <a:t>‹#›</a:t>
            </a:fld>
            <a:endParaRPr lang="en-US"/>
          </a:p>
        </p:txBody>
      </p:sp>
    </p:spTree>
    <p:extLst>
      <p:ext uri="{BB962C8B-B14F-4D97-AF65-F5344CB8AC3E}">
        <p14:creationId xmlns:p14="http://schemas.microsoft.com/office/powerpoint/2010/main" val="3630898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7C5EF7-5C88-7C4E-B5C0-15527A50ABD6}" type="datetimeFigureOut">
              <a:rPr lang="en-US" smtClean="0"/>
              <a:t>10/17/18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C1BF87-DCF8-674F-A39E-0BB94D6C0494}" type="slidenum">
              <a:rPr lang="en-US" smtClean="0"/>
              <a:t>‹#›</a:t>
            </a:fld>
            <a:endParaRPr lang="en-US"/>
          </a:p>
        </p:txBody>
      </p:sp>
    </p:spTree>
    <p:extLst>
      <p:ext uri="{BB962C8B-B14F-4D97-AF65-F5344CB8AC3E}">
        <p14:creationId xmlns:p14="http://schemas.microsoft.com/office/powerpoint/2010/main" val="146266782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7C5EF7-5C88-7C4E-B5C0-15527A50ABD6}" type="datetimeFigureOut">
              <a:rPr lang="en-US" smtClean="0"/>
              <a:t>10/17/18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C1BF87-DCF8-674F-A39E-0BB94D6C0494}" type="slidenum">
              <a:rPr lang="en-US" smtClean="0"/>
              <a:t>‹#›</a:t>
            </a:fld>
            <a:endParaRPr lang="en-US"/>
          </a:p>
        </p:txBody>
      </p:sp>
    </p:spTree>
    <p:extLst>
      <p:ext uri="{BB962C8B-B14F-4D97-AF65-F5344CB8AC3E}">
        <p14:creationId xmlns:p14="http://schemas.microsoft.com/office/powerpoint/2010/main" val="24377709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hyperlink" Target="http://nc-chap.org/panoramas/" TargetMode="External"/><Relationship Id="rId5" Type="http://schemas.openxmlformats.org/officeDocument/2006/relationships/image" Target="../media/image3.png"/><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9.jpeg"/><Relationship Id="rId5" Type="http://schemas.openxmlformats.org/officeDocument/2006/relationships/image" Target="../media/image10.jpeg"/><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 Id="rId3"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eg"/><Relationship Id="rId3"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image" Target="../media/image21.png"/><Relationship Id="rId1" Type="http://schemas.openxmlformats.org/officeDocument/2006/relationships/slideLayout" Target="../slideLayouts/slideLayout7.xml"/><Relationship Id="rId2"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2.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2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png"/><Relationship Id="rId3" Type="http://schemas.openxmlformats.org/officeDocument/2006/relationships/image" Target="../media/image25.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7.png"/><Relationship Id="rId3" Type="http://schemas.openxmlformats.org/officeDocument/2006/relationships/image" Target="../media/image28.png"/></Relationships>
</file>

<file path=ppt/slides/_rels/slide25.xml.rels><?xml version="1.0" encoding="UTF-8" standalone="yes"?>
<Relationships xmlns="http://schemas.openxmlformats.org/package/2006/relationships"><Relationship Id="rId3" Type="http://schemas.openxmlformats.org/officeDocument/2006/relationships/image" Target="../media/image29.jpg"/><Relationship Id="rId4" Type="http://schemas.openxmlformats.org/officeDocument/2006/relationships/image" Target="../media/image30.png"/><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image" Target="../media/image32.jpe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jpeg"/></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4" Type="http://schemas.openxmlformats.org/officeDocument/2006/relationships/image" Target="../media/image36.png"/><Relationship Id="rId1" Type="http://schemas.openxmlformats.org/officeDocument/2006/relationships/slideLayout" Target="../slideLayouts/slideLayout6.xml"/><Relationship Id="rId2" Type="http://schemas.openxmlformats.org/officeDocument/2006/relationships/image" Target="../media/image34.png"/></Relationships>
</file>

<file path=ppt/slides/_rels/slide30.xml.rels><?xml version="1.0" encoding="UTF-8" standalone="yes"?>
<Relationships xmlns="http://schemas.openxmlformats.org/package/2006/relationships"><Relationship Id="rId3" Type="http://schemas.openxmlformats.org/officeDocument/2006/relationships/image" Target="../media/image38.jpeg"/><Relationship Id="rId4" Type="http://schemas.openxmlformats.org/officeDocument/2006/relationships/image" Target="../media/image39.jpeg"/><Relationship Id="rId5" Type="http://schemas.openxmlformats.org/officeDocument/2006/relationships/image" Target="../media/image40.png"/><Relationship Id="rId6" Type="http://schemas.openxmlformats.org/officeDocument/2006/relationships/image" Target="../media/image41.jpeg"/><Relationship Id="rId1" Type="http://schemas.openxmlformats.org/officeDocument/2006/relationships/slideLayout" Target="../slideLayouts/slideLayout7.xml"/><Relationship Id="rId2" Type="http://schemas.openxmlformats.org/officeDocument/2006/relationships/image" Target="../media/image37.jpeg"/></Relationships>
</file>

<file path=ppt/slides/_rels/slide31.xml.rels><?xml version="1.0" encoding="UTF-8" standalone="yes"?>
<Relationships xmlns="http://schemas.openxmlformats.org/package/2006/relationships"><Relationship Id="rId3" Type="http://schemas.openxmlformats.org/officeDocument/2006/relationships/image" Target="../media/image42.png"/><Relationship Id="rId4" Type="http://schemas.openxmlformats.org/officeDocument/2006/relationships/image" Target="../media/image43.png"/><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5.jpeg"/><Relationship Id="rId4" Type="http://schemas.openxmlformats.org/officeDocument/2006/relationships/image" Target="../media/image46.jpeg"/><Relationship Id="rId5" Type="http://schemas.openxmlformats.org/officeDocument/2006/relationships/image" Target="../media/image47.jpeg"/><Relationship Id="rId1" Type="http://schemas.openxmlformats.org/officeDocument/2006/relationships/slideLayout" Target="../slideLayouts/slideLayout7.xml"/><Relationship Id="rId2" Type="http://schemas.openxmlformats.org/officeDocument/2006/relationships/image" Target="../media/image44.jpeg"/></Relationships>
</file>

<file path=ppt/slides/_rels/slide36.xml.rels><?xml version="1.0" encoding="UTF-8" standalone="yes"?>
<Relationships xmlns="http://schemas.openxmlformats.org/package/2006/relationships"><Relationship Id="rId3" Type="http://schemas.openxmlformats.org/officeDocument/2006/relationships/image" Target="../media/image49.jpeg"/><Relationship Id="rId4" Type="http://schemas.openxmlformats.org/officeDocument/2006/relationships/image" Target="../media/image50.jpeg"/><Relationship Id="rId5" Type="http://schemas.openxmlformats.org/officeDocument/2006/relationships/image" Target="../media/image51.png"/><Relationship Id="rId1" Type="http://schemas.openxmlformats.org/officeDocument/2006/relationships/slideLayout" Target="../slideLayouts/slideLayout7.xml"/><Relationship Id="rId2" Type="http://schemas.openxmlformats.org/officeDocument/2006/relationships/image" Target="../media/image48.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1" Type="http://schemas.openxmlformats.org/officeDocument/2006/relationships/slideLayout" Target="../slideLayouts/slideLayout2.xml"/><Relationship Id="rId2" Type="http://schemas.openxmlformats.org/officeDocument/2006/relationships/image" Target="../media/image5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7.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8.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9.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0.jpg"/><Relationship Id="rId3" Type="http://schemas.openxmlformats.org/officeDocument/2006/relationships/image" Target="../media/image61.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2.png"/><Relationship Id="rId3" Type="http://schemas.openxmlformats.org/officeDocument/2006/relationships/image" Target="../media/image63.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64.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65.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6.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57.xml.rels><?xml version="1.0" encoding="UTF-8" standalone="yes"?>
<Relationships xmlns="http://schemas.openxmlformats.org/package/2006/relationships"><Relationship Id="rId3" Type="http://schemas.openxmlformats.org/officeDocument/2006/relationships/image" Target="../media/image67.jpeg"/><Relationship Id="rId4" Type="http://schemas.openxmlformats.org/officeDocument/2006/relationships/image" Target="../media/image68.jpeg"/><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G_7724.JPG"/>
          <p:cNvPicPr>
            <a:picLocks noChangeAspect="1"/>
          </p:cNvPicPr>
          <p:nvPr/>
        </p:nvPicPr>
        <p:blipFill rotWithShape="1">
          <a:blip r:embed="rId2">
            <a:extLst>
              <a:ext uri="{28A0092B-C50C-407E-A947-70E740481C1C}">
                <a14:useLocalDpi xmlns:a14="http://schemas.microsoft.com/office/drawing/2010/main" val="0"/>
              </a:ext>
            </a:extLst>
          </a:blip>
          <a:srcRect t="9174" b="29277"/>
          <a:stretch/>
        </p:blipFill>
        <p:spPr>
          <a:xfrm>
            <a:off x="2503894" y="1154491"/>
            <a:ext cx="4923691" cy="1436700"/>
          </a:xfrm>
          <a:prstGeom prst="rect">
            <a:avLst/>
          </a:prstGeom>
        </p:spPr>
      </p:pic>
      <p:sp>
        <p:nvSpPr>
          <p:cNvPr id="5" name="Rectangle 4"/>
          <p:cNvSpPr/>
          <p:nvPr/>
        </p:nvSpPr>
        <p:spPr>
          <a:xfrm>
            <a:off x="361621" y="258090"/>
            <a:ext cx="7810567" cy="461665"/>
          </a:xfrm>
          <a:prstGeom prst="rect">
            <a:avLst/>
          </a:prstGeom>
        </p:spPr>
        <p:txBody>
          <a:bodyPr wrap="square">
            <a:spAutoFit/>
          </a:bodyPr>
          <a:lstStyle/>
          <a:p>
            <a:r>
              <a:rPr lang="en-US" sz="2400" dirty="0"/>
              <a:t>The Civil War; National and </a:t>
            </a:r>
            <a:r>
              <a:rPr lang="en-US" sz="2400" dirty="0" smtClean="0"/>
              <a:t>local </a:t>
            </a:r>
            <a:r>
              <a:rPr lang="en-US" sz="2400" dirty="0"/>
              <a:t>items from 3</a:t>
            </a:r>
            <a:r>
              <a:rPr lang="en-US" sz="2400" baseline="30000" dirty="0"/>
              <a:t>rd</a:t>
            </a:r>
            <a:r>
              <a:rPr lang="en-US" sz="2400" dirty="0"/>
              <a:t> &amp; Delaware:</a:t>
            </a:r>
          </a:p>
        </p:txBody>
      </p:sp>
      <p:pic>
        <p:nvPicPr>
          <p:cNvPr id="6" name="Picture 5" descr="IMG_7727.JPG"/>
          <p:cNvPicPr>
            <a:picLocks noChangeAspect="1"/>
          </p:cNvPicPr>
          <p:nvPr/>
        </p:nvPicPr>
        <p:blipFill rotWithShape="1">
          <a:blip r:embed="rId3">
            <a:extLst>
              <a:ext uri="{28A0092B-C50C-407E-A947-70E740481C1C}">
                <a14:useLocalDpi xmlns:a14="http://schemas.microsoft.com/office/drawing/2010/main" val="0"/>
              </a:ext>
            </a:extLst>
          </a:blip>
          <a:srcRect t="7856" b="39023"/>
          <a:stretch/>
        </p:blipFill>
        <p:spPr>
          <a:xfrm>
            <a:off x="7617823" y="1178360"/>
            <a:ext cx="1108729" cy="1412831"/>
          </a:xfrm>
          <a:prstGeom prst="rect">
            <a:avLst/>
          </a:prstGeom>
        </p:spPr>
      </p:pic>
      <p:sp>
        <p:nvSpPr>
          <p:cNvPr id="7" name="Rectangle 6">
            <a:hlinkClick r:id="rId4"/>
          </p:cNvPr>
          <p:cNvSpPr/>
          <p:nvPr/>
        </p:nvSpPr>
        <p:spPr>
          <a:xfrm>
            <a:off x="622313" y="6220357"/>
            <a:ext cx="4801314" cy="646331"/>
          </a:xfrm>
          <a:prstGeom prst="rect">
            <a:avLst/>
          </a:prstGeom>
        </p:spPr>
        <p:txBody>
          <a:bodyPr wrap="none">
            <a:spAutoFit/>
          </a:bodyPr>
          <a:lstStyle/>
          <a:p>
            <a:r>
              <a:rPr lang="en-US" dirty="0" smtClean="0"/>
              <a:t>Panoramic view   </a:t>
            </a:r>
            <a:r>
              <a:rPr lang="en-US" dirty="0" smtClean="0">
                <a:hlinkClick r:id="rId4"/>
              </a:rPr>
              <a:t>http://nc-chap.org/panoramas</a:t>
            </a:r>
            <a:endParaRPr lang="en-US" dirty="0" smtClean="0"/>
          </a:p>
          <a:p>
            <a:endParaRPr lang="en-US" dirty="0"/>
          </a:p>
        </p:txBody>
      </p:sp>
      <p:pic>
        <p:nvPicPr>
          <p:cNvPr id="8" name="Picture 7"/>
          <p:cNvPicPr>
            <a:picLocks noChangeAspect="1"/>
          </p:cNvPicPr>
          <p:nvPr/>
        </p:nvPicPr>
        <p:blipFill>
          <a:blip r:embed="rId5"/>
          <a:stretch>
            <a:fillRect/>
          </a:stretch>
        </p:blipFill>
        <p:spPr>
          <a:xfrm>
            <a:off x="92208" y="1154491"/>
            <a:ext cx="2339085" cy="1412831"/>
          </a:xfrm>
          <a:prstGeom prst="rect">
            <a:avLst/>
          </a:prstGeom>
        </p:spPr>
      </p:pic>
      <p:sp>
        <p:nvSpPr>
          <p:cNvPr id="9" name="TextBox 8"/>
          <p:cNvSpPr txBox="1"/>
          <p:nvPr/>
        </p:nvSpPr>
        <p:spPr>
          <a:xfrm>
            <a:off x="234950" y="2924712"/>
            <a:ext cx="1830548" cy="3385542"/>
          </a:xfrm>
          <a:prstGeom prst="rect">
            <a:avLst/>
          </a:prstGeom>
          <a:noFill/>
        </p:spPr>
        <p:txBody>
          <a:bodyPr wrap="square" rtlCol="0">
            <a:spAutoFit/>
          </a:bodyPr>
          <a:lstStyle/>
          <a:p>
            <a:r>
              <a:rPr lang="en-US" sz="1400" dirty="0"/>
              <a:t>Garrett trial &amp; fugitive </a:t>
            </a:r>
            <a:r>
              <a:rPr lang="en-US" sz="1400" dirty="0" smtClean="0"/>
              <a:t>slaves, </a:t>
            </a:r>
            <a:r>
              <a:rPr lang="en-US" sz="1400" dirty="0"/>
              <a:t>(U.S. Supreme Court </a:t>
            </a:r>
            <a:r>
              <a:rPr lang="en-US" sz="1400" dirty="0" smtClean="0"/>
              <a:t>Justice Taney </a:t>
            </a:r>
            <a:r>
              <a:rPr lang="en-US" sz="1400" dirty="0"/>
              <a:t>&amp; DE Justice Jas. Booth Jr.</a:t>
            </a:r>
            <a:r>
              <a:rPr lang="en-US" sz="1400" dirty="0" smtClean="0"/>
              <a:t>)</a:t>
            </a:r>
          </a:p>
          <a:p>
            <a:endParaRPr lang="en-US" sz="1400" dirty="0"/>
          </a:p>
          <a:p>
            <a:r>
              <a:rPr lang="en-US" sz="1400" dirty="0" smtClean="0"/>
              <a:t>Election in 1863; voters sign allegiance, enter under crossed bayonets; &gt;99 % boycotted;</a:t>
            </a:r>
          </a:p>
          <a:p>
            <a:endParaRPr lang="en-US" sz="1400" dirty="0" smtClean="0"/>
          </a:p>
          <a:p>
            <a:endParaRPr lang="en-US" sz="1400" dirty="0"/>
          </a:p>
          <a:p>
            <a:endParaRPr lang="en-US" sz="1400" dirty="0"/>
          </a:p>
          <a:p>
            <a:endParaRPr lang="en-US" dirty="0"/>
          </a:p>
        </p:txBody>
      </p:sp>
      <p:sp>
        <p:nvSpPr>
          <p:cNvPr id="10" name="TextBox 9"/>
          <p:cNvSpPr txBox="1"/>
          <p:nvPr/>
        </p:nvSpPr>
        <p:spPr>
          <a:xfrm>
            <a:off x="2503893" y="2924712"/>
            <a:ext cx="4423865" cy="2062103"/>
          </a:xfrm>
          <a:prstGeom prst="rect">
            <a:avLst/>
          </a:prstGeom>
          <a:noFill/>
        </p:spPr>
        <p:txBody>
          <a:bodyPr wrap="square" rtlCol="0">
            <a:spAutoFit/>
          </a:bodyPr>
          <a:lstStyle/>
          <a:p>
            <a:pPr marL="285750" indent="-285750">
              <a:buFont typeface="Arial"/>
              <a:buChar char="•"/>
            </a:pPr>
            <a:r>
              <a:rPr lang="en-US" sz="1600" dirty="0" smtClean="0"/>
              <a:t>Home of N Van Dyke Jr. voted against Missouri Compromise</a:t>
            </a:r>
          </a:p>
          <a:p>
            <a:pPr marL="285750" indent="-285750">
              <a:buFont typeface="Arial"/>
              <a:buChar char="•"/>
            </a:pPr>
            <a:r>
              <a:rPr lang="en-US" sz="1600" dirty="0" smtClean="0"/>
              <a:t>Boyhood </a:t>
            </a:r>
            <a:r>
              <a:rPr lang="en-US" sz="1600" dirty="0"/>
              <a:t>home of </a:t>
            </a:r>
            <a:r>
              <a:rPr lang="en-US" sz="1600" dirty="0" smtClean="0"/>
              <a:t>John Johns, who was battlefield chaplain to confederate troops</a:t>
            </a:r>
            <a:endParaRPr lang="en-US" sz="1600" dirty="0"/>
          </a:p>
          <a:p>
            <a:pPr marL="285750" indent="-285750">
              <a:buFont typeface="Arial"/>
              <a:buChar char="•"/>
            </a:pPr>
            <a:r>
              <a:rPr lang="en-US" sz="1600" dirty="0" smtClean="0"/>
              <a:t>“Little Yellow </a:t>
            </a:r>
            <a:r>
              <a:rPr lang="en-US" sz="1600" dirty="0"/>
              <a:t>house”:  1860, 1870 home of woman who refuses to  sign ‘’Lincoln’s oath of allegiance”, flees to slave plantation in Ark.</a:t>
            </a:r>
          </a:p>
          <a:p>
            <a:endParaRPr lang="en-US" sz="1600" dirty="0"/>
          </a:p>
        </p:txBody>
      </p:sp>
      <p:sp>
        <p:nvSpPr>
          <p:cNvPr id="11" name="TextBox 10"/>
          <p:cNvSpPr txBox="1"/>
          <p:nvPr/>
        </p:nvSpPr>
        <p:spPr>
          <a:xfrm>
            <a:off x="6927759" y="2924712"/>
            <a:ext cx="2091156" cy="2246769"/>
          </a:xfrm>
          <a:prstGeom prst="rect">
            <a:avLst/>
          </a:prstGeom>
          <a:noFill/>
        </p:spPr>
        <p:txBody>
          <a:bodyPr wrap="square" rtlCol="0">
            <a:spAutoFit/>
          </a:bodyPr>
          <a:lstStyle/>
          <a:p>
            <a:pPr marL="285750" indent="-285750">
              <a:buFont typeface="Arial"/>
              <a:buChar char="•"/>
            </a:pPr>
            <a:r>
              <a:rPr lang="en-US" sz="1400" dirty="0"/>
              <a:t>Graffiti “Vicksburg Surrenders, July 4, 1864” in </a:t>
            </a:r>
            <a:r>
              <a:rPr lang="en-US" sz="1400" dirty="0" smtClean="0"/>
              <a:t>window</a:t>
            </a:r>
          </a:p>
          <a:p>
            <a:pPr marL="285750" indent="-285750">
              <a:buFont typeface="Arial"/>
              <a:buChar char="•"/>
            </a:pPr>
            <a:endParaRPr lang="en-US" sz="1400" dirty="0"/>
          </a:p>
          <a:p>
            <a:pPr marL="285750" indent="-285750">
              <a:buFont typeface="Arial"/>
              <a:buChar char="•"/>
            </a:pPr>
            <a:r>
              <a:rPr lang="en-US" sz="1400" dirty="0"/>
              <a:t>Home? of Zachariah </a:t>
            </a:r>
            <a:r>
              <a:rPr lang="en-US" sz="1400" dirty="0" err="1"/>
              <a:t>Gemmill</a:t>
            </a:r>
            <a:r>
              <a:rPr lang="en-US" sz="1400" dirty="0"/>
              <a:t> earned govt. bounty for capture of member of Lincoln </a:t>
            </a:r>
            <a:r>
              <a:rPr lang="en-US" sz="1400" dirty="0" err="1" smtClean="0"/>
              <a:t>assasins</a:t>
            </a:r>
            <a:endParaRPr lang="en-US" sz="1400" dirty="0"/>
          </a:p>
          <a:p>
            <a:endParaRPr lang="en-US" sz="1400" dirty="0"/>
          </a:p>
        </p:txBody>
      </p:sp>
      <p:cxnSp>
        <p:nvCxnSpPr>
          <p:cNvPr id="13" name="Straight Arrow Connector 12"/>
          <p:cNvCxnSpPr/>
          <p:nvPr/>
        </p:nvCxnSpPr>
        <p:spPr>
          <a:xfrm flipV="1">
            <a:off x="2655641" y="2206361"/>
            <a:ext cx="461850" cy="88511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flipV="1">
            <a:off x="2617154" y="1898497"/>
            <a:ext cx="2336462" cy="169813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flipV="1">
            <a:off x="2654090" y="2206361"/>
            <a:ext cx="3503918" cy="192262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flipV="1">
            <a:off x="7029881" y="2206361"/>
            <a:ext cx="718945" cy="88511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flipV="1">
            <a:off x="7029881" y="2206361"/>
            <a:ext cx="1527184" cy="175918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flipV="1">
            <a:off x="329646" y="2206362"/>
            <a:ext cx="461850" cy="88511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791761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Sgt. Zachariah </a:t>
            </a:r>
            <a:r>
              <a:rPr lang="en-US" dirty="0" err="1" smtClean="0"/>
              <a:t>Gemmill</a:t>
            </a:r>
            <a:r>
              <a:rPr lang="en-US" dirty="0"/>
              <a:t> </a:t>
            </a:r>
            <a:r>
              <a:rPr lang="en-US" dirty="0" smtClean="0"/>
              <a:t/>
            </a:r>
            <a:br>
              <a:rPr lang="en-US" dirty="0" smtClean="0"/>
            </a:br>
            <a:r>
              <a:rPr lang="en-US" sz="2700" dirty="0" smtClean="0"/>
              <a:t>(1843-1922)  Co. D. 1</a:t>
            </a:r>
            <a:r>
              <a:rPr lang="en-US" sz="2700" baseline="30000" dirty="0" smtClean="0"/>
              <a:t>st</a:t>
            </a:r>
            <a:r>
              <a:rPr lang="en-US" sz="2700" dirty="0" smtClean="0"/>
              <a:t> </a:t>
            </a:r>
            <a:r>
              <a:rPr lang="en-US" sz="2700" dirty="0" err="1" smtClean="0"/>
              <a:t>Batt</a:t>
            </a:r>
            <a:r>
              <a:rPr lang="en-US" sz="2700" dirty="0" smtClean="0"/>
              <a:t>. Del. Cavalry </a:t>
            </a:r>
            <a:endParaRPr lang="en-US" sz="2700" dirty="0"/>
          </a:p>
        </p:txBody>
      </p:sp>
      <p:pic>
        <p:nvPicPr>
          <p:cNvPr id="3" name="Picture 2" descr="DSC06212.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5400000">
            <a:off x="6579536" y="4402465"/>
            <a:ext cx="2832100" cy="1894167"/>
          </a:xfrm>
          <a:prstGeom prst="rect">
            <a:avLst/>
          </a:prstGeom>
        </p:spPr>
      </p:pic>
      <p:sp>
        <p:nvSpPr>
          <p:cNvPr id="4" name="TextBox 3"/>
          <p:cNvSpPr txBox="1"/>
          <p:nvPr/>
        </p:nvSpPr>
        <p:spPr>
          <a:xfrm>
            <a:off x="7200901" y="3148568"/>
            <a:ext cx="1943099" cy="738664"/>
          </a:xfrm>
          <a:prstGeom prst="rect">
            <a:avLst/>
          </a:prstGeom>
          <a:noFill/>
        </p:spPr>
        <p:txBody>
          <a:bodyPr wrap="square" rtlCol="0">
            <a:spAutoFit/>
          </a:bodyPr>
          <a:lstStyle/>
          <a:p>
            <a:r>
              <a:rPr lang="en-US" sz="1400" dirty="0" smtClean="0"/>
              <a:t>18 E 3</a:t>
            </a:r>
            <a:r>
              <a:rPr lang="en-US" sz="1400" baseline="30000" dirty="0" smtClean="0"/>
              <a:t>rd</a:t>
            </a:r>
            <a:r>
              <a:rPr lang="en-US" sz="1400" dirty="0" smtClean="0"/>
              <a:t> </a:t>
            </a:r>
            <a:br>
              <a:rPr lang="en-US" sz="1400" dirty="0" smtClean="0"/>
            </a:br>
            <a:r>
              <a:rPr lang="en-US" sz="1400" dirty="0" err="1" smtClean="0"/>
              <a:t>Gemmill</a:t>
            </a:r>
            <a:r>
              <a:rPr lang="en-US" sz="1400" dirty="0" smtClean="0"/>
              <a:t> House  </a:t>
            </a:r>
            <a:r>
              <a:rPr lang="en-US" sz="1400" dirty="0" err="1" smtClean="0"/>
              <a:t>a.k.a</a:t>
            </a:r>
            <a:r>
              <a:rPr lang="en-US" sz="1400" dirty="0" smtClean="0"/>
              <a:t> Wiley House</a:t>
            </a:r>
            <a:endParaRPr lang="en-US" sz="1400" dirty="0"/>
          </a:p>
        </p:txBody>
      </p:sp>
      <p:pic>
        <p:nvPicPr>
          <p:cNvPr id="5" name="Picture 4" descr="ZACHARIA_GEMMILL.jpeg"/>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8900" y="1417638"/>
            <a:ext cx="2358322" cy="5440362"/>
          </a:xfrm>
          <a:prstGeom prst="rect">
            <a:avLst/>
          </a:prstGeom>
        </p:spPr>
      </p:pic>
      <p:sp>
        <p:nvSpPr>
          <p:cNvPr id="6" name="TextBox 5"/>
          <p:cNvSpPr txBox="1"/>
          <p:nvPr/>
        </p:nvSpPr>
        <p:spPr>
          <a:xfrm>
            <a:off x="2692400" y="1663700"/>
            <a:ext cx="6250270" cy="2031325"/>
          </a:xfrm>
          <a:prstGeom prst="rect">
            <a:avLst/>
          </a:prstGeom>
          <a:noFill/>
        </p:spPr>
        <p:txBody>
          <a:bodyPr wrap="square" rtlCol="0">
            <a:spAutoFit/>
          </a:bodyPr>
          <a:lstStyle/>
          <a:p>
            <a:r>
              <a:rPr lang="en-US" dirty="0" err="1" smtClean="0"/>
              <a:t>Gemmill</a:t>
            </a:r>
            <a:r>
              <a:rPr lang="en-US" dirty="0" smtClean="0"/>
              <a:t> was awarded $5,000 for the capture of one of the </a:t>
            </a:r>
            <a:r>
              <a:rPr lang="en-US" dirty="0" err="1" smtClean="0"/>
              <a:t>consiprators</a:t>
            </a:r>
            <a:r>
              <a:rPr lang="en-US" dirty="0" smtClean="0"/>
              <a:t> in the Lincoln </a:t>
            </a:r>
            <a:r>
              <a:rPr lang="en-US" dirty="0" err="1" smtClean="0"/>
              <a:t>assination</a:t>
            </a:r>
            <a:r>
              <a:rPr lang="en-US" dirty="0" smtClean="0"/>
              <a:t> conspiracy.  Although German born George </a:t>
            </a:r>
            <a:r>
              <a:rPr lang="en-US" dirty="0" err="1" smtClean="0"/>
              <a:t>Azerodt</a:t>
            </a:r>
            <a:r>
              <a:rPr lang="en-US" dirty="0" smtClean="0"/>
              <a:t> was supposed to kill V.P. Johnson on April 14, at the same time as the Lincoln assassination, </a:t>
            </a:r>
            <a:r>
              <a:rPr lang="en-US" dirty="0" err="1" smtClean="0"/>
              <a:t>Azerodt</a:t>
            </a:r>
            <a:r>
              <a:rPr lang="en-US" dirty="0" smtClean="0"/>
              <a:t> could not do so.  Instead he fled away from Booth, to the Northwest.</a:t>
            </a:r>
          </a:p>
          <a:p>
            <a:endParaRPr lang="en-US" dirty="0"/>
          </a:p>
        </p:txBody>
      </p:sp>
      <p:sp>
        <p:nvSpPr>
          <p:cNvPr id="7" name="TextBox 6"/>
          <p:cNvSpPr txBox="1"/>
          <p:nvPr/>
        </p:nvSpPr>
        <p:spPr>
          <a:xfrm>
            <a:off x="2819400" y="3371859"/>
            <a:ext cx="3835400" cy="1938992"/>
          </a:xfrm>
          <a:prstGeom prst="rect">
            <a:avLst/>
          </a:prstGeom>
          <a:noFill/>
        </p:spPr>
        <p:txBody>
          <a:bodyPr wrap="square" rtlCol="0">
            <a:spAutoFit/>
          </a:bodyPr>
          <a:lstStyle/>
          <a:p>
            <a:r>
              <a:rPr lang="en-US" dirty="0" err="1"/>
              <a:t>Gemmill</a:t>
            </a:r>
            <a:r>
              <a:rPr lang="en-US" dirty="0"/>
              <a:t> was sent to search </a:t>
            </a:r>
            <a:r>
              <a:rPr lang="en-US" dirty="0" smtClean="0"/>
              <a:t>for </a:t>
            </a:r>
            <a:r>
              <a:rPr lang="en-US" dirty="0" err="1" smtClean="0"/>
              <a:t>Azerodt</a:t>
            </a:r>
            <a:r>
              <a:rPr lang="en-US" dirty="0" smtClean="0"/>
              <a:t> at about 4 a.m. on April 20</a:t>
            </a:r>
            <a:r>
              <a:rPr lang="en-US" baseline="30000" dirty="0" smtClean="0"/>
              <a:t>th</a:t>
            </a:r>
            <a:r>
              <a:rPr lang="en-US" dirty="0" smtClean="0"/>
              <a:t/>
            </a:r>
            <a:br>
              <a:rPr lang="en-US" dirty="0" smtClean="0"/>
            </a:br>
            <a:r>
              <a:rPr lang="en-US" dirty="0" smtClean="0"/>
              <a:t>at the house of a man named Richter.</a:t>
            </a:r>
          </a:p>
          <a:p>
            <a:r>
              <a:rPr lang="en-US" dirty="0" smtClean="0"/>
              <a:t>Richter denied any strangers were in the house, but </a:t>
            </a:r>
            <a:r>
              <a:rPr lang="en-US" dirty="0" err="1" smtClean="0"/>
              <a:t>Gemmill</a:t>
            </a:r>
            <a:r>
              <a:rPr lang="en-US" dirty="0" smtClean="0"/>
              <a:t> entered and found </a:t>
            </a:r>
            <a:r>
              <a:rPr lang="en-US" dirty="0" err="1" smtClean="0"/>
              <a:t>Azerodt</a:t>
            </a:r>
            <a:r>
              <a:rPr lang="en-US" dirty="0" smtClean="0"/>
              <a:t>.</a:t>
            </a:r>
            <a:endParaRPr lang="en-US" dirty="0"/>
          </a:p>
          <a:p>
            <a:endParaRPr lang="en-US" baseline="30000" dirty="0"/>
          </a:p>
        </p:txBody>
      </p:sp>
    </p:spTree>
    <p:extLst>
      <p:ext uri="{BB962C8B-B14F-4D97-AF65-F5344CB8AC3E}">
        <p14:creationId xmlns:p14="http://schemas.microsoft.com/office/powerpoint/2010/main" val="18500937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3826" y="0"/>
            <a:ext cx="8229600" cy="1143000"/>
          </a:xfrm>
        </p:spPr>
        <p:txBody>
          <a:bodyPr/>
          <a:lstStyle/>
          <a:p>
            <a:r>
              <a:rPr lang="en-US" dirty="0" smtClean="0"/>
              <a:t>Where did </a:t>
            </a:r>
            <a:r>
              <a:rPr lang="en-US" dirty="0" err="1" smtClean="0"/>
              <a:t>Gemmills</a:t>
            </a:r>
            <a:r>
              <a:rPr lang="en-US" dirty="0" smtClean="0"/>
              <a:t> live?</a:t>
            </a:r>
            <a:endParaRPr lang="en-US" dirty="0"/>
          </a:p>
        </p:txBody>
      </p:sp>
      <p:sp>
        <p:nvSpPr>
          <p:cNvPr id="3" name="Rectangle 2"/>
          <p:cNvSpPr/>
          <p:nvPr/>
        </p:nvSpPr>
        <p:spPr>
          <a:xfrm>
            <a:off x="1524000" y="1305342"/>
            <a:ext cx="6949440" cy="4524315"/>
          </a:xfrm>
          <a:prstGeom prst="rect">
            <a:avLst/>
          </a:prstGeom>
        </p:spPr>
        <p:txBody>
          <a:bodyPr wrap="square">
            <a:spAutoFit/>
          </a:bodyPr>
          <a:lstStyle/>
          <a:p>
            <a:r>
              <a:rPr lang="en-US" dirty="0" smtClean="0"/>
              <a:t>It’s known as the </a:t>
            </a:r>
            <a:r>
              <a:rPr lang="en-US" dirty="0" err="1" smtClean="0"/>
              <a:t>Gemmill</a:t>
            </a:r>
            <a:r>
              <a:rPr lang="en-US" dirty="0" smtClean="0"/>
              <a:t> house in town.</a:t>
            </a:r>
          </a:p>
          <a:p>
            <a:r>
              <a:rPr lang="en-US" dirty="0" smtClean="0"/>
              <a:t>#</a:t>
            </a:r>
            <a:r>
              <a:rPr lang="en-US" dirty="0"/>
              <a:t>18 and #20 Third </a:t>
            </a:r>
            <a:r>
              <a:rPr lang="en-US" dirty="0" smtClean="0"/>
              <a:t>Street report by</a:t>
            </a:r>
          </a:p>
          <a:p>
            <a:r>
              <a:rPr lang="en-US" dirty="0" smtClean="0"/>
              <a:t> </a:t>
            </a:r>
            <a:r>
              <a:rPr lang="en-US" dirty="0"/>
              <a:t>Jeanette </a:t>
            </a:r>
            <a:r>
              <a:rPr lang="en-US" dirty="0" err="1"/>
              <a:t>Eckman</a:t>
            </a:r>
            <a:r>
              <a:rPr lang="en-US" dirty="0"/>
              <a:t>, </a:t>
            </a:r>
            <a:r>
              <a:rPr lang="en-US" dirty="0" smtClean="0"/>
              <a:t>c1949:</a:t>
            </a:r>
            <a:endParaRPr lang="en-US" dirty="0"/>
          </a:p>
          <a:p>
            <a:pPr lvl="1"/>
            <a:r>
              <a:rPr lang="en-US" dirty="0"/>
              <a:t>1801 Built for John Wiley by Peter Crowding</a:t>
            </a:r>
          </a:p>
          <a:p>
            <a:pPr lvl="1"/>
            <a:r>
              <a:rPr lang="en-US" dirty="0"/>
              <a:t>c1824 owned by Jeremiah Bowman</a:t>
            </a:r>
          </a:p>
          <a:p>
            <a:pPr lvl="1"/>
            <a:r>
              <a:rPr lang="en-US" dirty="0"/>
              <a:t>later </a:t>
            </a:r>
            <a:r>
              <a:rPr lang="en-US" dirty="0" err="1"/>
              <a:t>Gemmill</a:t>
            </a:r>
            <a:r>
              <a:rPr lang="en-US" dirty="0"/>
              <a:t> family</a:t>
            </a:r>
          </a:p>
          <a:p>
            <a:pPr lvl="1"/>
            <a:r>
              <a:rPr lang="en-US" dirty="0"/>
              <a:t>Now (c1945) owned by </a:t>
            </a:r>
            <a:r>
              <a:rPr lang="en-US" dirty="0" err="1"/>
              <a:t>Willliam</a:t>
            </a:r>
            <a:r>
              <a:rPr lang="en-US" dirty="0"/>
              <a:t> E Myers,</a:t>
            </a:r>
          </a:p>
          <a:p>
            <a:pPr lvl="1"/>
            <a:r>
              <a:rPr lang="en-US" dirty="0"/>
              <a:t>son-in-law of Mrs. Zachariah </a:t>
            </a:r>
            <a:r>
              <a:rPr lang="en-US" dirty="0" err="1"/>
              <a:t>Gemmill</a:t>
            </a:r>
            <a:endParaRPr lang="en-US" dirty="0"/>
          </a:p>
          <a:p>
            <a:pPr lvl="1"/>
            <a:endParaRPr lang="en-US" dirty="0"/>
          </a:p>
          <a:p>
            <a:endParaRPr lang="en-US" dirty="0"/>
          </a:p>
          <a:p>
            <a:r>
              <a:rPr lang="en-US" dirty="0" smtClean="0"/>
              <a:t>1860 Census does not show </a:t>
            </a:r>
            <a:r>
              <a:rPr lang="en-US" dirty="0" err="1" smtClean="0"/>
              <a:t>Gemmill</a:t>
            </a:r>
            <a:r>
              <a:rPr lang="en-US" dirty="0" smtClean="0"/>
              <a:t> near other E3rd residents.</a:t>
            </a:r>
          </a:p>
          <a:p>
            <a:r>
              <a:rPr lang="en-US" dirty="0" smtClean="0"/>
              <a:t>John </a:t>
            </a:r>
            <a:r>
              <a:rPr lang="en-US" dirty="0"/>
              <a:t>Wiley </a:t>
            </a:r>
            <a:r>
              <a:rPr lang="en-US" dirty="0" smtClean="0"/>
              <a:t>House report by </a:t>
            </a:r>
            <a:r>
              <a:rPr lang="en-US" dirty="0"/>
              <a:t>Susan Williams, 1988</a:t>
            </a:r>
          </a:p>
          <a:p>
            <a:pPr lvl="1"/>
            <a:r>
              <a:rPr lang="en-US" dirty="0"/>
              <a:t>c1800 John Wiley</a:t>
            </a:r>
          </a:p>
          <a:p>
            <a:pPr lvl="1"/>
            <a:r>
              <a:rPr lang="en-US" dirty="0"/>
              <a:t>Died 1842, mortgage assigned to James Garland,</a:t>
            </a:r>
          </a:p>
          <a:p>
            <a:pPr lvl="1"/>
            <a:r>
              <a:rPr lang="en-US" dirty="0"/>
              <a:t>then Jeremiah Bowman, died intestate in 1849.</a:t>
            </a:r>
          </a:p>
          <a:p>
            <a:pPr lvl="1"/>
            <a:r>
              <a:rPr lang="en-US" dirty="0"/>
              <a:t>1902 William Myers bought from estate.</a:t>
            </a:r>
          </a:p>
        </p:txBody>
      </p:sp>
      <p:sp>
        <p:nvSpPr>
          <p:cNvPr id="4" name="TextBox 3"/>
          <p:cNvSpPr txBox="1"/>
          <p:nvPr/>
        </p:nvSpPr>
        <p:spPr>
          <a:xfrm>
            <a:off x="457200" y="1417638"/>
            <a:ext cx="853440" cy="646331"/>
          </a:xfrm>
          <a:prstGeom prst="rect">
            <a:avLst/>
          </a:prstGeom>
          <a:noFill/>
        </p:spPr>
        <p:txBody>
          <a:bodyPr wrap="square" rtlCol="0">
            <a:spAutoFit/>
          </a:bodyPr>
          <a:lstStyle/>
          <a:p>
            <a:r>
              <a:rPr lang="en-US" dirty="0" smtClean="0"/>
              <a:t>18 </a:t>
            </a:r>
          </a:p>
          <a:p>
            <a:r>
              <a:rPr lang="en-US" dirty="0" smtClean="0"/>
              <a:t>E 3</a:t>
            </a:r>
            <a:r>
              <a:rPr lang="en-US" baseline="30000" dirty="0" smtClean="0"/>
              <a:t>rd</a:t>
            </a:r>
            <a:r>
              <a:rPr lang="en-US" dirty="0" smtClean="0"/>
              <a:t>.</a:t>
            </a:r>
            <a:endParaRPr lang="en-US" dirty="0"/>
          </a:p>
        </p:txBody>
      </p:sp>
      <p:sp>
        <p:nvSpPr>
          <p:cNvPr id="5" name="TextBox 4"/>
          <p:cNvSpPr txBox="1"/>
          <p:nvPr/>
        </p:nvSpPr>
        <p:spPr>
          <a:xfrm>
            <a:off x="457200" y="3901440"/>
            <a:ext cx="853440" cy="923330"/>
          </a:xfrm>
          <a:prstGeom prst="rect">
            <a:avLst/>
          </a:prstGeom>
          <a:noFill/>
        </p:spPr>
        <p:txBody>
          <a:bodyPr wrap="square" rtlCol="0">
            <a:spAutoFit/>
          </a:bodyPr>
          <a:lstStyle/>
          <a:p>
            <a:r>
              <a:rPr lang="en-US" dirty="0" smtClean="0"/>
              <a:t>Some</a:t>
            </a:r>
          </a:p>
          <a:p>
            <a:r>
              <a:rPr lang="en-US" dirty="0" smtClean="0"/>
              <a:t>Place</a:t>
            </a:r>
          </a:p>
          <a:p>
            <a:r>
              <a:rPr lang="en-US" dirty="0" smtClean="0"/>
              <a:t>else</a:t>
            </a:r>
            <a:endParaRPr lang="en-US" dirty="0"/>
          </a:p>
        </p:txBody>
      </p:sp>
      <p:pic>
        <p:nvPicPr>
          <p:cNvPr id="1026" name="Picture 2" descr="http://nc-chap.org/chap/images/area_a.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750483" y="431538"/>
            <a:ext cx="2330426" cy="3354071"/>
          </a:xfrm>
          <a:prstGeom prst="rect">
            <a:avLst/>
          </a:prstGeom>
          <a:noFill/>
          <a:extLst>
            <a:ext uri="{909E8E84-426E-40dd-AFC4-6F175D3DCCD1}">
              <a14:hiddenFill xmlns:a14="http://schemas.microsoft.com/office/drawing/2010/main">
                <a:solidFill>
                  <a:srgbClr val="FFFFFF"/>
                </a:solidFill>
              </a14:hiddenFill>
            </a:ext>
          </a:extLst>
        </p:spPr>
      </p:pic>
      <p:sp>
        <p:nvSpPr>
          <p:cNvPr id="6" name="Donut 5"/>
          <p:cNvSpPr/>
          <p:nvPr/>
        </p:nvSpPr>
        <p:spPr>
          <a:xfrm>
            <a:off x="7670189" y="1003726"/>
            <a:ext cx="171169" cy="278548"/>
          </a:xfrm>
          <a:prstGeom prst="donut">
            <a:avLst>
              <a:gd name="adj" fmla="val 794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88576251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74638"/>
            <a:ext cx="5593231" cy="1383631"/>
          </a:xfrm>
        </p:spPr>
        <p:txBody>
          <a:bodyPr>
            <a:noAutofit/>
          </a:bodyPr>
          <a:lstStyle/>
          <a:p>
            <a:r>
              <a:rPr lang="en-US" sz="2000" i="1" dirty="0" smtClean="0"/>
              <a:t>Zachariah W. </a:t>
            </a:r>
            <a:r>
              <a:rPr lang="en-US" sz="2000" i="1" dirty="0" err="1" smtClean="0"/>
              <a:t>Gemmill</a:t>
            </a:r>
            <a:r>
              <a:rPr lang="en-US" sz="2000" i="1" dirty="0" smtClean="0"/>
              <a:t/>
            </a:r>
            <a:br>
              <a:rPr lang="en-US" sz="2000" i="1" dirty="0" smtClean="0"/>
            </a:br>
            <a:r>
              <a:rPr lang="en-US" sz="2000" i="1" dirty="0" smtClean="0"/>
              <a:t>1843-1922 </a:t>
            </a:r>
            <a:br>
              <a:rPr lang="en-US" sz="2000" i="1" dirty="0" smtClean="0"/>
            </a:br>
            <a:r>
              <a:rPr lang="en-US" sz="2000" i="1" dirty="0" err="1" smtClean="0"/>
              <a:t>Serg’t</a:t>
            </a:r>
            <a:r>
              <a:rPr lang="en-US" sz="2000" i="1" dirty="0" smtClean="0"/>
              <a:t> Co. D 1</a:t>
            </a:r>
            <a:r>
              <a:rPr lang="en-US" sz="2000" i="1" baseline="30000" dirty="0" smtClean="0"/>
              <a:t>st</a:t>
            </a:r>
            <a:r>
              <a:rPr lang="en-US" sz="2000" i="1" dirty="0" smtClean="0"/>
              <a:t> Battalion</a:t>
            </a:r>
            <a:br>
              <a:rPr lang="en-US" sz="2000" i="1" dirty="0" smtClean="0"/>
            </a:br>
            <a:r>
              <a:rPr lang="en-US" sz="2000" i="1" dirty="0" smtClean="0"/>
              <a:t>Del. Cavalry, Civil War</a:t>
            </a:r>
            <a:r>
              <a:rPr lang="en-US" sz="2000" dirty="0" smtClean="0"/>
              <a:t/>
            </a:r>
            <a:br>
              <a:rPr lang="en-US" sz="2000" dirty="0" smtClean="0"/>
            </a:br>
            <a:r>
              <a:rPr lang="en-US" sz="2000" dirty="0" smtClean="0"/>
              <a:t/>
            </a:r>
            <a:br>
              <a:rPr lang="en-US" sz="2000" dirty="0" smtClean="0"/>
            </a:br>
            <a:r>
              <a:rPr lang="en-US" sz="2000" dirty="0" smtClean="0"/>
              <a:t>Where did he live?</a:t>
            </a:r>
            <a:endParaRPr lang="en-US" sz="2000" dirty="0"/>
          </a:p>
        </p:txBody>
      </p:sp>
      <p:sp>
        <p:nvSpPr>
          <p:cNvPr id="4" name="TextBox 3"/>
          <p:cNvSpPr txBox="1"/>
          <p:nvPr/>
        </p:nvSpPr>
        <p:spPr>
          <a:xfrm>
            <a:off x="217651" y="2450750"/>
            <a:ext cx="7914916" cy="2400657"/>
          </a:xfrm>
          <a:prstGeom prst="rect">
            <a:avLst/>
          </a:prstGeom>
          <a:noFill/>
        </p:spPr>
        <p:txBody>
          <a:bodyPr wrap="square" rtlCol="0">
            <a:spAutoFit/>
          </a:bodyPr>
          <a:lstStyle/>
          <a:p>
            <a:r>
              <a:rPr lang="sv-SE" sz="1000" dirty="0"/>
              <a:t>1608	30	559	569	</a:t>
            </a:r>
            <a:r>
              <a:rPr lang="sv-SE" sz="1000" dirty="0" err="1"/>
              <a:t>Hizar</a:t>
            </a:r>
            <a:r>
              <a:rPr lang="sv-SE" sz="1000" dirty="0"/>
              <a:t>	Thomas 	</a:t>
            </a:r>
            <a:r>
              <a:rPr lang="sv-SE" sz="1000" dirty="0" smtClean="0"/>
              <a:t>	26</a:t>
            </a:r>
            <a:r>
              <a:rPr lang="sv-SE" sz="1000" dirty="0"/>
              <a:t>	M	W	Pa 	Master </a:t>
            </a:r>
            <a:r>
              <a:rPr lang="sv-SE" sz="1000" dirty="0" err="1"/>
              <a:t>Bricklayer</a:t>
            </a:r>
            <a:r>
              <a:rPr lang="sv-SE" sz="1000" dirty="0"/>
              <a:t>	200 	350</a:t>
            </a:r>
          </a:p>
          <a:p>
            <a:r>
              <a:rPr lang="sv-SE" sz="1000" dirty="0"/>
              <a:t>1609	31	559	569	</a:t>
            </a:r>
            <a:r>
              <a:rPr lang="sv-SE" sz="1000" dirty="0" err="1"/>
              <a:t>Hizar</a:t>
            </a:r>
            <a:r>
              <a:rPr lang="sv-SE" sz="1000" dirty="0"/>
              <a:t>	Caroline 	</a:t>
            </a:r>
            <a:r>
              <a:rPr lang="sv-SE" sz="1000" dirty="0" smtClean="0"/>
              <a:t>	24</a:t>
            </a:r>
            <a:r>
              <a:rPr lang="sv-SE" sz="1000" dirty="0"/>
              <a:t>	F	W	Pa</a:t>
            </a:r>
          </a:p>
          <a:p>
            <a:r>
              <a:rPr lang="sv-SE" sz="1000" dirty="0"/>
              <a:t>1610	32	559	569	</a:t>
            </a:r>
            <a:r>
              <a:rPr lang="sv-SE" sz="1000" dirty="0" err="1"/>
              <a:t>Hizar</a:t>
            </a:r>
            <a:r>
              <a:rPr lang="sv-SE" sz="1000" dirty="0"/>
              <a:t>	</a:t>
            </a:r>
            <a:r>
              <a:rPr lang="sv-SE" sz="1000" dirty="0" err="1"/>
              <a:t>Lamus</a:t>
            </a:r>
            <a:r>
              <a:rPr lang="sv-SE" sz="1000" dirty="0"/>
              <a:t> 	</a:t>
            </a:r>
            <a:r>
              <a:rPr lang="sv-SE" sz="1000" dirty="0" smtClean="0"/>
              <a:t>	4</a:t>
            </a:r>
            <a:r>
              <a:rPr lang="sv-SE" sz="1000" dirty="0"/>
              <a:t>	M	W	Del</a:t>
            </a:r>
          </a:p>
          <a:p>
            <a:r>
              <a:rPr lang="sv-SE" sz="1000" dirty="0"/>
              <a:t>1611	33	559	569	</a:t>
            </a:r>
            <a:r>
              <a:rPr lang="sv-SE" sz="1000" dirty="0" err="1"/>
              <a:t>Hizar</a:t>
            </a:r>
            <a:r>
              <a:rPr lang="sv-SE" sz="1000" dirty="0"/>
              <a:t>	</a:t>
            </a:r>
            <a:r>
              <a:rPr lang="sv-SE" sz="1000" dirty="0" err="1"/>
              <a:t>Aquilla</a:t>
            </a:r>
            <a:r>
              <a:rPr lang="sv-SE" sz="1000" dirty="0"/>
              <a:t> 	</a:t>
            </a:r>
            <a:r>
              <a:rPr lang="sv-SE" sz="1000" dirty="0" smtClean="0"/>
              <a:t>	24</a:t>
            </a:r>
            <a:r>
              <a:rPr lang="sv-SE" sz="1000" dirty="0"/>
              <a:t>	M	W	Pa 	</a:t>
            </a:r>
            <a:r>
              <a:rPr lang="sv-SE" sz="1000" dirty="0" err="1"/>
              <a:t>Bricklayer</a:t>
            </a:r>
            <a:endParaRPr lang="sv-SE" sz="1000" dirty="0"/>
          </a:p>
          <a:p>
            <a:r>
              <a:rPr lang="sv-SE" sz="1000" dirty="0"/>
              <a:t>1612	34	559	569	Taylor	</a:t>
            </a:r>
            <a:r>
              <a:rPr lang="sv-SE" sz="1000" dirty="0" err="1"/>
              <a:t>Benjamine</a:t>
            </a:r>
            <a:r>
              <a:rPr lang="sv-SE" sz="1000" dirty="0"/>
              <a:t> 	23	M	W	Pa</a:t>
            </a:r>
          </a:p>
          <a:p>
            <a:r>
              <a:rPr lang="sv-SE" sz="1000" dirty="0"/>
              <a:t>1613	35	559	569	</a:t>
            </a:r>
            <a:r>
              <a:rPr lang="sv-SE" sz="1000" dirty="0" err="1"/>
              <a:t>Twigs</a:t>
            </a:r>
            <a:r>
              <a:rPr lang="sv-SE" sz="1000" dirty="0"/>
              <a:t>	James 	</a:t>
            </a:r>
            <a:r>
              <a:rPr lang="sv-SE" sz="1000" dirty="0" smtClean="0"/>
              <a:t>	25</a:t>
            </a:r>
            <a:r>
              <a:rPr lang="sv-SE" sz="1000" dirty="0"/>
              <a:t>	M	W	Pa</a:t>
            </a:r>
          </a:p>
          <a:p>
            <a:r>
              <a:rPr lang="sv-SE" sz="1000" dirty="0"/>
              <a:t>1614	36	559	569	Allen	Theodore 	17	M	W	Del</a:t>
            </a:r>
          </a:p>
          <a:p>
            <a:r>
              <a:rPr lang="sv-SE" sz="1000" dirty="0" smtClean="0"/>
              <a:t>1615</a:t>
            </a:r>
            <a:r>
              <a:rPr lang="sv-SE" sz="1000" dirty="0"/>
              <a:t>	37	559	569	</a:t>
            </a:r>
            <a:r>
              <a:rPr lang="sv-SE" sz="1000" dirty="0" err="1"/>
              <a:t>Bertrant</a:t>
            </a:r>
            <a:r>
              <a:rPr lang="sv-SE" sz="1000" dirty="0"/>
              <a:t>	Matilda 	</a:t>
            </a:r>
            <a:r>
              <a:rPr lang="sv-SE" sz="1000" dirty="0" smtClean="0"/>
              <a:t>	10</a:t>
            </a:r>
            <a:r>
              <a:rPr lang="sv-SE" sz="1000" dirty="0"/>
              <a:t>	F	W	Pa 	</a:t>
            </a:r>
            <a:r>
              <a:rPr lang="sv-SE" sz="1000" dirty="0" err="1"/>
              <a:t>Domestic</a:t>
            </a:r>
            <a:endParaRPr lang="sv-SE" sz="1000" dirty="0"/>
          </a:p>
          <a:p>
            <a:r>
              <a:rPr lang="sv-SE" sz="1000" dirty="0"/>
              <a:t>1616	38	560	570	</a:t>
            </a:r>
            <a:r>
              <a:rPr lang="sv-SE" sz="1000" dirty="0" err="1"/>
              <a:t>Gemmill</a:t>
            </a:r>
            <a:r>
              <a:rPr lang="sv-SE" sz="1000" dirty="0"/>
              <a:t>	</a:t>
            </a:r>
            <a:r>
              <a:rPr lang="sv-SE" sz="1000" dirty="0" err="1"/>
              <a:t>Zachariah</a:t>
            </a:r>
            <a:r>
              <a:rPr lang="sv-SE" sz="1000" dirty="0"/>
              <a:t> 	46	M	W	Del 	</a:t>
            </a:r>
            <a:r>
              <a:rPr lang="sv-SE" sz="1000" dirty="0" err="1"/>
              <a:t>Deputy</a:t>
            </a:r>
            <a:r>
              <a:rPr lang="sv-SE" sz="1000" dirty="0"/>
              <a:t> Sheriff		150</a:t>
            </a:r>
          </a:p>
          <a:p>
            <a:r>
              <a:rPr lang="sv-SE" sz="1000" dirty="0"/>
              <a:t>1617	39	560	570	</a:t>
            </a:r>
            <a:r>
              <a:rPr lang="sv-SE" sz="1000" dirty="0" err="1"/>
              <a:t>Gemmill</a:t>
            </a:r>
            <a:r>
              <a:rPr lang="sv-SE" sz="1000" dirty="0"/>
              <a:t>	Anna M 	</a:t>
            </a:r>
            <a:r>
              <a:rPr lang="sv-SE" sz="1000" dirty="0" smtClean="0"/>
              <a:t>	46</a:t>
            </a:r>
            <a:r>
              <a:rPr lang="sv-SE" sz="1000" dirty="0"/>
              <a:t>	F	W	</a:t>
            </a:r>
            <a:r>
              <a:rPr lang="sv-SE" sz="1000" dirty="0" err="1"/>
              <a:t>Md</a:t>
            </a:r>
            <a:endParaRPr lang="sv-SE" sz="1000" dirty="0"/>
          </a:p>
          <a:p>
            <a:r>
              <a:rPr lang="nl-NL" sz="1000" dirty="0" smtClean="0"/>
              <a:t>	40 	570 	560 	</a:t>
            </a:r>
            <a:r>
              <a:rPr lang="nl-NL" sz="1000" dirty="0" err="1" smtClean="0"/>
              <a:t>Gemmill</a:t>
            </a:r>
            <a:r>
              <a:rPr lang="nl-NL" sz="1000" dirty="0" smtClean="0"/>
              <a:t> </a:t>
            </a:r>
            <a:r>
              <a:rPr lang="nl-NL" sz="1000" dirty="0" err="1"/>
              <a:t>Zachariah</a:t>
            </a:r>
            <a:r>
              <a:rPr lang="nl-NL" sz="1000" dirty="0"/>
              <a:t> </a:t>
            </a:r>
            <a:r>
              <a:rPr lang="nl-NL" sz="1000" dirty="0" smtClean="0"/>
              <a:t>	16 	M 	W  	Del</a:t>
            </a:r>
            <a:endParaRPr lang="sv-SE" sz="1000" dirty="0" smtClean="0"/>
          </a:p>
          <a:p>
            <a:r>
              <a:rPr lang="sv-SE" sz="1000" dirty="0" smtClean="0"/>
              <a:t>1618</a:t>
            </a:r>
            <a:r>
              <a:rPr lang="sv-SE" sz="1000" dirty="0"/>
              <a:t>	2	560	570	</a:t>
            </a:r>
            <a:r>
              <a:rPr lang="sv-SE" sz="1000" dirty="0" err="1"/>
              <a:t>Gemmill</a:t>
            </a:r>
            <a:r>
              <a:rPr lang="sv-SE" sz="1000" dirty="0"/>
              <a:t>	Elizabeth 	13	F	W	Del 					X</a:t>
            </a:r>
          </a:p>
          <a:p>
            <a:r>
              <a:rPr lang="sv-SE" sz="1000" dirty="0"/>
              <a:t>1619	3	560	570	</a:t>
            </a:r>
            <a:r>
              <a:rPr lang="sv-SE" sz="1000" dirty="0" err="1"/>
              <a:t>Gemmill</a:t>
            </a:r>
            <a:r>
              <a:rPr lang="sv-SE" sz="1000" dirty="0"/>
              <a:t>	James 	</a:t>
            </a:r>
            <a:r>
              <a:rPr lang="sv-SE" sz="1000" dirty="0" smtClean="0"/>
              <a:t>	8</a:t>
            </a:r>
            <a:r>
              <a:rPr lang="sv-SE" sz="1000" dirty="0"/>
              <a:t>	M	W	Del 					X</a:t>
            </a:r>
          </a:p>
          <a:p>
            <a:r>
              <a:rPr lang="sv-SE" sz="1000" dirty="0"/>
              <a:t>1620	4	560	570	</a:t>
            </a:r>
            <a:r>
              <a:rPr lang="sv-SE" sz="1000" dirty="0" err="1"/>
              <a:t>Gemmill</a:t>
            </a:r>
            <a:r>
              <a:rPr lang="sv-SE" sz="1000" dirty="0"/>
              <a:t>	David 	</a:t>
            </a:r>
            <a:r>
              <a:rPr lang="sv-SE" sz="1000" dirty="0" smtClean="0"/>
              <a:t>	6</a:t>
            </a:r>
            <a:r>
              <a:rPr lang="sv-SE" sz="1000" dirty="0"/>
              <a:t>	M	W	Del</a:t>
            </a:r>
          </a:p>
          <a:p>
            <a:r>
              <a:rPr lang="sv-SE" sz="1000" dirty="0"/>
              <a:t>1621	5	560	570	Cork	Julia 	</a:t>
            </a:r>
            <a:r>
              <a:rPr lang="sv-SE" sz="1000" dirty="0" smtClean="0"/>
              <a:t>	12</a:t>
            </a:r>
            <a:r>
              <a:rPr lang="sv-SE" sz="1000" dirty="0"/>
              <a:t>	F	B	Del 	</a:t>
            </a:r>
            <a:r>
              <a:rPr lang="sv-SE" sz="1000" dirty="0" err="1" smtClean="0"/>
              <a:t>Servant</a:t>
            </a:r>
            <a:endParaRPr lang="sv-SE" sz="1000" dirty="0"/>
          </a:p>
        </p:txBody>
      </p:sp>
      <p:sp>
        <p:nvSpPr>
          <p:cNvPr id="5" name="TextBox 4"/>
          <p:cNvSpPr txBox="1"/>
          <p:nvPr/>
        </p:nvSpPr>
        <p:spPr>
          <a:xfrm>
            <a:off x="109806" y="1964112"/>
            <a:ext cx="7824680" cy="523220"/>
          </a:xfrm>
          <a:prstGeom prst="rect">
            <a:avLst/>
          </a:prstGeom>
          <a:noFill/>
        </p:spPr>
        <p:txBody>
          <a:bodyPr wrap="square" rtlCol="0">
            <a:spAutoFit/>
          </a:bodyPr>
          <a:lstStyle/>
          <a:p>
            <a:r>
              <a:rPr lang="en-US" sz="1400" dirty="0" smtClean="0"/>
              <a:t>1860 Census, New Castle City – Zachariah </a:t>
            </a:r>
            <a:r>
              <a:rPr lang="en-US" sz="1400" dirty="0" err="1" smtClean="0"/>
              <a:t>Gemmill</a:t>
            </a:r>
            <a:r>
              <a:rPr lang="en-US" sz="1400" dirty="0" smtClean="0"/>
              <a:t> Sr., Jr., </a:t>
            </a:r>
          </a:p>
          <a:p>
            <a:r>
              <a:rPr lang="en-US" sz="1400" dirty="0" smtClean="0"/>
              <a:t>They probably do not live on Green based on adjacent residents</a:t>
            </a:r>
            <a:endParaRPr lang="en-US" sz="1400" dirty="0"/>
          </a:p>
        </p:txBody>
      </p:sp>
      <p:sp>
        <p:nvSpPr>
          <p:cNvPr id="6" name="TextBox 5"/>
          <p:cNvSpPr txBox="1"/>
          <p:nvPr/>
        </p:nvSpPr>
        <p:spPr>
          <a:xfrm>
            <a:off x="109806" y="4900023"/>
            <a:ext cx="7557258" cy="307777"/>
          </a:xfrm>
          <a:prstGeom prst="rect">
            <a:avLst/>
          </a:prstGeom>
          <a:noFill/>
        </p:spPr>
        <p:txBody>
          <a:bodyPr wrap="square" rtlCol="0">
            <a:spAutoFit/>
          </a:bodyPr>
          <a:lstStyle/>
          <a:p>
            <a:r>
              <a:rPr lang="en-US" sz="1400" dirty="0" smtClean="0"/>
              <a:t>1860 Census, New Castle Hundred– are </a:t>
            </a:r>
            <a:r>
              <a:rPr lang="en-US" sz="1400" dirty="0" err="1" smtClean="0"/>
              <a:t>Gemmill</a:t>
            </a:r>
            <a:r>
              <a:rPr lang="en-US" sz="1400" dirty="0" smtClean="0"/>
              <a:t> farmers, but no Zachariah</a:t>
            </a:r>
            <a:endParaRPr lang="en-US" sz="1400" dirty="0"/>
          </a:p>
        </p:txBody>
      </p:sp>
      <p:sp>
        <p:nvSpPr>
          <p:cNvPr id="7" name="TextBox 6"/>
          <p:cNvSpPr txBox="1"/>
          <p:nvPr/>
        </p:nvSpPr>
        <p:spPr>
          <a:xfrm>
            <a:off x="109806" y="5175364"/>
            <a:ext cx="7576510" cy="1323439"/>
          </a:xfrm>
          <a:prstGeom prst="rect">
            <a:avLst/>
          </a:prstGeom>
          <a:noFill/>
        </p:spPr>
        <p:txBody>
          <a:bodyPr wrap="square" rtlCol="0">
            <a:spAutoFit/>
          </a:bodyPr>
          <a:lstStyle/>
          <a:p>
            <a:r>
              <a:rPr lang="nl-NL" sz="1000" dirty="0"/>
              <a:t>924	10	150	152	</a:t>
            </a:r>
            <a:r>
              <a:rPr lang="nl-NL" sz="1000" dirty="0" err="1"/>
              <a:t>Gemmill</a:t>
            </a:r>
            <a:r>
              <a:rPr lang="nl-NL" sz="1000" dirty="0"/>
              <a:t>	David W 	51	M	W	Del 	Farmer 	70,000 	1,000</a:t>
            </a:r>
          </a:p>
          <a:p>
            <a:r>
              <a:rPr lang="nl-NL" sz="1000" dirty="0"/>
              <a:t>925	11	150	152	</a:t>
            </a:r>
            <a:r>
              <a:rPr lang="nl-NL" sz="1000" dirty="0" err="1"/>
              <a:t>Gemmill</a:t>
            </a:r>
            <a:r>
              <a:rPr lang="nl-NL" sz="1000" dirty="0"/>
              <a:t>	Elizabeth 	42	F	W	Pa</a:t>
            </a:r>
          </a:p>
          <a:p>
            <a:r>
              <a:rPr lang="nl-NL" sz="1000" dirty="0"/>
              <a:t>926	12	150	152	</a:t>
            </a:r>
            <a:r>
              <a:rPr lang="nl-NL" sz="1000" dirty="0" err="1"/>
              <a:t>Gemmill</a:t>
            </a:r>
            <a:r>
              <a:rPr lang="nl-NL" sz="1000" dirty="0"/>
              <a:t>	Jane 	22	F	W	Del</a:t>
            </a:r>
          </a:p>
          <a:p>
            <a:r>
              <a:rPr lang="nl-NL" sz="1000" dirty="0"/>
              <a:t>927	13	150	152	</a:t>
            </a:r>
            <a:r>
              <a:rPr lang="nl-NL" sz="1000" dirty="0" err="1"/>
              <a:t>Gemmill</a:t>
            </a:r>
            <a:r>
              <a:rPr lang="nl-NL" sz="1000" dirty="0"/>
              <a:t>	Martha 	19	F	W	Del</a:t>
            </a:r>
          </a:p>
          <a:p>
            <a:r>
              <a:rPr lang="nl-NL" sz="1000" dirty="0"/>
              <a:t>928	14	150	152	</a:t>
            </a:r>
            <a:r>
              <a:rPr lang="nl-NL" sz="1000" dirty="0" err="1"/>
              <a:t>Gemmill</a:t>
            </a:r>
            <a:r>
              <a:rPr lang="nl-NL" sz="1000" dirty="0"/>
              <a:t>	James 	16	M	W	Del 					X</a:t>
            </a:r>
          </a:p>
          <a:p>
            <a:r>
              <a:rPr lang="nl-NL" sz="1000" dirty="0"/>
              <a:t>929	15	150	152	</a:t>
            </a:r>
            <a:r>
              <a:rPr lang="nl-NL" sz="1000" dirty="0" err="1"/>
              <a:t>Gemmill</a:t>
            </a:r>
            <a:r>
              <a:rPr lang="nl-NL" sz="1000" dirty="0"/>
              <a:t>	Virginia 	10	F	W	Del 					X</a:t>
            </a:r>
          </a:p>
          <a:p>
            <a:r>
              <a:rPr lang="nl-NL" sz="1000" dirty="0"/>
              <a:t>930	16	150	152	</a:t>
            </a:r>
            <a:r>
              <a:rPr lang="nl-NL" sz="1000" dirty="0" err="1"/>
              <a:t>Gemmill</a:t>
            </a:r>
            <a:r>
              <a:rPr lang="nl-NL" sz="1000" dirty="0"/>
              <a:t>	</a:t>
            </a:r>
            <a:r>
              <a:rPr lang="nl-NL" sz="1000" dirty="0" err="1"/>
              <a:t>Charles</a:t>
            </a:r>
            <a:r>
              <a:rPr lang="nl-NL" sz="1000" dirty="0"/>
              <a:t> 	8	M	W	Del 					X</a:t>
            </a:r>
          </a:p>
          <a:p>
            <a:r>
              <a:rPr lang="nl-NL" sz="1000" dirty="0"/>
              <a:t>931	17	150	152	</a:t>
            </a:r>
            <a:r>
              <a:rPr lang="nl-NL" sz="1000" dirty="0" err="1"/>
              <a:t>Gemmill</a:t>
            </a:r>
            <a:r>
              <a:rPr lang="nl-NL" sz="1000" dirty="0"/>
              <a:t>	Frank 	6	M	W	Del</a:t>
            </a:r>
            <a:endParaRPr lang="en-US" sz="1000" dirty="0"/>
          </a:p>
        </p:txBody>
      </p:sp>
      <p:cxnSp>
        <p:nvCxnSpPr>
          <p:cNvPr id="10" name="Straight Arrow Connector 9"/>
          <p:cNvCxnSpPr/>
          <p:nvPr/>
        </p:nvCxnSpPr>
        <p:spPr>
          <a:xfrm>
            <a:off x="1883179" y="3780704"/>
            <a:ext cx="218974"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a:off x="1883179" y="4130168"/>
            <a:ext cx="218974"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pic>
        <p:nvPicPr>
          <p:cNvPr id="12" name="Picture 11" descr="gemmill.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5400000">
            <a:off x="6641187" y="382570"/>
            <a:ext cx="2753193" cy="2064895"/>
          </a:xfrm>
          <a:prstGeom prst="rect">
            <a:avLst/>
          </a:prstGeom>
        </p:spPr>
      </p:pic>
      <p:cxnSp>
        <p:nvCxnSpPr>
          <p:cNvPr id="13" name="Straight Arrow Connector 12"/>
          <p:cNvCxnSpPr/>
          <p:nvPr/>
        </p:nvCxnSpPr>
        <p:spPr>
          <a:xfrm>
            <a:off x="1883179" y="2583262"/>
            <a:ext cx="218974"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1907201" y="3051522"/>
            <a:ext cx="218974"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3359665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hoto 4.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5400000">
            <a:off x="5944295" y="1092205"/>
            <a:ext cx="2679702" cy="2805303"/>
          </a:xfrm>
          <a:prstGeom prst="rect">
            <a:avLst/>
          </a:prstGeom>
        </p:spPr>
      </p:pic>
      <p:sp>
        <p:nvSpPr>
          <p:cNvPr id="2" name="Title 1"/>
          <p:cNvSpPr>
            <a:spLocks noGrp="1"/>
          </p:cNvSpPr>
          <p:nvPr>
            <p:ph type="title"/>
          </p:nvPr>
        </p:nvSpPr>
        <p:spPr/>
        <p:txBody>
          <a:bodyPr>
            <a:normAutofit/>
          </a:bodyPr>
          <a:lstStyle/>
          <a:p>
            <a:r>
              <a:rPr lang="en-US" sz="3600" dirty="0" smtClean="0"/>
              <a:t>Witness to War (1861-1865)</a:t>
            </a:r>
            <a:endParaRPr lang="en-US" sz="3600" dirty="0"/>
          </a:p>
        </p:txBody>
      </p:sp>
      <p:pic>
        <p:nvPicPr>
          <p:cNvPr id="4" name="Picture 3" descr="photo.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2387600"/>
            <a:ext cx="5066985" cy="3784600"/>
          </a:xfrm>
          <a:prstGeom prst="rect">
            <a:avLst/>
          </a:prstGeom>
        </p:spPr>
      </p:pic>
      <p:sp>
        <p:nvSpPr>
          <p:cNvPr id="5" name="TextBox 4"/>
          <p:cNvSpPr txBox="1"/>
          <p:nvPr/>
        </p:nvSpPr>
        <p:spPr>
          <a:xfrm>
            <a:off x="237319" y="1740803"/>
            <a:ext cx="2514299" cy="646331"/>
          </a:xfrm>
          <a:prstGeom prst="rect">
            <a:avLst/>
          </a:prstGeom>
          <a:noFill/>
        </p:spPr>
        <p:txBody>
          <a:bodyPr wrap="square" rtlCol="0">
            <a:spAutoFit/>
          </a:bodyPr>
          <a:lstStyle/>
          <a:p>
            <a:r>
              <a:rPr lang="en-US" i="1" dirty="0" smtClean="0"/>
              <a:t>Vicksburg surrendered</a:t>
            </a:r>
          </a:p>
          <a:p>
            <a:r>
              <a:rPr lang="en-US" i="1" dirty="0"/>
              <a:t>	</a:t>
            </a:r>
            <a:r>
              <a:rPr lang="en-US" i="1" dirty="0" smtClean="0"/>
              <a:t>           July 4, 1863</a:t>
            </a:r>
            <a:endParaRPr lang="en-US" i="1" dirty="0"/>
          </a:p>
        </p:txBody>
      </p:sp>
      <p:sp>
        <p:nvSpPr>
          <p:cNvPr id="6" name="TextBox 5"/>
          <p:cNvSpPr txBox="1"/>
          <p:nvPr/>
        </p:nvSpPr>
        <p:spPr>
          <a:xfrm>
            <a:off x="0" y="6159500"/>
            <a:ext cx="3738422" cy="584776"/>
          </a:xfrm>
          <a:prstGeom prst="rect">
            <a:avLst/>
          </a:prstGeom>
          <a:noFill/>
        </p:spPr>
        <p:txBody>
          <a:bodyPr wrap="none" rtlCol="0">
            <a:spAutoFit/>
          </a:bodyPr>
          <a:lstStyle/>
          <a:p>
            <a:r>
              <a:rPr lang="en-US" sz="1600" dirty="0" smtClean="0"/>
              <a:t>Scratched in a 2</a:t>
            </a:r>
            <a:r>
              <a:rPr lang="en-US" sz="1600" baseline="30000" dirty="0" smtClean="0"/>
              <a:t>nd</a:t>
            </a:r>
            <a:r>
              <a:rPr lang="en-US" sz="1600" dirty="0" smtClean="0"/>
              <a:t> floor window at 16 E 3</a:t>
            </a:r>
            <a:r>
              <a:rPr lang="en-US" sz="1600" baseline="30000" dirty="0" smtClean="0"/>
              <a:t>rd</a:t>
            </a:r>
            <a:r>
              <a:rPr lang="en-US" sz="1600" dirty="0" smtClean="0"/>
              <a:t>. </a:t>
            </a:r>
            <a:br>
              <a:rPr lang="en-US" sz="1600" dirty="0" smtClean="0"/>
            </a:br>
            <a:r>
              <a:rPr lang="en-US" sz="1600" dirty="0" smtClean="0"/>
              <a:t>(G.B. Rodney house)  Courtesy R. Cooch </a:t>
            </a:r>
            <a:endParaRPr lang="en-US" sz="1600" dirty="0"/>
          </a:p>
        </p:txBody>
      </p:sp>
      <p:pic>
        <p:nvPicPr>
          <p:cNvPr id="7" name="Picture 6" descr="photo.JPG"/>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rot="5400000">
            <a:off x="5953075" y="3804552"/>
            <a:ext cx="2662144" cy="2805306"/>
          </a:xfrm>
          <a:prstGeom prst="rect">
            <a:avLst/>
          </a:prstGeom>
        </p:spPr>
      </p:pic>
    </p:spTree>
    <p:extLst>
      <p:ext uri="{BB962C8B-B14F-4D97-AF65-F5344CB8AC3E}">
        <p14:creationId xmlns:p14="http://schemas.microsoft.com/office/powerpoint/2010/main" val="178585738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0663" y="158463"/>
            <a:ext cx="8614302" cy="1470025"/>
          </a:xfrm>
        </p:spPr>
        <p:txBody>
          <a:bodyPr>
            <a:normAutofit/>
          </a:bodyPr>
          <a:lstStyle/>
          <a:p>
            <a:r>
              <a:rPr lang="en-US" sz="3200" dirty="0" smtClean="0"/>
              <a:t>Citizens of Delaware who Served the Confederacy</a:t>
            </a:r>
            <a:endParaRPr lang="en-US" sz="3200" dirty="0"/>
          </a:p>
        </p:txBody>
      </p:sp>
      <p:sp>
        <p:nvSpPr>
          <p:cNvPr id="4" name="Rectangle 3"/>
          <p:cNvSpPr/>
          <p:nvPr/>
        </p:nvSpPr>
        <p:spPr>
          <a:xfrm>
            <a:off x="1027721" y="1720840"/>
            <a:ext cx="5508546" cy="3693319"/>
          </a:xfrm>
          <a:prstGeom prst="rect">
            <a:avLst/>
          </a:prstGeom>
        </p:spPr>
        <p:txBody>
          <a:bodyPr wrap="square">
            <a:spAutoFit/>
          </a:bodyPr>
          <a:lstStyle/>
          <a:p>
            <a:r>
              <a:rPr lang="en-US" b="1" dirty="0" smtClean="0"/>
              <a:t>Johns, John S</a:t>
            </a:r>
            <a:r>
              <a:rPr lang="en-US" dirty="0" smtClean="0"/>
              <a:t>.; Confederate chaplain and Episcopal bishop; 4th Bishop of Virginia who swore in Confederate President Jefferson Davis at the inauguration on February 22, 1862 and General Robert E. Lee into the Episcopal church. Born July 10th, 1796 in New Castle County, Delaware and died April 5th, 1876 in Fairfax County, Virginia (reference: </a:t>
            </a:r>
            <a:r>
              <a:rPr lang="en-US" dirty="0" err="1" smtClean="0"/>
              <a:t>Kensey</a:t>
            </a:r>
            <a:r>
              <a:rPr lang="en-US" dirty="0" smtClean="0"/>
              <a:t> Johns Family Bible). He had two sons who were officers in the Confederate army. His mother, Ann Van Dyke Johns, was the daughter of former Delaware governor, Nicholas Van Dyke. </a:t>
            </a:r>
          </a:p>
          <a:p>
            <a:endParaRPr lang="en-US" dirty="0"/>
          </a:p>
          <a:p>
            <a:r>
              <a:rPr lang="en-US" b="1" dirty="0" err="1" smtClean="0"/>
              <a:t>Lambson</a:t>
            </a:r>
            <a:r>
              <a:rPr lang="en-US" b="1" dirty="0" smtClean="0"/>
              <a:t>, John Reed</a:t>
            </a:r>
            <a:r>
              <a:rPr lang="en-US" dirty="0" smtClean="0"/>
              <a:t>; 2nd Maryland Infantry,  Co. "B". Colonel C. S. A</a:t>
            </a:r>
            <a:endParaRPr lang="en-US" dirty="0"/>
          </a:p>
        </p:txBody>
      </p:sp>
      <p:sp>
        <p:nvSpPr>
          <p:cNvPr id="5" name="TextBox 4"/>
          <p:cNvSpPr txBox="1"/>
          <p:nvPr/>
        </p:nvSpPr>
        <p:spPr>
          <a:xfrm>
            <a:off x="350929" y="6241762"/>
            <a:ext cx="6751207" cy="276999"/>
          </a:xfrm>
          <a:prstGeom prst="rect">
            <a:avLst/>
          </a:prstGeom>
          <a:noFill/>
        </p:spPr>
        <p:txBody>
          <a:bodyPr wrap="square" rtlCol="0">
            <a:spAutoFit/>
          </a:bodyPr>
          <a:lstStyle/>
          <a:p>
            <a:r>
              <a:rPr lang="en-US" sz="1200" dirty="0" smtClean="0"/>
              <a:t>http://</a:t>
            </a:r>
            <a:r>
              <a:rPr lang="en-US" sz="1200" dirty="0" err="1" smtClean="0"/>
              <a:t>www.descv.org</a:t>
            </a:r>
            <a:r>
              <a:rPr lang="en-US" sz="1200" dirty="0" smtClean="0"/>
              <a:t>/</a:t>
            </a:r>
            <a:r>
              <a:rPr lang="en-US" sz="1200" dirty="0" err="1" smtClean="0"/>
              <a:t>DelawareConfederates.html</a:t>
            </a:r>
            <a:endParaRPr lang="en-US" sz="1200" dirty="0"/>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976534" y="1720840"/>
            <a:ext cx="1785407" cy="2040465"/>
          </a:xfrm>
          <a:prstGeom prst="rect">
            <a:avLst/>
          </a:prstGeom>
        </p:spPr>
      </p:pic>
    </p:spTree>
    <p:extLst>
      <p:ext uri="{BB962C8B-B14F-4D97-AF65-F5344CB8AC3E}">
        <p14:creationId xmlns:p14="http://schemas.microsoft.com/office/powerpoint/2010/main" val="2422028949"/>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30027" y="1025698"/>
            <a:ext cx="5660699" cy="523220"/>
          </a:xfrm>
          <a:prstGeom prst="rect">
            <a:avLst/>
          </a:prstGeom>
          <a:noFill/>
        </p:spPr>
        <p:txBody>
          <a:bodyPr wrap="none" rtlCol="0">
            <a:spAutoFit/>
          </a:bodyPr>
          <a:lstStyle/>
          <a:p>
            <a:r>
              <a:rPr lang="en-US" sz="2800" dirty="0" smtClean="0"/>
              <a:t>Sen. Nicholas Van Dyke Jr.  </a:t>
            </a:r>
            <a:r>
              <a:rPr lang="en-US" sz="2800" dirty="0"/>
              <a:t>o</a:t>
            </a:r>
            <a:r>
              <a:rPr lang="en-US" sz="2800" dirty="0" smtClean="0"/>
              <a:t>n Slavery</a:t>
            </a:r>
            <a:endParaRPr lang="en-US" sz="2800" dirty="0"/>
          </a:p>
        </p:txBody>
      </p:sp>
      <p:sp>
        <p:nvSpPr>
          <p:cNvPr id="5" name="TextBox 4"/>
          <p:cNvSpPr txBox="1"/>
          <p:nvPr/>
        </p:nvSpPr>
        <p:spPr>
          <a:xfrm>
            <a:off x="450665" y="2483997"/>
            <a:ext cx="7547794" cy="3139321"/>
          </a:xfrm>
          <a:prstGeom prst="rect">
            <a:avLst/>
          </a:prstGeom>
          <a:noFill/>
        </p:spPr>
        <p:txBody>
          <a:bodyPr wrap="square" rtlCol="0">
            <a:spAutoFit/>
          </a:bodyPr>
          <a:lstStyle/>
          <a:p>
            <a:r>
              <a:rPr lang="en-US" i="1" dirty="0" smtClean="0"/>
              <a:t>1786, age 16, essay at Princeton College</a:t>
            </a:r>
          </a:p>
          <a:p>
            <a:r>
              <a:rPr lang="en-US" dirty="0"/>
              <a:t>Liberty and peace </a:t>
            </a:r>
            <a:r>
              <a:rPr lang="en-US" dirty="0" smtClean="0"/>
              <a:t>are inestimable </a:t>
            </a:r>
            <a:r>
              <a:rPr lang="en-US" dirty="0"/>
              <a:t>blessings which are desired by all nations and individuals of every </a:t>
            </a:r>
            <a:r>
              <a:rPr lang="en-US" dirty="0" smtClean="0"/>
              <a:t>rank</a:t>
            </a:r>
            <a:r>
              <a:rPr lang="is-IS" dirty="0" smtClean="0"/>
              <a:t>….</a:t>
            </a:r>
            <a:r>
              <a:rPr lang="en-US" dirty="0"/>
              <a:t> all persons are entitled to these </a:t>
            </a:r>
            <a:r>
              <a:rPr lang="en-US" dirty="0" smtClean="0"/>
              <a:t>blessings</a:t>
            </a:r>
            <a:r>
              <a:rPr lang="is-IS" dirty="0" smtClean="0"/>
              <a:t>…</a:t>
            </a:r>
          </a:p>
          <a:p>
            <a:r>
              <a:rPr lang="en-US" dirty="0"/>
              <a:t>What then can make the Americans so desirous of kidnapping and reducing  to slavery the faithful inhabitants of </a:t>
            </a:r>
            <a:r>
              <a:rPr lang="en-US" dirty="0" smtClean="0"/>
              <a:t>Africa?</a:t>
            </a:r>
          </a:p>
          <a:p>
            <a:endParaRPr lang="en-US" dirty="0"/>
          </a:p>
          <a:p>
            <a:r>
              <a:rPr lang="en-US" i="1" dirty="0" smtClean="0"/>
              <a:t>January 1820, age 50, Vote in U.S. Senate “on the amendment offered to a bill for the admission into the Union, prescribing the restriction of slavery as an irrevocable principle of the State Constitution”. </a:t>
            </a:r>
          </a:p>
          <a:p>
            <a:endParaRPr lang="en-US" i="1" dirty="0"/>
          </a:p>
          <a:p>
            <a:pPr algn="ctr"/>
            <a:r>
              <a:rPr lang="en-US" i="1" dirty="0" smtClean="0"/>
              <a:t> </a:t>
            </a:r>
            <a:r>
              <a:rPr lang="en-US" dirty="0" smtClean="0"/>
              <a:t>I must vote against that amendment.</a:t>
            </a:r>
            <a:endParaRPr lang="en-US" i="1" dirty="0"/>
          </a:p>
        </p:txBody>
      </p:sp>
      <p:pic>
        <p:nvPicPr>
          <p:cNvPr id="7" name="Picture 6"/>
          <p:cNvPicPr>
            <a:picLocks noChangeAspect="1"/>
          </p:cNvPicPr>
          <p:nvPr/>
        </p:nvPicPr>
        <p:blipFill>
          <a:blip r:embed="rId2"/>
          <a:stretch>
            <a:fillRect/>
          </a:stretch>
        </p:blipFill>
        <p:spPr>
          <a:xfrm>
            <a:off x="6615846" y="254000"/>
            <a:ext cx="1707733" cy="2103120"/>
          </a:xfrm>
          <a:prstGeom prst="rect">
            <a:avLst/>
          </a:prstGeom>
        </p:spPr>
      </p:pic>
    </p:spTree>
    <p:extLst>
      <p:ext uri="{BB962C8B-B14F-4D97-AF65-F5344CB8AC3E}">
        <p14:creationId xmlns:p14="http://schemas.microsoft.com/office/powerpoint/2010/main" val="34161800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521700" cy="1143000"/>
          </a:xfrm>
        </p:spPr>
        <p:txBody>
          <a:bodyPr>
            <a:normAutofit/>
          </a:bodyPr>
          <a:lstStyle/>
          <a:p>
            <a:r>
              <a:rPr lang="en-US" sz="2800" dirty="0" smtClean="0"/>
              <a:t>The “Read Birds” – the six daughters of George Read III</a:t>
            </a:r>
            <a:br>
              <a:rPr lang="en-US" sz="2800" dirty="0" smtClean="0"/>
            </a:br>
            <a:r>
              <a:rPr lang="en-US" sz="1800" dirty="0" smtClean="0"/>
              <a:t>Five married military men; three of them or their husbands had ties to the South</a:t>
            </a:r>
            <a:endParaRPr lang="en-US" sz="2800" dirty="0"/>
          </a:p>
        </p:txBody>
      </p:sp>
      <p:sp>
        <p:nvSpPr>
          <p:cNvPr id="3" name="Content Placeholder 2"/>
          <p:cNvSpPr>
            <a:spLocks noGrp="1"/>
          </p:cNvSpPr>
          <p:nvPr>
            <p:ph idx="1"/>
          </p:nvPr>
        </p:nvSpPr>
        <p:spPr>
          <a:xfrm>
            <a:off x="457200" y="1600200"/>
            <a:ext cx="8521700" cy="4525963"/>
          </a:xfrm>
        </p:spPr>
        <p:txBody>
          <a:bodyPr>
            <a:normAutofit/>
          </a:bodyPr>
          <a:lstStyle/>
          <a:p>
            <a:r>
              <a:rPr lang="en-US" sz="2000" dirty="0" smtClean="0">
                <a:solidFill>
                  <a:schemeClr val="bg1">
                    <a:lumMod val="50000"/>
                  </a:schemeClr>
                </a:solidFill>
              </a:rPr>
              <a:t>Mary Anne Read (1811-1857)  1844 m James Martin Esq. of North Carolina (1819-1878), West Point, Major USA, Major Gen. CSA</a:t>
            </a:r>
          </a:p>
          <a:p>
            <a:r>
              <a:rPr lang="en-US" sz="2000" dirty="0" smtClean="0">
                <a:solidFill>
                  <a:schemeClr val="accent1">
                    <a:lumMod val="75000"/>
                  </a:schemeClr>
                </a:solidFill>
              </a:rPr>
              <a:t>Louisa (1814-1840) 1838 m Colonel Benjamin K Pierce USA (1790-1850)</a:t>
            </a:r>
          </a:p>
          <a:p>
            <a:r>
              <a:rPr lang="en-US" sz="2000" dirty="0">
                <a:solidFill>
                  <a:schemeClr val="bg1">
                    <a:lumMod val="50000"/>
                  </a:schemeClr>
                </a:solidFill>
              </a:rPr>
              <a:t>Annie Dorsey </a:t>
            </a:r>
            <a:r>
              <a:rPr lang="en-US" sz="2000" dirty="0" smtClean="0">
                <a:solidFill>
                  <a:schemeClr val="bg1">
                    <a:lumMod val="50000"/>
                  </a:schemeClr>
                </a:solidFill>
              </a:rPr>
              <a:t>Read (1818-1900) </a:t>
            </a:r>
            <a:r>
              <a:rPr lang="en-US" sz="2000" dirty="0" smtClean="0">
                <a:solidFill>
                  <a:schemeClr val="bg1">
                    <a:lumMod val="65000"/>
                  </a:schemeClr>
                </a:solidFill>
              </a:rPr>
              <a:t> m Isaac Reeves USA of South Carolina (1818-1851)  West Point</a:t>
            </a:r>
            <a:r>
              <a:rPr lang="en-US" sz="2000" dirty="0" smtClean="0">
                <a:solidFill>
                  <a:srgbClr val="376092"/>
                </a:solidFill>
              </a:rPr>
              <a:t>.</a:t>
            </a:r>
            <a:r>
              <a:rPr lang="en-US" sz="2000" dirty="0" smtClean="0">
                <a:solidFill>
                  <a:schemeClr val="bg1">
                    <a:lumMod val="50000"/>
                  </a:schemeClr>
                </a:solidFill>
              </a:rPr>
              <a:t> During the war she moved to </a:t>
            </a:r>
            <a:r>
              <a:rPr lang="en-US" sz="2000" dirty="0" err="1" smtClean="0">
                <a:solidFill>
                  <a:schemeClr val="bg1">
                    <a:lumMod val="50000"/>
                  </a:schemeClr>
                </a:solidFill>
              </a:rPr>
              <a:t>Rossmere</a:t>
            </a:r>
            <a:r>
              <a:rPr lang="en-US" sz="2000" dirty="0" smtClean="0">
                <a:solidFill>
                  <a:schemeClr val="bg1">
                    <a:lumMod val="50000"/>
                  </a:schemeClr>
                </a:solidFill>
              </a:rPr>
              <a:t> estate in AK (joint venture of GRII &amp; brother GR IV).  Her diary reveals deep attachment to the South.</a:t>
            </a:r>
          </a:p>
          <a:p>
            <a:r>
              <a:rPr lang="en-US" sz="2000" dirty="0">
                <a:solidFill>
                  <a:schemeClr val="accent1">
                    <a:lumMod val="75000"/>
                  </a:schemeClr>
                </a:solidFill>
              </a:rPr>
              <a:t>Caroline Read (1820-1884) m </a:t>
            </a:r>
            <a:r>
              <a:rPr lang="en-US" sz="2000" dirty="0" err="1">
                <a:solidFill>
                  <a:schemeClr val="accent1">
                    <a:lumMod val="75000"/>
                  </a:schemeClr>
                </a:solidFill>
              </a:rPr>
              <a:t>Maj</a:t>
            </a:r>
            <a:r>
              <a:rPr lang="en-US" sz="2000" dirty="0">
                <a:solidFill>
                  <a:schemeClr val="accent1">
                    <a:lumMod val="75000"/>
                  </a:schemeClr>
                </a:solidFill>
              </a:rPr>
              <a:t> Gen William H. French USA </a:t>
            </a:r>
            <a:r>
              <a:rPr lang="en-US" sz="2000" dirty="0" smtClean="0">
                <a:solidFill>
                  <a:schemeClr val="accent1">
                    <a:lumMod val="75000"/>
                  </a:schemeClr>
                </a:solidFill>
              </a:rPr>
              <a:t>(</a:t>
            </a:r>
            <a:r>
              <a:rPr lang="en-US" sz="2000" dirty="0">
                <a:solidFill>
                  <a:schemeClr val="accent1">
                    <a:lumMod val="75000"/>
                  </a:schemeClr>
                </a:solidFill>
              </a:rPr>
              <a:t>1850-1881), West </a:t>
            </a:r>
            <a:r>
              <a:rPr lang="en-US" sz="2000" dirty="0" smtClean="0">
                <a:solidFill>
                  <a:schemeClr val="accent1">
                    <a:lumMod val="75000"/>
                  </a:schemeClr>
                </a:solidFill>
              </a:rPr>
              <a:t>Point</a:t>
            </a:r>
          </a:p>
          <a:p>
            <a:r>
              <a:rPr lang="en-US" sz="2000" dirty="0">
                <a:solidFill>
                  <a:schemeClr val="bg1">
                    <a:lumMod val="50000"/>
                  </a:schemeClr>
                </a:solidFill>
              </a:rPr>
              <a:t>Julia Rush Read (1827</a:t>
            </a:r>
            <a:r>
              <a:rPr lang="en-US" sz="2000" dirty="0" smtClean="0">
                <a:solidFill>
                  <a:schemeClr val="bg1">
                    <a:lumMod val="50000"/>
                  </a:schemeClr>
                </a:solidFill>
              </a:rPr>
              <a:t>-1908)  </a:t>
            </a:r>
            <a:r>
              <a:rPr lang="en-US" sz="2000" dirty="0">
                <a:solidFill>
                  <a:schemeClr val="bg1">
                    <a:lumMod val="50000"/>
                  </a:schemeClr>
                </a:solidFill>
              </a:rPr>
              <a:t>m Maj. Gen. Samuel </a:t>
            </a:r>
            <a:r>
              <a:rPr lang="en-US" sz="2000" dirty="0" smtClean="0">
                <a:solidFill>
                  <a:schemeClr val="bg1">
                    <a:lumMod val="50000"/>
                  </a:schemeClr>
                </a:solidFill>
              </a:rPr>
              <a:t>Jones CSA of VA (1819-1887), West Point</a:t>
            </a:r>
          </a:p>
          <a:p>
            <a:r>
              <a:rPr lang="en-US" sz="2000" dirty="0" smtClean="0"/>
              <a:t>Emily Read (1829-1910).  Never married.  Writer: </a:t>
            </a:r>
            <a:r>
              <a:rPr lang="en-US" sz="2000" i="1" dirty="0" smtClean="0"/>
              <a:t>Two </a:t>
            </a:r>
            <a:r>
              <a:rPr lang="en-US" sz="2000" i="1" dirty="0"/>
              <a:t>Hundred Years Ago: or, Life in New </a:t>
            </a:r>
            <a:r>
              <a:rPr lang="en-US" sz="2000" i="1" dirty="0" smtClean="0"/>
              <a:t>Sweden (1876) and novellas</a:t>
            </a:r>
            <a:endParaRPr lang="en-US" sz="2000" dirty="0"/>
          </a:p>
        </p:txBody>
      </p:sp>
      <p:sp>
        <p:nvSpPr>
          <p:cNvPr id="4" name="TextBox 3"/>
          <p:cNvSpPr txBox="1"/>
          <p:nvPr/>
        </p:nvSpPr>
        <p:spPr>
          <a:xfrm>
            <a:off x="4030133" y="6417733"/>
            <a:ext cx="4948767" cy="276999"/>
          </a:xfrm>
          <a:prstGeom prst="rect">
            <a:avLst/>
          </a:prstGeom>
          <a:noFill/>
        </p:spPr>
        <p:txBody>
          <a:bodyPr wrap="square" rtlCol="0">
            <a:spAutoFit/>
          </a:bodyPr>
          <a:lstStyle/>
          <a:p>
            <a:r>
              <a:rPr lang="en-US" sz="1200" dirty="0" smtClean="0"/>
              <a:t>Courtesy Florence Davies, NCHS, R. Cooch, R. Davis</a:t>
            </a:r>
            <a:endParaRPr lang="en-US" sz="1200" dirty="0"/>
          </a:p>
        </p:txBody>
      </p:sp>
    </p:spTree>
    <p:extLst>
      <p:ext uri="{BB962C8B-B14F-4D97-AF65-F5344CB8AC3E}">
        <p14:creationId xmlns:p14="http://schemas.microsoft.com/office/powerpoint/2010/main" val="3881574660"/>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425700" y="0"/>
            <a:ext cx="4277591" cy="6858000"/>
          </a:xfrm>
          <a:prstGeom prst="rect">
            <a:avLst/>
          </a:prstGeom>
        </p:spPr>
      </p:pic>
    </p:spTree>
    <p:extLst>
      <p:ext uri="{BB962C8B-B14F-4D97-AF65-F5344CB8AC3E}">
        <p14:creationId xmlns:p14="http://schemas.microsoft.com/office/powerpoint/2010/main" val="31861701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8-10-16 at 7.52.34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4872524" cy="6105977"/>
          </a:xfrm>
          <a:prstGeom prst="rect">
            <a:avLst/>
          </a:prstGeom>
        </p:spPr>
      </p:pic>
      <p:sp>
        <p:nvSpPr>
          <p:cNvPr id="4" name="TextBox 3"/>
          <p:cNvSpPr txBox="1"/>
          <p:nvPr/>
        </p:nvSpPr>
        <p:spPr>
          <a:xfrm>
            <a:off x="731262" y="6410483"/>
            <a:ext cx="3361993" cy="276999"/>
          </a:xfrm>
          <a:prstGeom prst="rect">
            <a:avLst/>
          </a:prstGeom>
          <a:noFill/>
        </p:spPr>
        <p:txBody>
          <a:bodyPr wrap="none" rtlCol="0">
            <a:spAutoFit/>
          </a:bodyPr>
          <a:lstStyle/>
          <a:p>
            <a:r>
              <a:rPr lang="en-US" sz="1200" dirty="0"/>
              <a:t>http://</a:t>
            </a:r>
            <a:r>
              <a:rPr lang="en-US" sz="1200" dirty="0" err="1"/>
              <a:t>nc-chap.org</a:t>
            </a:r>
            <a:r>
              <a:rPr lang="en-US" sz="1200" dirty="0"/>
              <a:t>/</a:t>
            </a:r>
            <a:r>
              <a:rPr lang="en-US" sz="1200" dirty="0" err="1"/>
              <a:t>annie</a:t>
            </a:r>
            <a:r>
              <a:rPr lang="en-US" sz="1200" dirty="0"/>
              <a:t>/</a:t>
            </a:r>
            <a:r>
              <a:rPr lang="en-US" sz="1200" dirty="0" err="1"/>
              <a:t>Little_Yellow_House.php</a:t>
            </a:r>
            <a:endParaRPr lang="en-US" sz="1200" dirty="0"/>
          </a:p>
        </p:txBody>
      </p:sp>
      <p:pic>
        <p:nvPicPr>
          <p:cNvPr id="6" name="Picture 5" descr="Screen Shot 2018-10-16 at 8.19.24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2525" y="-17343"/>
            <a:ext cx="5138734" cy="6704825"/>
          </a:xfrm>
          <a:prstGeom prst="rect">
            <a:avLst/>
          </a:prstGeom>
        </p:spPr>
      </p:pic>
    </p:spTree>
    <p:extLst>
      <p:ext uri="{BB962C8B-B14F-4D97-AF65-F5344CB8AC3E}">
        <p14:creationId xmlns:p14="http://schemas.microsoft.com/office/powerpoint/2010/main" val="24101438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756" y="181809"/>
            <a:ext cx="8229600" cy="1143000"/>
          </a:xfrm>
        </p:spPr>
        <p:txBody>
          <a:bodyPr/>
          <a:lstStyle/>
          <a:p>
            <a:r>
              <a:rPr lang="en-US" dirty="0" smtClean="0"/>
              <a:t>Annie Dorsey Read Reaves</a:t>
            </a:r>
            <a:endParaRPr lang="en-US" dirty="0"/>
          </a:p>
        </p:txBody>
      </p:sp>
      <p:pic>
        <p:nvPicPr>
          <p:cNvPr id="4" name="Content Placeholder 3" descr="yellowHouse.JPG"/>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457200" y="1600200"/>
            <a:ext cx="1769038" cy="972903"/>
          </a:xfrm>
        </p:spPr>
      </p:pic>
      <p:sp>
        <p:nvSpPr>
          <p:cNvPr id="6" name="TextBox 5"/>
          <p:cNvSpPr txBox="1"/>
          <p:nvPr/>
        </p:nvSpPr>
        <p:spPr>
          <a:xfrm>
            <a:off x="457200" y="2573103"/>
            <a:ext cx="1674217" cy="369332"/>
          </a:xfrm>
          <a:prstGeom prst="rect">
            <a:avLst/>
          </a:prstGeom>
          <a:noFill/>
        </p:spPr>
        <p:txBody>
          <a:bodyPr wrap="square" rtlCol="0">
            <a:spAutoFit/>
          </a:bodyPr>
          <a:lstStyle/>
          <a:p>
            <a:r>
              <a:rPr lang="en-US" dirty="0"/>
              <a:t>c</a:t>
            </a:r>
            <a:r>
              <a:rPr lang="en-US" dirty="0" smtClean="0"/>
              <a:t>1790’s</a:t>
            </a:r>
            <a:endParaRPr lang="en-US" dirty="0"/>
          </a:p>
        </p:txBody>
      </p:sp>
      <p:sp>
        <p:nvSpPr>
          <p:cNvPr id="7" name="TextBox 6"/>
          <p:cNvSpPr txBox="1"/>
          <p:nvPr/>
        </p:nvSpPr>
        <p:spPr>
          <a:xfrm>
            <a:off x="364117" y="5994367"/>
            <a:ext cx="7537766" cy="523220"/>
          </a:xfrm>
          <a:prstGeom prst="rect">
            <a:avLst/>
          </a:prstGeom>
          <a:noFill/>
        </p:spPr>
        <p:txBody>
          <a:bodyPr wrap="none" rtlCol="0">
            <a:spAutoFit/>
          </a:bodyPr>
          <a:lstStyle/>
          <a:p>
            <a:r>
              <a:rPr lang="en-US" sz="1400" dirty="0" smtClean="0"/>
              <a:t>Louisa Dorsey m G Read III -&gt; Ann Dorsey Read m Capt. Reeves -&gt; Ann Dorsey Reeves m John Rodney</a:t>
            </a:r>
          </a:p>
          <a:p>
            <a:r>
              <a:rPr lang="en-US" sz="1400" dirty="0" smtClean="0"/>
              <a:t>-&gt; Margaret </a:t>
            </a:r>
            <a:r>
              <a:rPr lang="en-US" sz="1400" dirty="0" err="1" smtClean="0"/>
              <a:t>Janvier</a:t>
            </a:r>
            <a:r>
              <a:rPr lang="en-US" sz="1400" dirty="0" smtClean="0"/>
              <a:t> Holcomb, Sophie </a:t>
            </a:r>
            <a:r>
              <a:rPr lang="en-US" sz="1400" dirty="0" err="1" smtClean="0"/>
              <a:t>Janvier</a:t>
            </a:r>
            <a:r>
              <a:rPr lang="en-US" sz="1400" dirty="0" smtClean="0"/>
              <a:t> Pyle and descendants.</a:t>
            </a:r>
            <a:endParaRPr lang="en-US" sz="1400" dirty="0"/>
          </a:p>
        </p:txBody>
      </p:sp>
      <p:pic>
        <p:nvPicPr>
          <p:cNvPr id="8" name="Picture 7"/>
          <p:cNvPicPr>
            <a:picLocks noChangeAspect="1"/>
          </p:cNvPicPr>
          <p:nvPr/>
        </p:nvPicPr>
        <p:blipFill>
          <a:blip r:embed="rId3"/>
          <a:stretch>
            <a:fillRect/>
          </a:stretch>
        </p:blipFill>
        <p:spPr>
          <a:xfrm>
            <a:off x="7213988" y="2166851"/>
            <a:ext cx="1645306" cy="2125735"/>
          </a:xfrm>
          <a:prstGeom prst="rect">
            <a:avLst/>
          </a:prstGeom>
        </p:spPr>
      </p:pic>
      <p:sp>
        <p:nvSpPr>
          <p:cNvPr id="9" name="TextBox 8"/>
          <p:cNvSpPr txBox="1"/>
          <p:nvPr/>
        </p:nvSpPr>
        <p:spPr>
          <a:xfrm>
            <a:off x="199918" y="3422634"/>
            <a:ext cx="6671660" cy="954107"/>
          </a:xfrm>
          <a:prstGeom prst="rect">
            <a:avLst/>
          </a:prstGeom>
          <a:noFill/>
        </p:spPr>
        <p:txBody>
          <a:bodyPr wrap="square" rtlCol="0">
            <a:spAutoFit/>
          </a:bodyPr>
          <a:lstStyle/>
          <a:p>
            <a:r>
              <a:rPr lang="en-US" sz="1400" dirty="0" smtClean="0"/>
              <a:t>Why did she go to the South?  In her diary, 1861:   </a:t>
            </a:r>
            <a:r>
              <a:rPr lang="en-US" sz="1400" dirty="0" smtClean="0">
                <a:effectLst/>
                <a:latin typeface="Verdana"/>
                <a:ea typeface="Times New Roman"/>
                <a:cs typeface="Times New Roman"/>
              </a:rPr>
              <a:t>A fleet was preparing for embarkation…, and no one would be allowed to go unless taking the “Oath</a:t>
            </a:r>
            <a:r>
              <a:rPr lang="en-US" sz="1400" dirty="0">
                <a:latin typeface="Courier New"/>
                <a:ea typeface="Times New Roman"/>
                <a:cs typeface="Times New Roman"/>
              </a:rPr>
              <a:t> </a:t>
            </a:r>
            <a:r>
              <a:rPr lang="en-US" sz="1400" dirty="0" smtClean="0">
                <a:effectLst/>
                <a:latin typeface="Verdana"/>
                <a:ea typeface="Times New Roman"/>
                <a:cs typeface="Times New Roman"/>
              </a:rPr>
              <a:t>of Allegiance" to the Lincoln government  Of course I who was running from the Oath who gave up my pension rather than take it</a:t>
            </a:r>
            <a:r>
              <a:rPr lang="en-US" sz="1400" dirty="0">
                <a:latin typeface="Verdana"/>
                <a:ea typeface="Times New Roman"/>
                <a:cs typeface="Times New Roman"/>
              </a:rPr>
              <a:t> </a:t>
            </a:r>
            <a:r>
              <a:rPr lang="en-US" sz="1400" dirty="0" smtClean="0">
                <a:latin typeface="Verdana"/>
                <a:ea typeface="Times New Roman"/>
                <a:cs typeface="Times New Roman"/>
              </a:rPr>
              <a:t>…</a:t>
            </a:r>
            <a:endParaRPr lang="en-US" sz="1400" dirty="0"/>
          </a:p>
        </p:txBody>
      </p:sp>
      <p:sp>
        <p:nvSpPr>
          <p:cNvPr id="5" name="TextBox 4"/>
          <p:cNvSpPr txBox="1"/>
          <p:nvPr/>
        </p:nvSpPr>
        <p:spPr>
          <a:xfrm>
            <a:off x="2395048" y="1549262"/>
            <a:ext cx="5950205" cy="1477328"/>
          </a:xfrm>
          <a:prstGeom prst="rect">
            <a:avLst/>
          </a:prstGeom>
          <a:noFill/>
        </p:spPr>
        <p:txBody>
          <a:bodyPr wrap="square" rtlCol="0">
            <a:spAutoFit/>
          </a:bodyPr>
          <a:lstStyle/>
          <a:p>
            <a:r>
              <a:rPr lang="en-US" dirty="0" smtClean="0"/>
              <a:t>She probably lived in the “yellow house”</a:t>
            </a:r>
            <a:r>
              <a:rPr lang="en-US" dirty="0"/>
              <a:t> </a:t>
            </a:r>
            <a:r>
              <a:rPr lang="en-US" dirty="0" smtClean="0"/>
              <a:t>in 1860 </a:t>
            </a:r>
            <a:r>
              <a:rPr lang="en-US" dirty="0"/>
              <a:t>&amp; 1870 </a:t>
            </a:r>
            <a:r>
              <a:rPr lang="en-US" dirty="0" smtClean="0"/>
              <a:t> based on adjacent entries in census showing known neighbors and family tree (below)</a:t>
            </a:r>
          </a:p>
          <a:p>
            <a:endParaRPr lang="en-US" dirty="0"/>
          </a:p>
          <a:p>
            <a:r>
              <a:rPr lang="en-US" dirty="0" smtClean="0"/>
              <a:t>Husband Capt. Isaac Reeves taught at USMA, died 1851</a:t>
            </a:r>
            <a:endParaRPr lang="en-US" dirty="0"/>
          </a:p>
        </p:txBody>
      </p:sp>
    </p:spTree>
    <p:extLst>
      <p:ext uri="{BB962C8B-B14F-4D97-AF65-F5344CB8AC3E}">
        <p14:creationId xmlns:p14="http://schemas.microsoft.com/office/powerpoint/2010/main" val="12102858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8-10-16 at 9.37.45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972" y="2313547"/>
            <a:ext cx="2298266" cy="2964010"/>
          </a:xfrm>
          <a:prstGeom prst="rect">
            <a:avLst/>
          </a:prstGeom>
        </p:spPr>
      </p:pic>
      <p:pic>
        <p:nvPicPr>
          <p:cNvPr id="3" name="Picture 2" descr="Screen Shot 2018-10-16 at 9.36.09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97597" y="2313547"/>
            <a:ext cx="2184007" cy="2964010"/>
          </a:xfrm>
          <a:prstGeom prst="rect">
            <a:avLst/>
          </a:prstGeom>
        </p:spPr>
      </p:pic>
      <p:pic>
        <p:nvPicPr>
          <p:cNvPr id="4" name="Picture 3" descr="Screen Shot 2018-10-16 at 9.35.53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39852" y="2313547"/>
            <a:ext cx="2308963" cy="2964010"/>
          </a:xfrm>
          <a:prstGeom prst="rect">
            <a:avLst/>
          </a:prstGeom>
        </p:spPr>
      </p:pic>
      <p:sp>
        <p:nvSpPr>
          <p:cNvPr id="5" name="TextBox 4"/>
          <p:cNvSpPr txBox="1"/>
          <p:nvPr/>
        </p:nvSpPr>
        <p:spPr>
          <a:xfrm>
            <a:off x="338665" y="282221"/>
            <a:ext cx="7069667" cy="2031325"/>
          </a:xfrm>
          <a:prstGeom prst="rect">
            <a:avLst/>
          </a:prstGeom>
          <a:noFill/>
        </p:spPr>
        <p:txBody>
          <a:bodyPr wrap="square" rtlCol="0">
            <a:spAutoFit/>
          </a:bodyPr>
          <a:lstStyle/>
          <a:p>
            <a:r>
              <a:rPr lang="en-US" dirty="0" smtClean="0"/>
              <a:t>“Journal kept during the Southern war”  Unknown author, </a:t>
            </a:r>
          </a:p>
          <a:p>
            <a:endParaRPr lang="en-US" dirty="0"/>
          </a:p>
          <a:p>
            <a:r>
              <a:rPr lang="en-US" dirty="0" smtClean="0"/>
              <a:t>Images and transcription from Radcliffe/Harvard library in 2015 of a book purchased from a dealer</a:t>
            </a:r>
          </a:p>
          <a:p>
            <a:endParaRPr lang="en-US" dirty="0" smtClean="0"/>
          </a:p>
          <a:p>
            <a:r>
              <a:rPr lang="en-US" dirty="0" smtClean="0"/>
              <a:t>Partial transcription done years earlier of </a:t>
            </a:r>
            <a:r>
              <a:rPr lang="en-US" dirty="0"/>
              <a:t>Annie Read </a:t>
            </a:r>
            <a:r>
              <a:rPr lang="en-US" dirty="0" smtClean="0"/>
              <a:t>Reeves’ journal by by Margaret </a:t>
            </a:r>
            <a:r>
              <a:rPr lang="en-US" dirty="0" err="1" smtClean="0"/>
              <a:t>Janvier</a:t>
            </a:r>
            <a:r>
              <a:rPr lang="en-US" dirty="0" smtClean="0"/>
              <a:t> Holcomb,  courtesy R. Cooch</a:t>
            </a:r>
            <a:endParaRPr lang="en-US" dirty="0"/>
          </a:p>
        </p:txBody>
      </p:sp>
      <p:pic>
        <p:nvPicPr>
          <p:cNvPr id="6" name="Picture 5" descr="Screen Shot 2018-10-16 at 9.54.33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90865" y="4442154"/>
            <a:ext cx="3032489" cy="2288846"/>
          </a:xfrm>
          <a:prstGeom prst="rect">
            <a:avLst/>
          </a:prstGeom>
        </p:spPr>
      </p:pic>
      <p:sp>
        <p:nvSpPr>
          <p:cNvPr id="7" name="Rectangle 6"/>
          <p:cNvSpPr/>
          <p:nvPr/>
        </p:nvSpPr>
        <p:spPr>
          <a:xfrm>
            <a:off x="847808" y="5897223"/>
            <a:ext cx="2622383" cy="369332"/>
          </a:xfrm>
          <a:prstGeom prst="rect">
            <a:avLst/>
          </a:prstGeom>
        </p:spPr>
        <p:txBody>
          <a:bodyPr wrap="none">
            <a:spAutoFit/>
          </a:bodyPr>
          <a:lstStyle/>
          <a:p>
            <a:r>
              <a:rPr lang="en-US" dirty="0"/>
              <a:t>http://</a:t>
            </a:r>
            <a:r>
              <a:rPr lang="en-US" dirty="0" err="1"/>
              <a:t>nc-chap.org</a:t>
            </a:r>
            <a:r>
              <a:rPr lang="en-US" dirty="0"/>
              <a:t>/</a:t>
            </a:r>
            <a:r>
              <a:rPr lang="en-US" dirty="0" err="1"/>
              <a:t>annie</a:t>
            </a:r>
            <a:r>
              <a:rPr lang="en-US" dirty="0"/>
              <a:t>/</a:t>
            </a:r>
          </a:p>
        </p:txBody>
      </p:sp>
    </p:spTree>
    <p:extLst>
      <p:ext uri="{BB962C8B-B14F-4D97-AF65-F5344CB8AC3E}">
        <p14:creationId xmlns:p14="http://schemas.microsoft.com/office/powerpoint/2010/main" val="26074541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87509" y="1779686"/>
            <a:ext cx="7915606" cy="4801315"/>
          </a:xfrm>
          <a:prstGeom prst="rect">
            <a:avLst/>
          </a:prstGeom>
        </p:spPr>
        <p:txBody>
          <a:bodyPr wrap="square">
            <a:spAutoFit/>
          </a:bodyPr>
          <a:lstStyle/>
          <a:p>
            <a:r>
              <a:rPr lang="en-US" dirty="0"/>
              <a:t> </a:t>
            </a:r>
          </a:p>
          <a:p>
            <a:r>
              <a:rPr lang="en-US" dirty="0" smtClean="0"/>
              <a:t>I </a:t>
            </a:r>
            <a:r>
              <a:rPr lang="en-US" dirty="0"/>
              <a:t>______ of the county of ______, state of _____, do solemnly swear, in presence of Almighty God, that I will henceforth faithfully support, protect, and defend the Constitution of the United States, and the Union of the States thereunder; and that I will, in like manner, abide by and faithfully support all acts of Congress passed during the existing rebellion with reference to slaves, so long and so far as not repealed, modified or held void by Congress, or by decision of the Supreme Court; and that I will, in like manner, abide by and faithfully support all proclamations of the President made during the existing rebellion having reference to slaves, so long and so far as not modified or declared void by decision of the Supreme Court: So help me God. (signature) Subscribed and sword to before me, at ______ this ___day of ____, A. D. 186_.</a:t>
            </a:r>
          </a:p>
          <a:p>
            <a:endParaRPr lang="en-US" dirty="0"/>
          </a:p>
          <a:p>
            <a:r>
              <a:rPr lang="en-US" dirty="0"/>
              <a:t>The above-named has _____ complexion, ____ hair, and _____ eyes; and is ___ feet ___ inches high.”</a:t>
            </a:r>
          </a:p>
          <a:p>
            <a:endParaRPr lang="en-US" dirty="0"/>
          </a:p>
          <a:p>
            <a:r>
              <a:rPr lang="en-US" dirty="0"/>
              <a:t> </a:t>
            </a:r>
          </a:p>
        </p:txBody>
      </p:sp>
      <p:sp>
        <p:nvSpPr>
          <p:cNvPr id="3" name="TextBox 2"/>
          <p:cNvSpPr txBox="1"/>
          <p:nvPr/>
        </p:nvSpPr>
        <p:spPr>
          <a:xfrm>
            <a:off x="1539502" y="782489"/>
            <a:ext cx="5567865" cy="461665"/>
          </a:xfrm>
          <a:prstGeom prst="rect">
            <a:avLst/>
          </a:prstGeom>
          <a:noFill/>
        </p:spPr>
        <p:txBody>
          <a:bodyPr wrap="square" rtlCol="0">
            <a:spAutoFit/>
          </a:bodyPr>
          <a:lstStyle/>
          <a:p>
            <a:r>
              <a:rPr lang="en-US" sz="2400" dirty="0" smtClean="0"/>
              <a:t>U. S. Oath of Allegiance, c1863</a:t>
            </a:r>
            <a:endParaRPr lang="en-US" sz="2400" dirty="0"/>
          </a:p>
        </p:txBody>
      </p:sp>
    </p:spTree>
    <p:extLst>
      <p:ext uri="{BB962C8B-B14F-4D97-AF65-F5344CB8AC3E}">
        <p14:creationId xmlns:p14="http://schemas.microsoft.com/office/powerpoint/2010/main" val="4267522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Ann Read Reaves at </a:t>
            </a:r>
            <a:r>
              <a:rPr lang="en-US" dirty="0" err="1" smtClean="0"/>
              <a:t>Rossmere</a:t>
            </a:r>
            <a:endParaRPr lang="en-US" dirty="0"/>
          </a:p>
        </p:txBody>
      </p:sp>
      <p:sp>
        <p:nvSpPr>
          <p:cNvPr id="3" name="Rectangle 2"/>
          <p:cNvSpPr/>
          <p:nvPr/>
        </p:nvSpPr>
        <p:spPr>
          <a:xfrm>
            <a:off x="656857" y="2172532"/>
            <a:ext cx="7433436" cy="3970318"/>
          </a:xfrm>
          <a:prstGeom prst="rect">
            <a:avLst/>
          </a:prstGeom>
        </p:spPr>
        <p:txBody>
          <a:bodyPr wrap="square">
            <a:spAutoFit/>
          </a:bodyPr>
          <a:lstStyle/>
          <a:p>
            <a:r>
              <a:rPr lang="en-US" dirty="0"/>
              <a:t>Ann </a:t>
            </a:r>
            <a:r>
              <a:rPr lang="en-US" dirty="0" smtClean="0"/>
              <a:t>Read Reeves </a:t>
            </a:r>
            <a:r>
              <a:rPr lang="en-US" dirty="0"/>
              <a:t>grew up in New Castle, Delaware. In October 1861, when her one-volume diary began, she was a widow of means perhaps in her mid-40s, well-read, living in Delaware but about to take her leave. With her four children, seemingly all young adults, she was determined to leave “Yankee land” for the Confederacy. By December they had reached their destination, a plantation called </a:t>
            </a:r>
            <a:r>
              <a:rPr lang="en-US" dirty="0" err="1"/>
              <a:t>Rossmere</a:t>
            </a:r>
            <a:r>
              <a:rPr lang="en-US" dirty="0"/>
              <a:t> in Chicot County, Arkansas. While she gave no explanation for her devotion to the South, there is no mistaking Reeves’s ardor for the chivalrous plantation culture that she regarded as the apogee of civilization. She wrote of belles, beaus, and weekend visits eventually curtailed by raids carried out by despised Northern “invaders.” Reeves paid little attention to the slaves around her—180 of them at </a:t>
            </a:r>
            <a:r>
              <a:rPr lang="en-US" dirty="0" err="1"/>
              <a:t>Rossmere</a:t>
            </a:r>
            <a:r>
              <a:rPr lang="en-US" dirty="0"/>
              <a:t> when she arrived. She took them for granted, lumping them together with animals and property (“this raid was to take off horses, Beeves [cows] and negroes”).</a:t>
            </a:r>
          </a:p>
        </p:txBody>
      </p:sp>
      <p:sp>
        <p:nvSpPr>
          <p:cNvPr id="4" name="TextBox 3"/>
          <p:cNvSpPr txBox="1"/>
          <p:nvPr/>
        </p:nvSpPr>
        <p:spPr>
          <a:xfrm>
            <a:off x="328428" y="1297244"/>
            <a:ext cx="8435005" cy="646331"/>
          </a:xfrm>
          <a:prstGeom prst="rect">
            <a:avLst/>
          </a:prstGeom>
          <a:noFill/>
        </p:spPr>
        <p:txBody>
          <a:bodyPr wrap="square" rtlCol="0">
            <a:spAutoFit/>
          </a:bodyPr>
          <a:lstStyle/>
          <a:p>
            <a:r>
              <a:rPr lang="en-US" dirty="0" smtClean="0"/>
              <a:t>“Colophon” by Beverly Palmer to a 2014 exhibit on civil war diaries at Schlesinger Library, Radcliffe/Harvard.  The author of the journal was unknown initially.</a:t>
            </a:r>
            <a:endParaRPr lang="en-US" dirty="0"/>
          </a:p>
        </p:txBody>
      </p:sp>
    </p:spTree>
    <p:extLst>
      <p:ext uri="{BB962C8B-B14F-4D97-AF65-F5344CB8AC3E}">
        <p14:creationId xmlns:p14="http://schemas.microsoft.com/office/powerpoint/2010/main" val="1030913924"/>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Pass for Ann Dorsey Read Reeves</a:t>
            </a:r>
            <a:endParaRPr lang="en-US" dirty="0"/>
          </a:p>
        </p:txBody>
      </p:sp>
      <p:pic>
        <p:nvPicPr>
          <p:cNvPr id="3" name="Picture 2" descr="readPass2.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2019300"/>
            <a:ext cx="5399337" cy="3906522"/>
          </a:xfrm>
          <a:prstGeom prst="rect">
            <a:avLst/>
          </a:prstGeom>
        </p:spPr>
      </p:pic>
      <p:sp>
        <p:nvSpPr>
          <p:cNvPr id="4" name="TextBox 3"/>
          <p:cNvSpPr txBox="1"/>
          <p:nvPr/>
        </p:nvSpPr>
        <p:spPr>
          <a:xfrm>
            <a:off x="5499100" y="2222500"/>
            <a:ext cx="3543300" cy="3170099"/>
          </a:xfrm>
          <a:prstGeom prst="rect">
            <a:avLst/>
          </a:prstGeom>
          <a:noFill/>
        </p:spPr>
        <p:txBody>
          <a:bodyPr wrap="square" rtlCol="0">
            <a:spAutoFit/>
          </a:bodyPr>
          <a:lstStyle/>
          <a:p>
            <a:pPr algn="r"/>
            <a:r>
              <a:rPr lang="en-US" sz="1600" dirty="0" smtClean="0"/>
              <a:t>??</a:t>
            </a:r>
          </a:p>
          <a:p>
            <a:pPr algn="r"/>
            <a:r>
              <a:rPr lang="en-US" sz="1400" dirty="0" smtClean="0"/>
              <a:t>5</a:t>
            </a:r>
            <a:r>
              <a:rPr lang="en-US" sz="1400" baseline="30000" dirty="0" smtClean="0"/>
              <a:t>th</a:t>
            </a:r>
            <a:r>
              <a:rPr lang="en-US" sz="1400" dirty="0" smtClean="0"/>
              <a:t> July 1863</a:t>
            </a:r>
          </a:p>
          <a:p>
            <a:pPr algn="r"/>
            <a:endParaRPr lang="en-US" sz="1400" dirty="0"/>
          </a:p>
          <a:p>
            <a:r>
              <a:rPr lang="en-US" sz="1400" dirty="0" smtClean="0"/>
              <a:t>All guards and pickets of this </a:t>
            </a:r>
            <a:r>
              <a:rPr lang="en-US" sz="1400" dirty="0" err="1" smtClean="0"/>
              <a:t>com’d</a:t>
            </a:r>
            <a:endParaRPr lang="en-US" sz="1400" dirty="0" smtClean="0"/>
          </a:p>
          <a:p>
            <a:r>
              <a:rPr lang="en-US" sz="1400" dirty="0" smtClean="0"/>
              <a:t>will pass Miss A. D. Reeves through the lines </a:t>
            </a:r>
          </a:p>
          <a:p>
            <a:r>
              <a:rPr lang="en-US" sz="1400" dirty="0" smtClean="0"/>
              <a:t>at her pleasure until further orders.  She </a:t>
            </a:r>
          </a:p>
          <a:p>
            <a:r>
              <a:rPr lang="en-US" sz="1400" dirty="0"/>
              <a:t>p</a:t>
            </a:r>
            <a:r>
              <a:rPr lang="en-US" sz="1400" dirty="0" smtClean="0"/>
              <a:t>ledging her word not to communicate</a:t>
            </a:r>
            <a:br>
              <a:rPr lang="en-US" sz="1400" dirty="0" smtClean="0"/>
            </a:br>
            <a:r>
              <a:rPr lang="en-US" sz="1400" dirty="0" smtClean="0"/>
              <a:t>any information to the enemy that may</a:t>
            </a:r>
          </a:p>
          <a:p>
            <a:r>
              <a:rPr lang="en-US" sz="1400" dirty="0" smtClean="0"/>
              <a:t>be prejudicial to the [illegible] States</a:t>
            </a:r>
          </a:p>
          <a:p>
            <a:pPr algn="r"/>
            <a:r>
              <a:rPr lang="en-US" sz="1400" dirty="0"/>
              <a:t>	</a:t>
            </a:r>
            <a:r>
              <a:rPr lang="en-US" sz="1400" dirty="0" smtClean="0"/>
              <a:t>???   </a:t>
            </a:r>
          </a:p>
          <a:p>
            <a:pPr algn="r"/>
            <a:r>
              <a:rPr lang="en-US" sz="1400" dirty="0" smtClean="0"/>
              <a:t>???</a:t>
            </a:r>
          </a:p>
          <a:p>
            <a:endParaRPr lang="en-US" sz="1400" dirty="0" smtClean="0"/>
          </a:p>
          <a:p>
            <a:r>
              <a:rPr lang="en-US" sz="1400" dirty="0" smtClean="0"/>
              <a:t>??? A.A.A.G.</a:t>
            </a:r>
          </a:p>
          <a:p>
            <a:endParaRPr lang="en-US" sz="1600" dirty="0"/>
          </a:p>
        </p:txBody>
      </p:sp>
      <p:sp>
        <p:nvSpPr>
          <p:cNvPr id="5" name="TextBox 4"/>
          <p:cNvSpPr txBox="1"/>
          <p:nvPr/>
        </p:nvSpPr>
        <p:spPr>
          <a:xfrm>
            <a:off x="487509" y="6434418"/>
            <a:ext cx="1512253" cy="307777"/>
          </a:xfrm>
          <a:prstGeom prst="rect">
            <a:avLst/>
          </a:prstGeom>
          <a:noFill/>
        </p:spPr>
        <p:txBody>
          <a:bodyPr wrap="none" rtlCol="0">
            <a:spAutoFit/>
          </a:bodyPr>
          <a:lstStyle/>
          <a:p>
            <a:r>
              <a:rPr lang="en-US" sz="1400" dirty="0" smtClean="0"/>
              <a:t>Courtesy R. Cooch</a:t>
            </a:r>
            <a:endParaRPr lang="en-US" sz="1400" dirty="0"/>
          </a:p>
        </p:txBody>
      </p:sp>
    </p:spTree>
    <p:extLst>
      <p:ext uri="{BB962C8B-B14F-4D97-AF65-F5344CB8AC3E}">
        <p14:creationId xmlns:p14="http://schemas.microsoft.com/office/powerpoint/2010/main" val="1726773391"/>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7313" y="-476121"/>
            <a:ext cx="8364627" cy="307777"/>
          </a:xfrm>
          <a:prstGeom prst="rect">
            <a:avLst/>
          </a:prstGeom>
        </p:spPr>
        <p:txBody>
          <a:bodyPr wrap="square">
            <a:spAutoFit/>
          </a:bodyPr>
          <a:lstStyle/>
          <a:p>
            <a:r>
              <a:rPr lang="en-US" sz="1400" dirty="0"/>
              <a:t>  </a:t>
            </a:r>
          </a:p>
        </p:txBody>
      </p:sp>
      <p:sp>
        <p:nvSpPr>
          <p:cNvPr id="3" name="TextBox 2"/>
          <p:cNvSpPr txBox="1"/>
          <p:nvPr/>
        </p:nvSpPr>
        <p:spPr>
          <a:xfrm>
            <a:off x="423333" y="2010431"/>
            <a:ext cx="8405718" cy="4524316"/>
          </a:xfrm>
          <a:prstGeom prst="rect">
            <a:avLst/>
          </a:prstGeom>
          <a:noFill/>
        </p:spPr>
        <p:txBody>
          <a:bodyPr wrap="square" rtlCol="0">
            <a:spAutoFit/>
          </a:bodyPr>
          <a:lstStyle/>
          <a:p>
            <a:r>
              <a:rPr lang="en-US" sz="1600" dirty="0"/>
              <a:t>Sunday Star, May 3, </a:t>
            </a:r>
            <a:r>
              <a:rPr lang="en-US" sz="1600" dirty="0" smtClean="0"/>
              <a:t>1908                  </a:t>
            </a:r>
            <a:r>
              <a:rPr lang="en-US" sz="1600" dirty="0"/>
              <a:t>Addenda to Part XLIV  Alexander B. </a:t>
            </a:r>
            <a:r>
              <a:rPr lang="en-US" sz="1600" dirty="0" smtClean="0"/>
              <a:t>Cooper</a:t>
            </a:r>
          </a:p>
          <a:p>
            <a:r>
              <a:rPr lang="en-US" sz="1600" dirty="0" smtClean="0"/>
              <a:t> A </a:t>
            </a:r>
            <a:r>
              <a:rPr lang="en-US" sz="1600" dirty="0"/>
              <a:t>special election was held throughout the State on Thursday, November 19, 1863, to elect a Representative in Congress,.. On November 13, 1863, General </a:t>
            </a:r>
            <a:r>
              <a:rPr lang="en-US" sz="1600" dirty="0" err="1"/>
              <a:t>Schenck</a:t>
            </a:r>
            <a:r>
              <a:rPr lang="en-US" sz="1600" dirty="0"/>
              <a:t>,... issued his noted General Order No. 59...  “That all provost marshals and other military officers commanding in Delaware shall support the judges of election on the 19th of November, 1863, in requiring an oath of allegiance to the United States as a test of citizenship of any one whose vote may be challenged on the ground that he is not loyal or does not admit his allegiance to the United States,” ... The obvious purpose and intention of these orders were to intimidate and prevent the Democrats from voting at the election. ... the Democrats of New Castle county, ... assembled in convention at the Court House in New Castle,...recommended that all Democrats of the county </a:t>
            </a:r>
            <a:r>
              <a:rPr lang="en-US" sz="1600" dirty="0" smtClean="0"/>
              <a:t>should </a:t>
            </a:r>
            <a:r>
              <a:rPr lang="is-IS" sz="1600" dirty="0" smtClean="0"/>
              <a:t>…</a:t>
            </a:r>
            <a:r>
              <a:rPr lang="en-US" sz="1600" dirty="0" smtClean="0"/>
              <a:t> </a:t>
            </a:r>
            <a:r>
              <a:rPr lang="en-US" sz="1600" dirty="0"/>
              <a:t>take no part in the said special </a:t>
            </a:r>
            <a:r>
              <a:rPr lang="en-US" sz="1600" dirty="0" smtClean="0"/>
              <a:t>election. </a:t>
            </a:r>
            <a:r>
              <a:rPr lang="en-US" sz="1600" dirty="0"/>
              <a:t>... when the votes cast at the election (held within 48 hours after the notice was sent out) were counted and officially announced, it appeared that only eight Democratic votes had been cast in the entire State, although the Democrats were largely in the majority. ...when the day of election arrived a provost marshal and a squad of soldiers appeared and were stationed at the polls </a:t>
            </a:r>
            <a:r>
              <a:rPr lang="is-IS" sz="1600" dirty="0" smtClean="0"/>
              <a:t>…</a:t>
            </a:r>
            <a:r>
              <a:rPr lang="en-US" sz="1600" dirty="0" smtClean="0"/>
              <a:t>. </a:t>
            </a:r>
            <a:r>
              <a:rPr lang="en-US" sz="1600" dirty="0"/>
              <a:t>The soldiers were lined up in front of the windows or place where the votes were received by the election officers in such a manner as to compel the voter to walk under crossed bayonets in order to cast his vote.  Mr. </a:t>
            </a:r>
            <a:r>
              <a:rPr lang="en-US" sz="1600" dirty="0" err="1"/>
              <a:t>Smithers</a:t>
            </a:r>
            <a:r>
              <a:rPr lang="en-US" sz="1600" dirty="0"/>
              <a:t>, ... received 7,963 votes against eight for Mr. Brown.</a:t>
            </a:r>
          </a:p>
        </p:txBody>
      </p:sp>
      <p:sp>
        <p:nvSpPr>
          <p:cNvPr id="4" name="TextBox 3"/>
          <p:cNvSpPr txBox="1"/>
          <p:nvPr/>
        </p:nvSpPr>
        <p:spPr>
          <a:xfrm>
            <a:off x="282222" y="211667"/>
            <a:ext cx="8546829" cy="1569660"/>
          </a:xfrm>
          <a:prstGeom prst="rect">
            <a:avLst/>
          </a:prstGeom>
          <a:noFill/>
        </p:spPr>
        <p:txBody>
          <a:bodyPr wrap="square" rtlCol="0">
            <a:spAutoFit/>
          </a:bodyPr>
          <a:lstStyle/>
          <a:p>
            <a:r>
              <a:rPr lang="en-US" sz="2400" dirty="0" smtClean="0"/>
              <a:t>The provost marshal required an oath of allegiance for voters in the 1863 special election, and required them to enter the polls under crossed bayonets.  The Democrats boycotted the election and the Republicans won by a 99.9% margin!</a:t>
            </a:r>
            <a:endParaRPr lang="en-US" sz="2400" dirty="0"/>
          </a:p>
        </p:txBody>
      </p:sp>
    </p:spTree>
    <p:extLst>
      <p:ext uri="{BB962C8B-B14F-4D97-AF65-F5344CB8AC3E}">
        <p14:creationId xmlns:p14="http://schemas.microsoft.com/office/powerpoint/2010/main" val="40474549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5995" y="1708504"/>
            <a:ext cx="7775712" cy="369332"/>
          </a:xfrm>
          <a:prstGeom prst="rect">
            <a:avLst/>
          </a:prstGeom>
          <a:noFill/>
        </p:spPr>
        <p:txBody>
          <a:bodyPr wrap="square" rtlCol="0">
            <a:spAutoFit/>
          </a:bodyPr>
          <a:lstStyle/>
          <a:p>
            <a:endParaRPr lang="en-US" dirty="0"/>
          </a:p>
        </p:txBody>
      </p:sp>
      <p:sp>
        <p:nvSpPr>
          <p:cNvPr id="3" name="TextBox 2"/>
          <p:cNvSpPr txBox="1"/>
          <p:nvPr/>
        </p:nvSpPr>
        <p:spPr>
          <a:xfrm>
            <a:off x="465995" y="3526645"/>
            <a:ext cx="8058964" cy="3016210"/>
          </a:xfrm>
          <a:prstGeom prst="rect">
            <a:avLst/>
          </a:prstGeom>
          <a:noFill/>
        </p:spPr>
        <p:txBody>
          <a:bodyPr wrap="square" rtlCol="0">
            <a:spAutoFit/>
          </a:bodyPr>
          <a:lstStyle/>
          <a:p>
            <a:r>
              <a:rPr lang="en-US" sz="1000" dirty="0" smtClean="0"/>
              <a:t>From Delaware Online, 2015, Harry </a:t>
            </a:r>
            <a:r>
              <a:rPr lang="en-US" sz="1000" dirty="0" err="1" smtClean="0"/>
              <a:t>Themal</a:t>
            </a:r>
            <a:endParaRPr lang="en-US" sz="1000" dirty="0" smtClean="0"/>
          </a:p>
          <a:p>
            <a:endParaRPr lang="en-US" sz="1000" dirty="0"/>
          </a:p>
          <a:p>
            <a:r>
              <a:rPr lang="en-US" sz="1000" dirty="0" smtClean="0"/>
              <a:t>Roger </a:t>
            </a:r>
            <a:r>
              <a:rPr lang="en-US" sz="1000" dirty="0"/>
              <a:t>Taney, author of the Dred Scott decision that slaves were property not citizens, and Thomas Garrett, who guided 2,700 slaves to freedom, faced each other in the New Castle Court House nine years before Taney's famous U. S. Supreme Court opinion.</a:t>
            </a:r>
          </a:p>
          <a:p>
            <a:endParaRPr lang="en-US" sz="1000" dirty="0"/>
          </a:p>
          <a:p>
            <a:r>
              <a:rPr lang="en-US" sz="1000" dirty="0"/>
              <a:t>In New Castle Taney fined Garrett for helping slaves to escape. Efforts to win Garrett a federal pardon have run into roadblocks. Their careers in a way mirror some of today's racial debates.</a:t>
            </a:r>
          </a:p>
          <a:p>
            <a:r>
              <a:rPr lang="is-IS" sz="1000" dirty="0" smtClean="0"/>
              <a:t>…</a:t>
            </a:r>
            <a:endParaRPr lang="en-US" sz="1000" dirty="0"/>
          </a:p>
          <a:p>
            <a:r>
              <a:rPr lang="en-US" sz="1000" dirty="0"/>
              <a:t>Taney, from the border state of Maryland, had freed his slaves and as a defense attorney had said that "slavery was a blot on our national character." But when the Dred Scott case reached the U. S. Supreme Court, over which he had presided for more than 20 years, Taney wrote an opinion in 1857 that shook the nation and is considered a factor in the Civil War. Taney died at 87 as the war was ending, on the day his home state abolished slavery.</a:t>
            </a:r>
          </a:p>
          <a:p>
            <a:endParaRPr lang="en-US" sz="1000" dirty="0"/>
          </a:p>
          <a:p>
            <a:r>
              <a:rPr lang="en-US" sz="1000" dirty="0"/>
              <a:t>Dred Scott was a household servant of a doctor and had moved from the slave state of Missouri to free states. Scott claimed his freedom in Missouri but Taney's majority opinion rejected that plea. He called blacks "people of an inferior order" and "altogether unfit to associate with the white race." His opinion held that the writers of the U. S. Constitution believed that blacks "had no rights which the white man was bound to respect."</a:t>
            </a:r>
          </a:p>
          <a:p>
            <a:endParaRPr lang="en-US" sz="1000" dirty="0"/>
          </a:p>
          <a:p>
            <a:r>
              <a:rPr lang="en-US" sz="1000" dirty="0"/>
              <a:t>The most important part of that decision was the ruling that Congress could not restrict the spread of slavery. He reasoned that "Negroes in bondage are property and the Constitution protects property owners from deprivation without due process of law." Therefore blacks "could be bought and sold and treated as an ordinary article of merchandise and traffic."</a:t>
            </a:r>
          </a:p>
        </p:txBody>
      </p:sp>
      <p:sp>
        <p:nvSpPr>
          <p:cNvPr id="5" name="TextBox 4"/>
          <p:cNvSpPr txBox="1"/>
          <p:nvPr/>
        </p:nvSpPr>
        <p:spPr>
          <a:xfrm>
            <a:off x="858893" y="326972"/>
            <a:ext cx="7520007" cy="830997"/>
          </a:xfrm>
          <a:prstGeom prst="rect">
            <a:avLst/>
          </a:prstGeom>
          <a:noFill/>
        </p:spPr>
        <p:txBody>
          <a:bodyPr wrap="none" rtlCol="0">
            <a:spAutoFit/>
          </a:bodyPr>
          <a:lstStyle/>
          <a:p>
            <a:pPr algn="ctr"/>
            <a:r>
              <a:rPr lang="en-US" sz="2400" dirty="0" smtClean="0"/>
              <a:t>Thomas Garrett, Judge James Booth Jr., Judge Roger Taney</a:t>
            </a:r>
          </a:p>
          <a:p>
            <a:pPr algn="ctr"/>
            <a:r>
              <a:rPr lang="en-US" sz="2400" dirty="0" smtClean="0"/>
              <a:t>In the New Castle Courthouse </a:t>
            </a:r>
            <a:endParaRPr lang="en-US" sz="2400" dirty="0"/>
          </a:p>
        </p:txBody>
      </p:sp>
      <p:sp>
        <p:nvSpPr>
          <p:cNvPr id="6" name="TextBox 5"/>
          <p:cNvSpPr txBox="1"/>
          <p:nvPr/>
        </p:nvSpPr>
        <p:spPr>
          <a:xfrm>
            <a:off x="639600" y="1206003"/>
            <a:ext cx="8415313" cy="2031325"/>
          </a:xfrm>
          <a:prstGeom prst="rect">
            <a:avLst/>
          </a:prstGeom>
          <a:noFill/>
        </p:spPr>
        <p:txBody>
          <a:bodyPr wrap="square" rtlCol="0">
            <a:spAutoFit/>
          </a:bodyPr>
          <a:lstStyle/>
          <a:p>
            <a:pPr marL="285750" indent="-285750">
              <a:buFont typeface="Arial"/>
              <a:buChar char="•"/>
            </a:pPr>
            <a:r>
              <a:rPr lang="en-US" dirty="0" smtClean="0"/>
              <a:t>Thomas Garrett was a ‘conductor’ on the underground railway.</a:t>
            </a:r>
          </a:p>
          <a:p>
            <a:pPr marL="285750" indent="-285750">
              <a:buFont typeface="Arial"/>
              <a:buChar char="•"/>
            </a:pPr>
            <a:r>
              <a:rPr lang="en-US" dirty="0" smtClean="0"/>
              <a:t>Escaped slaves he aided were captured and brought to New Castle.  Judge Booth freed them based on Delaware law</a:t>
            </a:r>
          </a:p>
          <a:p>
            <a:pPr marL="285750" indent="-285750">
              <a:buFont typeface="Arial"/>
              <a:buChar char="•"/>
            </a:pPr>
            <a:r>
              <a:rPr lang="en-US" dirty="0" smtClean="0"/>
              <a:t>They were recaptured in Pennsylvania and their owners sued.  U.S. Supreme court justice Taney (himself a slave owner) ruled in their favor, a precedent two years later for a new fugitive slave act.</a:t>
            </a:r>
          </a:p>
          <a:p>
            <a:pPr marL="285750" indent="-285750">
              <a:buFont typeface="Arial"/>
              <a:buChar char="•"/>
            </a:pPr>
            <a:endParaRPr lang="en-US" dirty="0"/>
          </a:p>
        </p:txBody>
      </p:sp>
    </p:spTree>
    <p:extLst>
      <p:ext uri="{BB962C8B-B14F-4D97-AF65-F5344CB8AC3E}">
        <p14:creationId xmlns:p14="http://schemas.microsoft.com/office/powerpoint/2010/main" val="41701828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Examples of Those from New Castle </a:t>
            </a:r>
            <a:br>
              <a:rPr lang="en-US" sz="3200" dirty="0" smtClean="0"/>
            </a:br>
            <a:r>
              <a:rPr lang="en-US" sz="3200" dirty="0" smtClean="0"/>
              <a:t>Involved in the Civil War</a:t>
            </a:r>
            <a:endParaRPr lang="en-US" sz="3200" dirty="0"/>
          </a:p>
        </p:txBody>
      </p:sp>
      <p:sp>
        <p:nvSpPr>
          <p:cNvPr id="3" name="TextBox 2"/>
          <p:cNvSpPr txBox="1"/>
          <p:nvPr/>
        </p:nvSpPr>
        <p:spPr>
          <a:xfrm>
            <a:off x="977900" y="1417638"/>
            <a:ext cx="7556500" cy="4247317"/>
          </a:xfrm>
          <a:prstGeom prst="rect">
            <a:avLst/>
          </a:prstGeom>
          <a:noFill/>
        </p:spPr>
        <p:txBody>
          <a:bodyPr wrap="square" rtlCol="0">
            <a:spAutoFit/>
          </a:bodyPr>
          <a:lstStyle/>
          <a:p>
            <a:r>
              <a:rPr lang="en-US" dirty="0" smtClean="0"/>
              <a:t>Regular Army</a:t>
            </a:r>
          </a:p>
          <a:p>
            <a:r>
              <a:rPr lang="en-US" dirty="0"/>
              <a:t>	</a:t>
            </a:r>
            <a:r>
              <a:rPr lang="en-US" dirty="0" smtClean="0"/>
              <a:t>Brig. Gen. Lorenzo Thomas, Adjutant General, Sec. of War (briefly)</a:t>
            </a:r>
          </a:p>
          <a:p>
            <a:r>
              <a:rPr lang="en-US" dirty="0" smtClean="0"/>
              <a:t>Army Volunteers</a:t>
            </a:r>
          </a:p>
          <a:p>
            <a:r>
              <a:rPr lang="en-US" dirty="0"/>
              <a:t>	</a:t>
            </a:r>
            <a:r>
              <a:rPr lang="en-US" dirty="0" smtClean="0"/>
              <a:t>Capt. Aquila </a:t>
            </a:r>
            <a:r>
              <a:rPr lang="en-US" dirty="0" err="1" smtClean="0"/>
              <a:t>Hizar</a:t>
            </a:r>
            <a:r>
              <a:rPr lang="en-US" dirty="0" smtClean="0"/>
              <a:t> (survived to become a prolific builder in New Castle)</a:t>
            </a:r>
          </a:p>
          <a:p>
            <a:r>
              <a:rPr lang="en-US" dirty="0"/>
              <a:t>	</a:t>
            </a:r>
            <a:r>
              <a:rPr lang="en-US" dirty="0" smtClean="0"/>
              <a:t>Capt. John Evans (killed in battle)</a:t>
            </a:r>
          </a:p>
          <a:p>
            <a:r>
              <a:rPr lang="en-US" dirty="0"/>
              <a:t>	</a:t>
            </a:r>
            <a:r>
              <a:rPr lang="en-US" dirty="0" smtClean="0"/>
              <a:t>Sgt. </a:t>
            </a:r>
            <a:r>
              <a:rPr lang="en-US" dirty="0" err="1" smtClean="0"/>
              <a:t>Gemmill</a:t>
            </a:r>
            <a:r>
              <a:rPr lang="en-US" dirty="0" smtClean="0"/>
              <a:t> (captured a Lincoln conspirator)</a:t>
            </a:r>
          </a:p>
          <a:p>
            <a:r>
              <a:rPr lang="en-US" dirty="0"/>
              <a:t>	</a:t>
            </a:r>
            <a:r>
              <a:rPr lang="en-US" dirty="0" smtClean="0"/>
              <a:t>John Anderson (dies of disease in Andersonville prison)</a:t>
            </a:r>
          </a:p>
          <a:p>
            <a:r>
              <a:rPr lang="en-US" dirty="0" smtClean="0"/>
              <a:t>“Colored Troops”</a:t>
            </a:r>
          </a:p>
          <a:p>
            <a:r>
              <a:rPr lang="en-US" dirty="0" smtClean="0"/>
              <a:t>“Colored Sailors”</a:t>
            </a:r>
          </a:p>
          <a:p>
            <a:r>
              <a:rPr lang="en-US" dirty="0" smtClean="0"/>
              <a:t>Confederate Army</a:t>
            </a:r>
          </a:p>
          <a:p>
            <a:r>
              <a:rPr lang="en-US" dirty="0"/>
              <a:t>	</a:t>
            </a:r>
            <a:r>
              <a:rPr lang="en-US" dirty="0" smtClean="0"/>
              <a:t>John Reed </a:t>
            </a:r>
            <a:r>
              <a:rPr lang="en-US" dirty="0" err="1" smtClean="0"/>
              <a:t>Lambson</a:t>
            </a:r>
            <a:r>
              <a:rPr lang="en-US" dirty="0" smtClean="0"/>
              <a:t>, wounded, property in </a:t>
            </a:r>
            <a:r>
              <a:rPr lang="en-US" dirty="0" err="1" smtClean="0"/>
              <a:t>NCCo</a:t>
            </a:r>
            <a:r>
              <a:rPr lang="en-US" dirty="0" smtClean="0"/>
              <a:t> confiscated)</a:t>
            </a:r>
          </a:p>
          <a:p>
            <a:r>
              <a:rPr lang="en-US" dirty="0" smtClean="0"/>
              <a:t>“Witnesses to War”</a:t>
            </a:r>
          </a:p>
          <a:p>
            <a:r>
              <a:rPr lang="en-US" dirty="0"/>
              <a:t>	</a:t>
            </a:r>
            <a:r>
              <a:rPr lang="en-US" dirty="0" smtClean="0"/>
              <a:t>Julia Jefferson, “Angel of Mercy” at Fort Delaware</a:t>
            </a:r>
          </a:p>
          <a:p>
            <a:r>
              <a:rPr lang="en-US" dirty="0" smtClean="0"/>
              <a:t>	</a:t>
            </a:r>
          </a:p>
          <a:p>
            <a:r>
              <a:rPr lang="en-US" dirty="0"/>
              <a:t>	</a:t>
            </a:r>
          </a:p>
        </p:txBody>
      </p:sp>
    </p:spTree>
    <p:extLst>
      <p:ext uri="{BB962C8B-B14F-4D97-AF65-F5344CB8AC3E}">
        <p14:creationId xmlns:p14="http://schemas.microsoft.com/office/powerpoint/2010/main" val="2836263601"/>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Union Volunteers from New Castle</a:t>
            </a:r>
            <a:br>
              <a:rPr lang="en-US" sz="3600" dirty="0" smtClean="0"/>
            </a:br>
            <a:r>
              <a:rPr lang="en-US" sz="2700" dirty="0" smtClean="0"/>
              <a:t>Sorted by unit and name</a:t>
            </a:r>
            <a:endParaRPr lang="en-US" sz="2700" dirty="0"/>
          </a:p>
        </p:txBody>
      </p:sp>
      <p:graphicFrame>
        <p:nvGraphicFramePr>
          <p:cNvPr id="4" name="Table 3"/>
          <p:cNvGraphicFramePr>
            <a:graphicFrameLocks noGrp="1"/>
          </p:cNvGraphicFramePr>
          <p:nvPr>
            <p:extLst>
              <p:ext uri="{D42A27DB-BD31-4B8C-83A1-F6EECF244321}">
                <p14:modId xmlns:p14="http://schemas.microsoft.com/office/powerpoint/2010/main" val="3792938231"/>
              </p:ext>
            </p:extLst>
          </p:nvPr>
        </p:nvGraphicFramePr>
        <p:xfrm>
          <a:off x="457200" y="2170451"/>
          <a:ext cx="8229600" cy="3385460"/>
        </p:xfrm>
        <a:graphic>
          <a:graphicData uri="http://schemas.openxmlformats.org/drawingml/2006/table">
            <a:tbl>
              <a:tblPr/>
              <a:tblGrid>
                <a:gridCol w="156039"/>
                <a:gridCol w="635713"/>
                <a:gridCol w="473896"/>
                <a:gridCol w="410324"/>
                <a:gridCol w="560584"/>
                <a:gridCol w="375649"/>
                <a:gridCol w="196493"/>
                <a:gridCol w="196493"/>
                <a:gridCol w="502792"/>
                <a:gridCol w="421883"/>
                <a:gridCol w="265844"/>
                <a:gridCol w="577921"/>
                <a:gridCol w="375649"/>
                <a:gridCol w="167597"/>
                <a:gridCol w="242727"/>
                <a:gridCol w="491233"/>
                <a:gridCol w="491233"/>
                <a:gridCol w="658830"/>
                <a:gridCol w="1028700"/>
              </a:tblGrid>
              <a:tr h="116740">
                <a:tc>
                  <a:txBody>
                    <a:bodyPr/>
                    <a:lstStyle/>
                    <a:p>
                      <a:pPr algn="l" fontAlgn="b"/>
                      <a:r>
                        <a:rPr lang="en-US" sz="700" b="0" i="0" u="none" strike="noStrike" dirty="0">
                          <a:effectLst/>
                          <a:latin typeface="Arial"/>
                        </a:rPr>
                        <a:t>1</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Biddle</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Uriah</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I</a:t>
                      </a:r>
                    </a:p>
                  </a:txBody>
                  <a:tcPr marL="5779" marR="5779" marT="5779" marB="0" anchor="b">
                    <a:lnL>
                      <a:noFill/>
                    </a:lnL>
                    <a:lnR>
                      <a:noFill/>
                    </a:lnR>
                    <a:lnT>
                      <a:noFill/>
                    </a:lnT>
                    <a:lnB>
                      <a:noFill/>
                    </a:lnB>
                  </a:tcPr>
                </a:tc>
                <a:tc gridSpan="2">
                  <a:txBody>
                    <a:bodyPr/>
                    <a:lstStyle/>
                    <a:p>
                      <a:pPr algn="l" fontAlgn="b"/>
                      <a:r>
                        <a:rPr lang="en-US" sz="700" b="0" i="0" u="none" strike="noStrike">
                          <a:effectLst/>
                          <a:latin typeface="Arial"/>
                        </a:rPr>
                        <a:t>1st DE Infantry</a:t>
                      </a:r>
                    </a:p>
                  </a:txBody>
                  <a:tcPr marL="5779" marR="5779" marT="5779" marB="0" anchor="b">
                    <a:lnL>
                      <a:noFill/>
                    </a:lnL>
                    <a:lnR>
                      <a:noFill/>
                    </a:lnR>
                    <a:lnT>
                      <a:noFill/>
                    </a:lnT>
                    <a:lnB>
                      <a:noFill/>
                    </a:lnB>
                  </a:tcPr>
                </a:tc>
                <a:tc hMerge="1">
                  <a:txBody>
                    <a:bodyPr/>
                    <a:lstStyle/>
                    <a:p>
                      <a:endParaRPr lang="en-US"/>
                    </a:p>
                  </a:txBody>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29</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Bird</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Charles</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E</a:t>
                      </a:r>
                    </a:p>
                  </a:txBody>
                  <a:tcPr marL="5779" marR="5779" marT="5779" marB="0" anchor="b">
                    <a:lnL>
                      <a:noFill/>
                    </a:lnL>
                    <a:lnR>
                      <a:noFill/>
                    </a:lnR>
                    <a:lnT>
                      <a:noFill/>
                    </a:lnT>
                    <a:lnB>
                      <a:noFill/>
                    </a:lnB>
                  </a:tcPr>
                </a:tc>
                <a:tc gridSpan="2">
                  <a:txBody>
                    <a:bodyPr/>
                    <a:lstStyle/>
                    <a:p>
                      <a:pPr algn="l" fontAlgn="b"/>
                      <a:r>
                        <a:rPr lang="en-US" sz="700" b="0" i="0" u="none" strike="noStrike">
                          <a:effectLst/>
                          <a:latin typeface="Arial"/>
                        </a:rPr>
                        <a:t>2nd DE Infantry</a:t>
                      </a:r>
                    </a:p>
                  </a:txBody>
                  <a:tcPr marL="5779" marR="5779" marT="5779" marB="0" anchor="b">
                    <a:lnL>
                      <a:noFill/>
                    </a:lnL>
                    <a:lnR>
                      <a:noFill/>
                    </a:lnR>
                    <a:lnT>
                      <a:noFill/>
                    </a:lnT>
                    <a:lnB>
                      <a:noFill/>
                    </a:lnB>
                  </a:tcPr>
                </a:tc>
                <a:tc hMerge="1">
                  <a:txBody>
                    <a:bodyPr/>
                    <a:lstStyle/>
                    <a:p>
                      <a:endParaRPr lang="en-US"/>
                    </a:p>
                  </a:txBody>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57</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Sharp</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Jesse</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B</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9th DE Infantry</a:t>
                      </a:r>
                    </a:p>
                  </a:txBody>
                  <a:tcPr marL="5779" marR="5779" marT="5779" marB="0" anchor="b">
                    <a:lnL>
                      <a:noFill/>
                    </a:lnL>
                    <a:lnR>
                      <a:noFill/>
                    </a:lnR>
                    <a:lnT>
                      <a:noFill/>
                    </a:lnT>
                    <a:lnB>
                      <a:noFill/>
                    </a:lnB>
                  </a:tcPr>
                </a:tc>
              </a:tr>
              <a:tr h="116740">
                <a:tc>
                  <a:txBody>
                    <a:bodyPr/>
                    <a:lstStyle/>
                    <a:p>
                      <a:pPr algn="l" fontAlgn="b"/>
                      <a:r>
                        <a:rPr lang="en-US" sz="700" b="0" i="0" u="none" strike="noStrike">
                          <a:effectLst/>
                          <a:latin typeface="Arial"/>
                        </a:rPr>
                        <a:t>2</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Birch</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William D.</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I</a:t>
                      </a:r>
                    </a:p>
                  </a:txBody>
                  <a:tcPr marL="5779" marR="5779" marT="5779" marB="0" anchor="b">
                    <a:lnL>
                      <a:noFill/>
                    </a:lnL>
                    <a:lnR>
                      <a:noFill/>
                    </a:lnR>
                    <a:lnT>
                      <a:noFill/>
                    </a:lnT>
                    <a:lnB>
                      <a:noFill/>
                    </a:lnB>
                  </a:tcPr>
                </a:tc>
                <a:tc gridSpan="2">
                  <a:txBody>
                    <a:bodyPr/>
                    <a:lstStyle/>
                    <a:p>
                      <a:pPr algn="l" fontAlgn="b"/>
                      <a:r>
                        <a:rPr lang="en-US" sz="700" b="0" i="0" u="none" strike="noStrike">
                          <a:effectLst/>
                          <a:latin typeface="Arial"/>
                        </a:rPr>
                        <a:t>1st DE Infantry</a:t>
                      </a:r>
                    </a:p>
                  </a:txBody>
                  <a:tcPr marL="5779" marR="5779" marT="5779" marB="0" anchor="b">
                    <a:lnL>
                      <a:noFill/>
                    </a:lnL>
                    <a:lnR>
                      <a:noFill/>
                    </a:lnR>
                    <a:lnT>
                      <a:noFill/>
                    </a:lnT>
                    <a:lnB>
                      <a:noFill/>
                    </a:lnB>
                  </a:tcPr>
                </a:tc>
                <a:tc hMerge="1">
                  <a:txBody>
                    <a:bodyPr/>
                    <a:lstStyle/>
                    <a:p>
                      <a:endParaRPr lang="en-US"/>
                    </a:p>
                  </a:txBody>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30</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Evans</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John</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A</a:t>
                      </a:r>
                    </a:p>
                  </a:txBody>
                  <a:tcPr marL="5779" marR="5779" marT="5779" marB="0" anchor="b">
                    <a:lnL>
                      <a:noFill/>
                    </a:lnL>
                    <a:lnR>
                      <a:noFill/>
                    </a:lnR>
                    <a:lnT>
                      <a:noFill/>
                    </a:lnT>
                    <a:lnB>
                      <a:noFill/>
                    </a:lnB>
                  </a:tcPr>
                </a:tc>
                <a:tc gridSpan="2">
                  <a:txBody>
                    <a:bodyPr/>
                    <a:lstStyle/>
                    <a:p>
                      <a:pPr algn="l" fontAlgn="b"/>
                      <a:r>
                        <a:rPr lang="en-US" sz="700" b="0" i="0" u="none" strike="noStrike">
                          <a:effectLst/>
                          <a:latin typeface="Arial"/>
                        </a:rPr>
                        <a:t>2nd DE Infantry</a:t>
                      </a:r>
                    </a:p>
                  </a:txBody>
                  <a:tcPr marL="5779" marR="5779" marT="5779" marB="0" anchor="b">
                    <a:lnL>
                      <a:noFill/>
                    </a:lnL>
                    <a:lnR>
                      <a:noFill/>
                    </a:lnR>
                    <a:lnT>
                      <a:noFill/>
                    </a:lnT>
                    <a:lnB>
                      <a:noFill/>
                    </a:lnB>
                  </a:tcPr>
                </a:tc>
                <a:tc hMerge="1">
                  <a:txBody>
                    <a:bodyPr/>
                    <a:lstStyle/>
                    <a:p>
                      <a:endParaRPr lang="en-US"/>
                    </a:p>
                  </a:txBody>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58</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Eckles</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James N.</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D</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1st DE Cavalry</a:t>
                      </a:r>
                    </a:p>
                  </a:txBody>
                  <a:tcPr marL="5779" marR="5779" marT="5779" marB="0" anchor="b">
                    <a:lnL>
                      <a:noFill/>
                    </a:lnL>
                    <a:lnR>
                      <a:noFill/>
                    </a:lnR>
                    <a:lnT>
                      <a:noFill/>
                    </a:lnT>
                    <a:lnB>
                      <a:noFill/>
                    </a:lnB>
                  </a:tcPr>
                </a:tc>
              </a:tr>
              <a:tr h="116740">
                <a:tc>
                  <a:txBody>
                    <a:bodyPr/>
                    <a:lstStyle/>
                    <a:p>
                      <a:pPr algn="l" fontAlgn="b"/>
                      <a:r>
                        <a:rPr lang="en-US" sz="700" b="0" i="0" u="none" strike="noStrike">
                          <a:effectLst/>
                          <a:latin typeface="Arial"/>
                        </a:rPr>
                        <a:t>3</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Booth</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James</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E</a:t>
                      </a:r>
                    </a:p>
                  </a:txBody>
                  <a:tcPr marL="5779" marR="5779" marT="5779" marB="0" anchor="b">
                    <a:lnL>
                      <a:noFill/>
                    </a:lnL>
                    <a:lnR>
                      <a:noFill/>
                    </a:lnR>
                    <a:lnT>
                      <a:noFill/>
                    </a:lnT>
                    <a:lnB>
                      <a:noFill/>
                    </a:lnB>
                  </a:tcPr>
                </a:tc>
                <a:tc gridSpan="2">
                  <a:txBody>
                    <a:bodyPr/>
                    <a:lstStyle/>
                    <a:p>
                      <a:pPr algn="l" fontAlgn="b"/>
                      <a:r>
                        <a:rPr lang="en-US" sz="700" b="0" i="0" u="none" strike="noStrike">
                          <a:effectLst/>
                          <a:latin typeface="Arial"/>
                        </a:rPr>
                        <a:t>1st DE Infantry</a:t>
                      </a:r>
                    </a:p>
                  </a:txBody>
                  <a:tcPr marL="5779" marR="5779" marT="5779" marB="0" anchor="b">
                    <a:lnL>
                      <a:noFill/>
                    </a:lnL>
                    <a:lnR>
                      <a:noFill/>
                    </a:lnR>
                    <a:lnT>
                      <a:noFill/>
                    </a:lnT>
                    <a:lnB>
                      <a:noFill/>
                    </a:lnB>
                  </a:tcPr>
                </a:tc>
                <a:tc hMerge="1">
                  <a:txBody>
                    <a:bodyPr/>
                    <a:lstStyle/>
                    <a:p>
                      <a:endParaRPr lang="en-US"/>
                    </a:p>
                  </a:txBody>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31</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Flinn</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Thomas</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F</a:t>
                      </a:r>
                    </a:p>
                  </a:txBody>
                  <a:tcPr marL="5779" marR="5779" marT="5779" marB="0" anchor="b">
                    <a:lnL>
                      <a:noFill/>
                    </a:lnL>
                    <a:lnR>
                      <a:noFill/>
                    </a:lnR>
                    <a:lnT>
                      <a:noFill/>
                    </a:lnT>
                    <a:lnB>
                      <a:noFill/>
                    </a:lnB>
                  </a:tcPr>
                </a:tc>
                <a:tc gridSpan="2">
                  <a:txBody>
                    <a:bodyPr/>
                    <a:lstStyle/>
                    <a:p>
                      <a:pPr algn="l" fontAlgn="b"/>
                      <a:r>
                        <a:rPr lang="en-US" sz="700" b="0" i="0" u="none" strike="noStrike">
                          <a:effectLst/>
                          <a:latin typeface="Arial"/>
                        </a:rPr>
                        <a:t>2nd DE Infantry</a:t>
                      </a:r>
                    </a:p>
                  </a:txBody>
                  <a:tcPr marL="5779" marR="5779" marT="5779" marB="0" anchor="b">
                    <a:lnL>
                      <a:noFill/>
                    </a:lnL>
                    <a:lnR>
                      <a:noFill/>
                    </a:lnR>
                    <a:lnT>
                      <a:noFill/>
                    </a:lnT>
                    <a:lnB>
                      <a:noFill/>
                    </a:lnB>
                  </a:tcPr>
                </a:tc>
                <a:tc hMerge="1">
                  <a:txBody>
                    <a:bodyPr/>
                    <a:lstStyle/>
                    <a:p>
                      <a:endParaRPr lang="en-US"/>
                    </a:p>
                  </a:txBody>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59</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Gemmill</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Zachariah</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D</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1st DE Cavalry</a:t>
                      </a:r>
                    </a:p>
                  </a:txBody>
                  <a:tcPr marL="5779" marR="5779" marT="5779" marB="0" anchor="b">
                    <a:lnL>
                      <a:noFill/>
                    </a:lnL>
                    <a:lnR>
                      <a:noFill/>
                    </a:lnR>
                    <a:lnT>
                      <a:noFill/>
                    </a:lnT>
                    <a:lnB>
                      <a:noFill/>
                    </a:lnB>
                  </a:tcPr>
                </a:tc>
              </a:tr>
              <a:tr h="116740">
                <a:tc>
                  <a:txBody>
                    <a:bodyPr/>
                    <a:lstStyle/>
                    <a:p>
                      <a:pPr algn="l" fontAlgn="b"/>
                      <a:r>
                        <a:rPr lang="en-US" sz="700" b="0" i="0" u="none" strike="noStrike">
                          <a:effectLst/>
                          <a:latin typeface="Arial"/>
                        </a:rPr>
                        <a:t>4</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Callahan</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John</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D</a:t>
                      </a:r>
                    </a:p>
                  </a:txBody>
                  <a:tcPr marL="5779" marR="5779" marT="5779" marB="0" anchor="b">
                    <a:lnL>
                      <a:noFill/>
                    </a:lnL>
                    <a:lnR>
                      <a:noFill/>
                    </a:lnR>
                    <a:lnT>
                      <a:noFill/>
                    </a:lnT>
                    <a:lnB>
                      <a:noFill/>
                    </a:lnB>
                  </a:tcPr>
                </a:tc>
                <a:tc gridSpan="2">
                  <a:txBody>
                    <a:bodyPr/>
                    <a:lstStyle/>
                    <a:p>
                      <a:pPr algn="l" fontAlgn="b"/>
                      <a:r>
                        <a:rPr lang="en-US" sz="700" b="0" i="0" u="none" strike="noStrike">
                          <a:effectLst/>
                          <a:latin typeface="Arial"/>
                        </a:rPr>
                        <a:t>1st DE Infantry</a:t>
                      </a:r>
                    </a:p>
                  </a:txBody>
                  <a:tcPr marL="5779" marR="5779" marT="5779" marB="0" anchor="b">
                    <a:lnL>
                      <a:noFill/>
                    </a:lnL>
                    <a:lnR>
                      <a:noFill/>
                    </a:lnR>
                    <a:lnT>
                      <a:noFill/>
                    </a:lnT>
                    <a:lnB>
                      <a:noFill/>
                    </a:lnB>
                  </a:tcPr>
                </a:tc>
                <a:tc hMerge="1">
                  <a:txBody>
                    <a:bodyPr/>
                    <a:lstStyle/>
                    <a:p>
                      <a:endParaRPr lang="en-US"/>
                    </a:p>
                  </a:txBody>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32</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Lock</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Otto</a:t>
                      </a:r>
                    </a:p>
                  </a:txBody>
                  <a:tcPr marL="5779" marR="5779" marT="5779" marB="0" anchor="b">
                    <a:lnL>
                      <a:noFill/>
                    </a:lnL>
                    <a:lnR>
                      <a:noFill/>
                    </a:lnR>
                    <a:lnT>
                      <a:noFill/>
                    </a:lnT>
                    <a:lnB>
                      <a:noFill/>
                    </a:lnB>
                  </a:tcPr>
                </a:tc>
                <a:tc>
                  <a:txBody>
                    <a:bodyPr/>
                    <a:lstStyle/>
                    <a:p>
                      <a:pPr algn="l" fontAlgn="b"/>
                      <a:endParaRPr lang="en-US" sz="700" b="0" i="0" u="none" strike="noStrike">
                        <a:effectLst/>
                        <a:latin typeface="Arial"/>
                      </a:endParaRPr>
                    </a:p>
                  </a:txBody>
                  <a:tcPr marL="5779" marR="5779" marT="5779" marB="0" anchor="b">
                    <a:lnL>
                      <a:noFill/>
                    </a:lnL>
                    <a:lnR>
                      <a:noFill/>
                    </a:lnR>
                    <a:lnT>
                      <a:noFill/>
                    </a:lnT>
                    <a:lnB>
                      <a:noFill/>
                    </a:lnB>
                  </a:tcPr>
                </a:tc>
                <a:tc gridSpan="2">
                  <a:txBody>
                    <a:bodyPr/>
                    <a:lstStyle/>
                    <a:p>
                      <a:pPr algn="l" fontAlgn="b"/>
                      <a:r>
                        <a:rPr lang="en-US" sz="700" b="0" i="0" u="none" strike="noStrike">
                          <a:effectLst/>
                          <a:latin typeface="Arial"/>
                        </a:rPr>
                        <a:t>2nd DE Infantry</a:t>
                      </a:r>
                    </a:p>
                  </a:txBody>
                  <a:tcPr marL="5779" marR="5779" marT="5779" marB="0" anchor="b">
                    <a:lnL>
                      <a:noFill/>
                    </a:lnL>
                    <a:lnR>
                      <a:noFill/>
                    </a:lnR>
                    <a:lnT>
                      <a:noFill/>
                    </a:lnT>
                    <a:lnB>
                      <a:noFill/>
                    </a:lnB>
                  </a:tcPr>
                </a:tc>
                <a:tc hMerge="1">
                  <a:txBody>
                    <a:bodyPr/>
                    <a:lstStyle/>
                    <a:p>
                      <a:endParaRPr lang="en-US"/>
                    </a:p>
                  </a:txBody>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60</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Bartlett</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Joseph</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Nields Ind Batt</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DE Vol Lt Artillery</a:t>
                      </a:r>
                    </a:p>
                  </a:txBody>
                  <a:tcPr marL="5779" marR="5779" marT="5779" marB="0" anchor="b">
                    <a:lnL>
                      <a:noFill/>
                    </a:lnL>
                    <a:lnR>
                      <a:noFill/>
                    </a:lnR>
                    <a:lnT>
                      <a:noFill/>
                    </a:lnT>
                    <a:lnB>
                      <a:noFill/>
                    </a:lnB>
                  </a:tcPr>
                </a:tc>
              </a:tr>
              <a:tr h="116740">
                <a:tc>
                  <a:txBody>
                    <a:bodyPr/>
                    <a:lstStyle/>
                    <a:p>
                      <a:pPr algn="l" fontAlgn="b"/>
                      <a:r>
                        <a:rPr lang="en-US" sz="700" b="0" i="0" u="none" strike="noStrike">
                          <a:effectLst/>
                          <a:latin typeface="Arial"/>
                        </a:rPr>
                        <a:t>5</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Cannon</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Joseph</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I</a:t>
                      </a:r>
                    </a:p>
                  </a:txBody>
                  <a:tcPr marL="5779" marR="5779" marT="5779" marB="0" anchor="b">
                    <a:lnL>
                      <a:noFill/>
                    </a:lnL>
                    <a:lnR>
                      <a:noFill/>
                    </a:lnR>
                    <a:lnT>
                      <a:noFill/>
                    </a:lnT>
                    <a:lnB>
                      <a:noFill/>
                    </a:lnB>
                  </a:tcPr>
                </a:tc>
                <a:tc gridSpan="2">
                  <a:txBody>
                    <a:bodyPr/>
                    <a:lstStyle/>
                    <a:p>
                      <a:pPr algn="l" fontAlgn="b"/>
                      <a:r>
                        <a:rPr lang="en-US" sz="700" b="0" i="0" u="none" strike="noStrike">
                          <a:effectLst/>
                          <a:latin typeface="Arial"/>
                        </a:rPr>
                        <a:t>1st DE Infantry</a:t>
                      </a:r>
                    </a:p>
                  </a:txBody>
                  <a:tcPr marL="5779" marR="5779" marT="5779" marB="0" anchor="b">
                    <a:lnL>
                      <a:noFill/>
                    </a:lnL>
                    <a:lnR>
                      <a:noFill/>
                    </a:lnR>
                    <a:lnT>
                      <a:noFill/>
                    </a:lnT>
                    <a:lnB>
                      <a:noFill/>
                    </a:lnB>
                  </a:tcPr>
                </a:tc>
                <a:tc hMerge="1">
                  <a:txBody>
                    <a:bodyPr/>
                    <a:lstStyle/>
                    <a:p>
                      <a:endParaRPr lang="en-US"/>
                    </a:p>
                  </a:txBody>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33</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McPike</a:t>
                      </a:r>
                    </a:p>
                  </a:txBody>
                  <a:tcPr marL="5779" marR="5779" marT="5779" marB="0" anchor="b">
                    <a:lnL>
                      <a:noFill/>
                    </a:lnL>
                    <a:lnR>
                      <a:noFill/>
                    </a:lnR>
                    <a:lnT>
                      <a:noFill/>
                    </a:lnT>
                    <a:lnB>
                      <a:noFill/>
                    </a:lnB>
                  </a:tcPr>
                </a:tc>
                <a:tc>
                  <a:txBody>
                    <a:bodyPr/>
                    <a:lstStyle/>
                    <a:p>
                      <a:pPr algn="l" fontAlgn="b"/>
                      <a:r>
                        <a:rPr lang="en-US" sz="700" b="0" i="0" u="none" strike="noStrike" dirty="0">
                          <a:effectLst/>
                          <a:latin typeface="Arial"/>
                        </a:rPr>
                        <a:t>Henry</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H </a:t>
                      </a:r>
                    </a:p>
                  </a:txBody>
                  <a:tcPr marL="5779" marR="5779" marT="5779" marB="0" anchor="b">
                    <a:lnL>
                      <a:noFill/>
                    </a:lnL>
                    <a:lnR>
                      <a:noFill/>
                    </a:lnR>
                    <a:lnT>
                      <a:noFill/>
                    </a:lnT>
                    <a:lnB>
                      <a:noFill/>
                    </a:lnB>
                  </a:tcPr>
                </a:tc>
                <a:tc gridSpan="2">
                  <a:txBody>
                    <a:bodyPr/>
                    <a:lstStyle/>
                    <a:p>
                      <a:pPr algn="l" fontAlgn="b"/>
                      <a:r>
                        <a:rPr lang="en-US" sz="700" b="0" i="0" u="none" strike="noStrike">
                          <a:effectLst/>
                          <a:latin typeface="Arial"/>
                        </a:rPr>
                        <a:t>2nd DE Infantry</a:t>
                      </a:r>
                    </a:p>
                  </a:txBody>
                  <a:tcPr marL="5779" marR="5779" marT="5779" marB="0" anchor="b">
                    <a:lnL>
                      <a:noFill/>
                    </a:lnL>
                    <a:lnR>
                      <a:noFill/>
                    </a:lnR>
                    <a:lnT>
                      <a:noFill/>
                    </a:lnT>
                    <a:lnB>
                      <a:noFill/>
                    </a:lnB>
                  </a:tcPr>
                </a:tc>
                <a:tc hMerge="1">
                  <a:txBody>
                    <a:bodyPr/>
                    <a:lstStyle/>
                    <a:p>
                      <a:endParaRPr lang="en-US"/>
                    </a:p>
                  </a:txBody>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61</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Hanson</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James</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Nields Ind Batt</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DE Vol Lt Artillery</a:t>
                      </a:r>
                    </a:p>
                  </a:txBody>
                  <a:tcPr marL="5779" marR="5779" marT="5779" marB="0" anchor="b">
                    <a:lnL>
                      <a:noFill/>
                    </a:lnL>
                    <a:lnR>
                      <a:noFill/>
                    </a:lnR>
                    <a:lnT>
                      <a:noFill/>
                    </a:lnT>
                    <a:lnB>
                      <a:noFill/>
                    </a:lnB>
                  </a:tcPr>
                </a:tc>
              </a:tr>
              <a:tr h="116740">
                <a:tc>
                  <a:txBody>
                    <a:bodyPr/>
                    <a:lstStyle/>
                    <a:p>
                      <a:pPr algn="l" fontAlgn="b"/>
                      <a:r>
                        <a:rPr lang="en-US" sz="700" b="0" i="0" u="none" strike="noStrike">
                          <a:effectLst/>
                          <a:latin typeface="Arial"/>
                        </a:rPr>
                        <a:t>6</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Cavenaugh</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Henry</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I H D</a:t>
                      </a:r>
                    </a:p>
                  </a:txBody>
                  <a:tcPr marL="5779" marR="5779" marT="5779" marB="0" anchor="b">
                    <a:lnL>
                      <a:noFill/>
                    </a:lnL>
                    <a:lnR>
                      <a:noFill/>
                    </a:lnR>
                    <a:lnT>
                      <a:noFill/>
                    </a:lnT>
                    <a:lnB>
                      <a:noFill/>
                    </a:lnB>
                  </a:tcPr>
                </a:tc>
                <a:tc gridSpan="2">
                  <a:txBody>
                    <a:bodyPr/>
                    <a:lstStyle/>
                    <a:p>
                      <a:pPr algn="l" fontAlgn="b"/>
                      <a:r>
                        <a:rPr lang="en-US" sz="700" b="0" i="0" u="none" strike="noStrike">
                          <a:effectLst/>
                          <a:latin typeface="Arial"/>
                        </a:rPr>
                        <a:t>1st DE Infantry</a:t>
                      </a:r>
                    </a:p>
                  </a:txBody>
                  <a:tcPr marL="5779" marR="5779" marT="5779" marB="0" anchor="b">
                    <a:lnL>
                      <a:noFill/>
                    </a:lnL>
                    <a:lnR>
                      <a:noFill/>
                    </a:lnR>
                    <a:lnT>
                      <a:noFill/>
                    </a:lnT>
                    <a:lnB>
                      <a:noFill/>
                    </a:lnB>
                  </a:tcPr>
                </a:tc>
                <a:tc hMerge="1">
                  <a:txBody>
                    <a:bodyPr/>
                    <a:lstStyle/>
                    <a:p>
                      <a:endParaRPr lang="en-US"/>
                    </a:p>
                  </a:txBody>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34</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Sutton</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William</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I</a:t>
                      </a:r>
                    </a:p>
                  </a:txBody>
                  <a:tcPr marL="5779" marR="5779" marT="5779" marB="0" anchor="b">
                    <a:lnL>
                      <a:noFill/>
                    </a:lnL>
                    <a:lnR>
                      <a:noFill/>
                    </a:lnR>
                    <a:lnT>
                      <a:noFill/>
                    </a:lnT>
                    <a:lnB>
                      <a:noFill/>
                    </a:lnB>
                  </a:tcPr>
                </a:tc>
                <a:tc gridSpan="2">
                  <a:txBody>
                    <a:bodyPr/>
                    <a:lstStyle/>
                    <a:p>
                      <a:pPr algn="l" fontAlgn="b"/>
                      <a:r>
                        <a:rPr lang="en-US" sz="700" b="0" i="0" u="none" strike="noStrike">
                          <a:effectLst/>
                          <a:latin typeface="Arial"/>
                        </a:rPr>
                        <a:t>2nd DE Infantry</a:t>
                      </a:r>
                    </a:p>
                  </a:txBody>
                  <a:tcPr marL="5779" marR="5779" marT="5779" marB="0" anchor="b">
                    <a:lnL>
                      <a:noFill/>
                    </a:lnL>
                    <a:lnR>
                      <a:noFill/>
                    </a:lnR>
                    <a:lnT>
                      <a:noFill/>
                    </a:lnT>
                    <a:lnB>
                      <a:noFill/>
                    </a:lnB>
                  </a:tcPr>
                </a:tc>
                <a:tc hMerge="1">
                  <a:txBody>
                    <a:bodyPr/>
                    <a:lstStyle/>
                    <a:p>
                      <a:endParaRPr lang="en-US"/>
                    </a:p>
                  </a:txBody>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62</a:t>
                      </a:r>
                    </a:p>
                  </a:txBody>
                  <a:tcPr marL="5779" marR="5779" marT="5779" marB="0" anchor="b">
                    <a:lnL>
                      <a:noFill/>
                    </a:lnL>
                    <a:lnR>
                      <a:noFill/>
                    </a:lnR>
                    <a:lnT>
                      <a:noFill/>
                    </a:lnT>
                    <a:lnB>
                      <a:noFill/>
                    </a:lnB>
                  </a:tcPr>
                </a:tc>
                <a:tc>
                  <a:txBody>
                    <a:bodyPr/>
                    <a:lstStyle/>
                    <a:p>
                      <a:pPr algn="l" fontAlgn="b"/>
                      <a:r>
                        <a:rPr lang="en-US" sz="700" b="0" i="0" u="none" strike="noStrike" dirty="0">
                          <a:effectLst/>
                          <a:latin typeface="Arial"/>
                        </a:rPr>
                        <a:t>Herbert</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William H.</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Nields Ind Batt</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DE Vol Lt Artillery</a:t>
                      </a:r>
                    </a:p>
                  </a:txBody>
                  <a:tcPr marL="5779" marR="5779" marT="5779" marB="0" anchor="b">
                    <a:lnL>
                      <a:noFill/>
                    </a:lnL>
                    <a:lnR>
                      <a:noFill/>
                    </a:lnR>
                    <a:lnT>
                      <a:noFill/>
                    </a:lnT>
                    <a:lnB>
                      <a:noFill/>
                    </a:lnB>
                  </a:tcPr>
                </a:tc>
              </a:tr>
              <a:tr h="116740">
                <a:tc>
                  <a:txBody>
                    <a:bodyPr/>
                    <a:lstStyle/>
                    <a:p>
                      <a:pPr algn="l" fontAlgn="b"/>
                      <a:r>
                        <a:rPr lang="en-US" sz="700" b="0" i="0" u="none" strike="noStrike">
                          <a:effectLst/>
                          <a:latin typeface="Arial"/>
                        </a:rPr>
                        <a:t>7</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Challenger</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David</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I</a:t>
                      </a:r>
                    </a:p>
                  </a:txBody>
                  <a:tcPr marL="5779" marR="5779" marT="5779" marB="0" anchor="b">
                    <a:lnL>
                      <a:noFill/>
                    </a:lnL>
                    <a:lnR>
                      <a:noFill/>
                    </a:lnR>
                    <a:lnT>
                      <a:noFill/>
                    </a:lnT>
                    <a:lnB>
                      <a:noFill/>
                    </a:lnB>
                  </a:tcPr>
                </a:tc>
                <a:tc gridSpan="2">
                  <a:txBody>
                    <a:bodyPr/>
                    <a:lstStyle/>
                    <a:p>
                      <a:pPr algn="l" fontAlgn="b"/>
                      <a:r>
                        <a:rPr lang="en-US" sz="700" b="0" i="0" u="none" strike="noStrike">
                          <a:effectLst/>
                          <a:latin typeface="Arial"/>
                        </a:rPr>
                        <a:t>1st DE Infantry</a:t>
                      </a:r>
                    </a:p>
                  </a:txBody>
                  <a:tcPr marL="5779" marR="5779" marT="5779" marB="0" anchor="b">
                    <a:lnL>
                      <a:noFill/>
                    </a:lnL>
                    <a:lnR>
                      <a:noFill/>
                    </a:lnR>
                    <a:lnT>
                      <a:noFill/>
                    </a:lnT>
                    <a:lnB>
                      <a:noFill/>
                    </a:lnB>
                  </a:tcPr>
                </a:tc>
                <a:tc hMerge="1">
                  <a:txBody>
                    <a:bodyPr/>
                    <a:lstStyle/>
                    <a:p>
                      <a:endParaRPr lang="en-US"/>
                    </a:p>
                  </a:txBody>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35</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Brown</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Henry</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F</a:t>
                      </a:r>
                    </a:p>
                  </a:txBody>
                  <a:tcPr marL="5779" marR="5779" marT="5779" marB="0" anchor="b">
                    <a:lnL>
                      <a:noFill/>
                    </a:lnL>
                    <a:lnR>
                      <a:noFill/>
                    </a:lnR>
                    <a:lnT>
                      <a:noFill/>
                    </a:lnT>
                    <a:lnB>
                      <a:noFill/>
                    </a:lnB>
                  </a:tcPr>
                </a:tc>
                <a:tc gridSpan="2">
                  <a:txBody>
                    <a:bodyPr/>
                    <a:lstStyle/>
                    <a:p>
                      <a:pPr algn="l" fontAlgn="b"/>
                      <a:r>
                        <a:rPr lang="en-US" sz="700" b="0" i="0" u="none" strike="noStrike">
                          <a:effectLst/>
                          <a:latin typeface="Arial"/>
                        </a:rPr>
                        <a:t>3rd DE Infantry</a:t>
                      </a:r>
                    </a:p>
                  </a:txBody>
                  <a:tcPr marL="5779" marR="5779" marT="5779" marB="0" anchor="b">
                    <a:lnL>
                      <a:noFill/>
                    </a:lnL>
                    <a:lnR>
                      <a:noFill/>
                    </a:lnR>
                    <a:lnT>
                      <a:noFill/>
                    </a:lnT>
                    <a:lnB>
                      <a:noFill/>
                    </a:lnB>
                  </a:tcPr>
                </a:tc>
                <a:tc hMerge="1">
                  <a:txBody>
                    <a:bodyPr/>
                    <a:lstStyle/>
                    <a:p>
                      <a:endParaRPr lang="en-US"/>
                    </a:p>
                  </a:txBody>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63</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Foster</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William W.</a:t>
                      </a:r>
                    </a:p>
                  </a:txBody>
                  <a:tcPr marL="5779" marR="5779" marT="5779" marB="0" anchor="b">
                    <a:lnL>
                      <a:noFill/>
                    </a:lnL>
                    <a:lnR>
                      <a:noFill/>
                    </a:lnR>
                    <a:lnT>
                      <a:noFill/>
                    </a:lnT>
                    <a:lnB>
                      <a:noFill/>
                    </a:lnB>
                  </a:tcPr>
                </a:tc>
                <a:tc>
                  <a:txBody>
                    <a:bodyPr/>
                    <a:lstStyle/>
                    <a:p>
                      <a:pPr algn="l" fontAlgn="b"/>
                      <a:endParaRPr lang="en-US" sz="7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Milligan's Ind Cavalry</a:t>
                      </a:r>
                    </a:p>
                  </a:txBody>
                  <a:tcPr marL="5779" marR="5779" marT="5779" marB="0" anchor="b">
                    <a:lnL>
                      <a:noFill/>
                    </a:lnL>
                    <a:lnR>
                      <a:noFill/>
                    </a:lnR>
                    <a:lnT>
                      <a:noFill/>
                    </a:lnT>
                    <a:lnB>
                      <a:noFill/>
                    </a:lnB>
                  </a:tcPr>
                </a:tc>
              </a:tr>
              <a:tr h="116740">
                <a:tc>
                  <a:txBody>
                    <a:bodyPr/>
                    <a:lstStyle/>
                    <a:p>
                      <a:pPr algn="l" fontAlgn="b"/>
                      <a:r>
                        <a:rPr lang="en-US" sz="700" b="0" i="0" u="none" strike="noStrike">
                          <a:effectLst/>
                          <a:latin typeface="Arial"/>
                        </a:rPr>
                        <a:t>8</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Clark</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William </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D</a:t>
                      </a:r>
                    </a:p>
                  </a:txBody>
                  <a:tcPr marL="5779" marR="5779" marT="5779" marB="0" anchor="b">
                    <a:lnL>
                      <a:noFill/>
                    </a:lnL>
                    <a:lnR>
                      <a:noFill/>
                    </a:lnR>
                    <a:lnT>
                      <a:noFill/>
                    </a:lnT>
                    <a:lnB>
                      <a:noFill/>
                    </a:lnB>
                  </a:tcPr>
                </a:tc>
                <a:tc gridSpan="2">
                  <a:txBody>
                    <a:bodyPr/>
                    <a:lstStyle/>
                    <a:p>
                      <a:pPr algn="l" fontAlgn="b"/>
                      <a:r>
                        <a:rPr lang="en-US" sz="700" b="0" i="0" u="none" strike="noStrike">
                          <a:effectLst/>
                          <a:latin typeface="Arial"/>
                        </a:rPr>
                        <a:t>1st DE Infantry</a:t>
                      </a:r>
                    </a:p>
                  </a:txBody>
                  <a:tcPr marL="5779" marR="5779" marT="5779" marB="0" anchor="b">
                    <a:lnL>
                      <a:noFill/>
                    </a:lnL>
                    <a:lnR>
                      <a:noFill/>
                    </a:lnR>
                    <a:lnT>
                      <a:noFill/>
                    </a:lnT>
                    <a:lnB>
                      <a:noFill/>
                    </a:lnB>
                  </a:tcPr>
                </a:tc>
                <a:tc hMerge="1">
                  <a:txBody>
                    <a:bodyPr/>
                    <a:lstStyle/>
                    <a:p>
                      <a:endParaRPr lang="en-US"/>
                    </a:p>
                  </a:txBody>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36</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Fitzgerald</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Michael</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K</a:t>
                      </a:r>
                    </a:p>
                  </a:txBody>
                  <a:tcPr marL="5779" marR="5779" marT="5779" marB="0" anchor="b">
                    <a:lnL>
                      <a:noFill/>
                    </a:lnL>
                    <a:lnR>
                      <a:noFill/>
                    </a:lnR>
                    <a:lnT>
                      <a:noFill/>
                    </a:lnT>
                    <a:lnB>
                      <a:noFill/>
                    </a:lnB>
                  </a:tcPr>
                </a:tc>
                <a:tc gridSpan="2">
                  <a:txBody>
                    <a:bodyPr/>
                    <a:lstStyle/>
                    <a:p>
                      <a:pPr algn="l" fontAlgn="b"/>
                      <a:r>
                        <a:rPr lang="en-US" sz="700" b="0" i="0" u="none" strike="noStrike">
                          <a:effectLst/>
                          <a:latin typeface="Arial"/>
                        </a:rPr>
                        <a:t>3rd DE Infantry</a:t>
                      </a:r>
                    </a:p>
                  </a:txBody>
                  <a:tcPr marL="5779" marR="5779" marT="5779" marB="0" anchor="b">
                    <a:lnL>
                      <a:noFill/>
                    </a:lnL>
                    <a:lnR>
                      <a:noFill/>
                    </a:lnR>
                    <a:lnT>
                      <a:noFill/>
                    </a:lnT>
                    <a:lnB>
                      <a:noFill/>
                    </a:lnB>
                  </a:tcPr>
                </a:tc>
                <a:tc hMerge="1">
                  <a:txBody>
                    <a:bodyPr/>
                    <a:lstStyle/>
                    <a:p>
                      <a:endParaRPr lang="en-US"/>
                    </a:p>
                  </a:txBody>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64</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Bayard</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Isaac</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I</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3rd USC Infantry</a:t>
                      </a:r>
                    </a:p>
                  </a:txBody>
                  <a:tcPr marL="5779" marR="5779" marT="5779" marB="0" anchor="b">
                    <a:lnL>
                      <a:noFill/>
                    </a:lnL>
                    <a:lnR>
                      <a:noFill/>
                    </a:lnR>
                    <a:lnT>
                      <a:noFill/>
                    </a:lnT>
                    <a:lnB>
                      <a:noFill/>
                    </a:lnB>
                  </a:tcPr>
                </a:tc>
              </a:tr>
              <a:tr h="116740">
                <a:tc>
                  <a:txBody>
                    <a:bodyPr/>
                    <a:lstStyle/>
                    <a:p>
                      <a:pPr algn="l" fontAlgn="b"/>
                      <a:r>
                        <a:rPr lang="en-US" sz="700" b="0" i="0" u="none" strike="noStrike">
                          <a:effectLst/>
                          <a:latin typeface="Arial"/>
                        </a:rPr>
                        <a:t>9</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Conely</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Michael</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D</a:t>
                      </a:r>
                    </a:p>
                  </a:txBody>
                  <a:tcPr marL="5779" marR="5779" marT="5779" marB="0" anchor="b">
                    <a:lnL>
                      <a:noFill/>
                    </a:lnL>
                    <a:lnR>
                      <a:noFill/>
                    </a:lnR>
                    <a:lnT>
                      <a:noFill/>
                    </a:lnT>
                    <a:lnB>
                      <a:noFill/>
                    </a:lnB>
                  </a:tcPr>
                </a:tc>
                <a:tc gridSpan="2">
                  <a:txBody>
                    <a:bodyPr/>
                    <a:lstStyle/>
                    <a:p>
                      <a:pPr algn="l" fontAlgn="b"/>
                      <a:r>
                        <a:rPr lang="en-US" sz="700" b="0" i="0" u="none" strike="noStrike">
                          <a:effectLst/>
                          <a:latin typeface="Arial"/>
                        </a:rPr>
                        <a:t>1st DE Infantry</a:t>
                      </a:r>
                    </a:p>
                  </a:txBody>
                  <a:tcPr marL="5779" marR="5779" marT="5779" marB="0" anchor="b">
                    <a:lnL>
                      <a:noFill/>
                    </a:lnL>
                    <a:lnR>
                      <a:noFill/>
                    </a:lnR>
                    <a:lnT>
                      <a:noFill/>
                    </a:lnT>
                    <a:lnB>
                      <a:noFill/>
                    </a:lnB>
                  </a:tcPr>
                </a:tc>
                <a:tc hMerge="1">
                  <a:txBody>
                    <a:bodyPr/>
                    <a:lstStyle/>
                    <a:p>
                      <a:endParaRPr lang="en-US"/>
                    </a:p>
                  </a:txBody>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37</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Point</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J. T.</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A</a:t>
                      </a:r>
                    </a:p>
                  </a:txBody>
                  <a:tcPr marL="5779" marR="5779" marT="5779" marB="0" anchor="b">
                    <a:lnL>
                      <a:noFill/>
                    </a:lnL>
                    <a:lnR>
                      <a:noFill/>
                    </a:lnR>
                    <a:lnT>
                      <a:noFill/>
                    </a:lnT>
                    <a:lnB>
                      <a:noFill/>
                    </a:lnB>
                  </a:tcPr>
                </a:tc>
                <a:tc gridSpan="2">
                  <a:txBody>
                    <a:bodyPr/>
                    <a:lstStyle/>
                    <a:p>
                      <a:pPr algn="l" fontAlgn="b"/>
                      <a:r>
                        <a:rPr lang="en-US" sz="700" b="0" i="0" u="none" strike="noStrike">
                          <a:effectLst/>
                          <a:latin typeface="Arial"/>
                        </a:rPr>
                        <a:t>3rd DE Infantry</a:t>
                      </a:r>
                    </a:p>
                  </a:txBody>
                  <a:tcPr marL="5779" marR="5779" marT="5779" marB="0" anchor="b">
                    <a:lnL>
                      <a:noFill/>
                    </a:lnL>
                    <a:lnR>
                      <a:noFill/>
                    </a:lnR>
                    <a:lnT>
                      <a:noFill/>
                    </a:lnT>
                    <a:lnB>
                      <a:noFill/>
                    </a:lnB>
                  </a:tcPr>
                </a:tc>
                <a:tc hMerge="1">
                  <a:txBody>
                    <a:bodyPr/>
                    <a:lstStyle/>
                    <a:p>
                      <a:endParaRPr lang="en-US"/>
                    </a:p>
                  </a:txBody>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65</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Jenkins</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J. H.</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D</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3rd USC Infantry</a:t>
                      </a:r>
                    </a:p>
                  </a:txBody>
                  <a:tcPr marL="5779" marR="5779" marT="5779" marB="0" anchor="b">
                    <a:lnL>
                      <a:noFill/>
                    </a:lnL>
                    <a:lnR>
                      <a:noFill/>
                    </a:lnR>
                    <a:lnT>
                      <a:noFill/>
                    </a:lnT>
                    <a:lnB>
                      <a:noFill/>
                    </a:lnB>
                  </a:tcPr>
                </a:tc>
              </a:tr>
              <a:tr h="116740">
                <a:tc>
                  <a:txBody>
                    <a:bodyPr/>
                    <a:lstStyle/>
                    <a:p>
                      <a:pPr algn="l" fontAlgn="b"/>
                      <a:r>
                        <a:rPr lang="en-US" sz="700" b="0" i="0" u="none" strike="noStrike">
                          <a:effectLst/>
                          <a:latin typeface="Arial"/>
                        </a:rPr>
                        <a:t>10</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Dobbs</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Henry</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B </a:t>
                      </a:r>
                    </a:p>
                  </a:txBody>
                  <a:tcPr marL="5779" marR="5779" marT="5779" marB="0" anchor="b">
                    <a:lnL>
                      <a:noFill/>
                    </a:lnL>
                    <a:lnR>
                      <a:noFill/>
                    </a:lnR>
                    <a:lnT>
                      <a:noFill/>
                    </a:lnT>
                    <a:lnB>
                      <a:noFill/>
                    </a:lnB>
                  </a:tcPr>
                </a:tc>
                <a:tc gridSpan="2">
                  <a:txBody>
                    <a:bodyPr/>
                    <a:lstStyle/>
                    <a:p>
                      <a:pPr algn="l" fontAlgn="b"/>
                      <a:r>
                        <a:rPr lang="en-US" sz="700" b="0" i="0" u="none" strike="noStrike">
                          <a:effectLst/>
                          <a:latin typeface="Arial"/>
                        </a:rPr>
                        <a:t>1st DE Infantry</a:t>
                      </a:r>
                    </a:p>
                  </a:txBody>
                  <a:tcPr marL="5779" marR="5779" marT="5779" marB="0" anchor="b">
                    <a:lnL>
                      <a:noFill/>
                    </a:lnL>
                    <a:lnR>
                      <a:noFill/>
                    </a:lnR>
                    <a:lnT>
                      <a:noFill/>
                    </a:lnT>
                    <a:lnB>
                      <a:noFill/>
                    </a:lnB>
                  </a:tcPr>
                </a:tc>
                <a:tc hMerge="1">
                  <a:txBody>
                    <a:bodyPr/>
                    <a:lstStyle/>
                    <a:p>
                      <a:endParaRPr lang="en-US"/>
                    </a:p>
                  </a:txBody>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38</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Shaw</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James</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K</a:t>
                      </a:r>
                    </a:p>
                  </a:txBody>
                  <a:tcPr marL="5779" marR="5779" marT="5779" marB="0" anchor="b">
                    <a:lnL>
                      <a:noFill/>
                    </a:lnL>
                    <a:lnR>
                      <a:noFill/>
                    </a:lnR>
                    <a:lnT>
                      <a:noFill/>
                    </a:lnT>
                    <a:lnB>
                      <a:noFill/>
                    </a:lnB>
                  </a:tcPr>
                </a:tc>
                <a:tc gridSpan="2">
                  <a:txBody>
                    <a:bodyPr/>
                    <a:lstStyle/>
                    <a:p>
                      <a:pPr algn="l" fontAlgn="b"/>
                      <a:r>
                        <a:rPr lang="en-US" sz="700" b="0" i="0" u="none" strike="noStrike">
                          <a:effectLst/>
                          <a:latin typeface="Arial"/>
                        </a:rPr>
                        <a:t>3rd DE Infantry</a:t>
                      </a:r>
                    </a:p>
                  </a:txBody>
                  <a:tcPr marL="5779" marR="5779" marT="5779" marB="0" anchor="b">
                    <a:lnL>
                      <a:noFill/>
                    </a:lnL>
                    <a:lnR>
                      <a:noFill/>
                    </a:lnR>
                    <a:lnT>
                      <a:noFill/>
                    </a:lnT>
                    <a:lnB>
                      <a:noFill/>
                    </a:lnB>
                  </a:tcPr>
                </a:tc>
                <a:tc hMerge="1">
                  <a:txBody>
                    <a:bodyPr/>
                    <a:lstStyle/>
                    <a:p>
                      <a:endParaRPr lang="en-US"/>
                    </a:p>
                  </a:txBody>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66</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Merherd</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Arthur</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F</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3rd USC Infantry</a:t>
                      </a:r>
                    </a:p>
                  </a:txBody>
                  <a:tcPr marL="5779" marR="5779" marT="5779" marB="0" anchor="b">
                    <a:lnL>
                      <a:noFill/>
                    </a:lnL>
                    <a:lnR>
                      <a:noFill/>
                    </a:lnR>
                    <a:lnT>
                      <a:noFill/>
                    </a:lnT>
                    <a:lnB>
                      <a:noFill/>
                    </a:lnB>
                  </a:tcPr>
                </a:tc>
              </a:tr>
              <a:tr h="116740">
                <a:tc>
                  <a:txBody>
                    <a:bodyPr/>
                    <a:lstStyle/>
                    <a:p>
                      <a:pPr algn="l" fontAlgn="b"/>
                      <a:r>
                        <a:rPr lang="en-US" sz="700" b="0" i="0" u="none" strike="noStrike">
                          <a:effectLst/>
                          <a:latin typeface="Arial"/>
                        </a:rPr>
                        <a:t>11</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Freeze (Fries)</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Thomas</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D</a:t>
                      </a:r>
                    </a:p>
                  </a:txBody>
                  <a:tcPr marL="5779" marR="5779" marT="5779" marB="0" anchor="b">
                    <a:lnL>
                      <a:noFill/>
                    </a:lnL>
                    <a:lnR>
                      <a:noFill/>
                    </a:lnR>
                    <a:lnT>
                      <a:noFill/>
                    </a:lnT>
                    <a:lnB>
                      <a:noFill/>
                    </a:lnB>
                  </a:tcPr>
                </a:tc>
                <a:tc gridSpan="2">
                  <a:txBody>
                    <a:bodyPr/>
                    <a:lstStyle/>
                    <a:p>
                      <a:pPr algn="l" fontAlgn="b"/>
                      <a:r>
                        <a:rPr lang="en-US" sz="700" b="0" i="0" u="none" strike="noStrike">
                          <a:effectLst/>
                          <a:latin typeface="Arial"/>
                        </a:rPr>
                        <a:t>1st DE Infantry</a:t>
                      </a:r>
                    </a:p>
                  </a:txBody>
                  <a:tcPr marL="5779" marR="5779" marT="5779" marB="0" anchor="b">
                    <a:lnL>
                      <a:noFill/>
                    </a:lnL>
                    <a:lnR>
                      <a:noFill/>
                    </a:lnR>
                    <a:lnT>
                      <a:noFill/>
                    </a:lnT>
                    <a:lnB>
                      <a:noFill/>
                    </a:lnB>
                  </a:tcPr>
                </a:tc>
                <a:tc hMerge="1">
                  <a:txBody>
                    <a:bodyPr/>
                    <a:lstStyle/>
                    <a:p>
                      <a:endParaRPr lang="en-US"/>
                    </a:p>
                  </a:txBody>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39</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Sheridan</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Philip</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D </a:t>
                      </a:r>
                    </a:p>
                  </a:txBody>
                  <a:tcPr marL="5779" marR="5779" marT="5779" marB="0" anchor="b">
                    <a:lnL>
                      <a:noFill/>
                    </a:lnL>
                    <a:lnR>
                      <a:noFill/>
                    </a:lnR>
                    <a:lnT>
                      <a:noFill/>
                    </a:lnT>
                    <a:lnB>
                      <a:noFill/>
                    </a:lnB>
                  </a:tcPr>
                </a:tc>
                <a:tc gridSpan="2">
                  <a:txBody>
                    <a:bodyPr/>
                    <a:lstStyle/>
                    <a:p>
                      <a:pPr algn="l" fontAlgn="b"/>
                      <a:r>
                        <a:rPr lang="en-US" sz="700" b="0" i="0" u="none" strike="noStrike">
                          <a:effectLst/>
                          <a:latin typeface="Arial"/>
                        </a:rPr>
                        <a:t>3rd DE Infantry</a:t>
                      </a:r>
                    </a:p>
                  </a:txBody>
                  <a:tcPr marL="5779" marR="5779" marT="5779" marB="0" anchor="b">
                    <a:lnL>
                      <a:noFill/>
                    </a:lnL>
                    <a:lnR>
                      <a:noFill/>
                    </a:lnR>
                    <a:lnT>
                      <a:noFill/>
                    </a:lnT>
                    <a:lnB>
                      <a:noFill/>
                    </a:lnB>
                  </a:tcPr>
                </a:tc>
                <a:tc hMerge="1">
                  <a:txBody>
                    <a:bodyPr/>
                    <a:lstStyle/>
                    <a:p>
                      <a:endParaRPr lang="en-US"/>
                    </a:p>
                  </a:txBody>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67</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Duckery</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John</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I</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6th USC Infantry</a:t>
                      </a:r>
                    </a:p>
                  </a:txBody>
                  <a:tcPr marL="5779" marR="5779" marT="5779" marB="0" anchor="b">
                    <a:lnL>
                      <a:noFill/>
                    </a:lnL>
                    <a:lnR>
                      <a:noFill/>
                    </a:lnR>
                    <a:lnT>
                      <a:noFill/>
                    </a:lnT>
                    <a:lnB>
                      <a:noFill/>
                    </a:lnB>
                  </a:tcPr>
                </a:tc>
              </a:tr>
              <a:tr h="116740">
                <a:tc>
                  <a:txBody>
                    <a:bodyPr/>
                    <a:lstStyle/>
                    <a:p>
                      <a:pPr algn="l" fontAlgn="b"/>
                      <a:r>
                        <a:rPr lang="en-US" sz="700" b="0" i="0" u="none" strike="noStrike">
                          <a:effectLst/>
                          <a:latin typeface="Arial"/>
                        </a:rPr>
                        <a:t>12</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Green</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Thomas</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D</a:t>
                      </a:r>
                    </a:p>
                  </a:txBody>
                  <a:tcPr marL="5779" marR="5779" marT="5779" marB="0" anchor="b">
                    <a:lnL>
                      <a:noFill/>
                    </a:lnL>
                    <a:lnR>
                      <a:noFill/>
                    </a:lnR>
                    <a:lnT>
                      <a:noFill/>
                    </a:lnT>
                    <a:lnB>
                      <a:noFill/>
                    </a:lnB>
                  </a:tcPr>
                </a:tc>
                <a:tc gridSpan="2">
                  <a:txBody>
                    <a:bodyPr/>
                    <a:lstStyle/>
                    <a:p>
                      <a:pPr algn="l" fontAlgn="b"/>
                      <a:r>
                        <a:rPr lang="en-US" sz="700" b="0" i="0" u="none" strike="noStrike">
                          <a:effectLst/>
                          <a:latin typeface="Arial"/>
                        </a:rPr>
                        <a:t>1st DE Infantry</a:t>
                      </a:r>
                    </a:p>
                  </a:txBody>
                  <a:tcPr marL="5779" marR="5779" marT="5779" marB="0" anchor="b">
                    <a:lnL>
                      <a:noFill/>
                    </a:lnL>
                    <a:lnR>
                      <a:noFill/>
                    </a:lnR>
                    <a:lnT>
                      <a:noFill/>
                    </a:lnT>
                    <a:lnB>
                      <a:noFill/>
                    </a:lnB>
                  </a:tcPr>
                </a:tc>
                <a:tc hMerge="1">
                  <a:txBody>
                    <a:bodyPr/>
                    <a:lstStyle/>
                    <a:p>
                      <a:endParaRPr lang="en-US"/>
                    </a:p>
                  </a:txBody>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40</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Foster </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John W.</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K</a:t>
                      </a:r>
                    </a:p>
                  </a:txBody>
                  <a:tcPr marL="5779" marR="5779" marT="5779" marB="0" anchor="b">
                    <a:lnL>
                      <a:noFill/>
                    </a:lnL>
                    <a:lnR>
                      <a:noFill/>
                    </a:lnR>
                    <a:lnT>
                      <a:noFill/>
                    </a:lnT>
                    <a:lnB>
                      <a:noFill/>
                    </a:lnB>
                  </a:tcPr>
                </a:tc>
                <a:tc gridSpan="2">
                  <a:txBody>
                    <a:bodyPr/>
                    <a:lstStyle/>
                    <a:p>
                      <a:pPr algn="l" fontAlgn="b"/>
                      <a:r>
                        <a:rPr lang="en-US" sz="700" b="0" i="0" u="none" strike="noStrike">
                          <a:effectLst/>
                          <a:latin typeface="Arial"/>
                        </a:rPr>
                        <a:t>4th DE Infantry</a:t>
                      </a:r>
                    </a:p>
                  </a:txBody>
                  <a:tcPr marL="5779" marR="5779" marT="5779" marB="0" anchor="b">
                    <a:lnL>
                      <a:noFill/>
                    </a:lnL>
                    <a:lnR>
                      <a:noFill/>
                    </a:lnR>
                    <a:lnT>
                      <a:noFill/>
                    </a:lnT>
                    <a:lnB>
                      <a:noFill/>
                    </a:lnB>
                  </a:tcPr>
                </a:tc>
                <a:tc hMerge="1">
                  <a:txBody>
                    <a:bodyPr/>
                    <a:lstStyle/>
                    <a:p>
                      <a:endParaRPr lang="en-US"/>
                    </a:p>
                  </a:txBody>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68</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Wright </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Garrison</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D</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22nd USC Infantry</a:t>
                      </a:r>
                    </a:p>
                  </a:txBody>
                  <a:tcPr marL="5779" marR="5779" marT="5779" marB="0" anchor="b">
                    <a:lnL>
                      <a:noFill/>
                    </a:lnL>
                    <a:lnR>
                      <a:noFill/>
                    </a:lnR>
                    <a:lnT>
                      <a:noFill/>
                    </a:lnT>
                    <a:lnB>
                      <a:noFill/>
                    </a:lnB>
                  </a:tcPr>
                </a:tc>
              </a:tr>
              <a:tr h="116740">
                <a:tc>
                  <a:txBody>
                    <a:bodyPr/>
                    <a:lstStyle/>
                    <a:p>
                      <a:pPr algn="l" fontAlgn="b"/>
                      <a:r>
                        <a:rPr lang="en-US" sz="700" b="0" i="0" u="none" strike="noStrike">
                          <a:effectLst/>
                          <a:latin typeface="Arial"/>
                        </a:rPr>
                        <a:t>13</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Hizar</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Aquilla</a:t>
                      </a:r>
                    </a:p>
                  </a:txBody>
                  <a:tcPr marL="5779" marR="5779" marT="5779" marB="0" anchor="b">
                    <a:lnL>
                      <a:noFill/>
                    </a:lnL>
                    <a:lnR>
                      <a:noFill/>
                    </a:lnR>
                    <a:lnT>
                      <a:noFill/>
                    </a:lnT>
                    <a:lnB>
                      <a:noFill/>
                    </a:lnB>
                  </a:tcPr>
                </a:tc>
                <a:tc>
                  <a:txBody>
                    <a:bodyPr/>
                    <a:lstStyle/>
                    <a:p>
                      <a:pPr algn="l" fontAlgn="b"/>
                      <a:r>
                        <a:rPr lang="it-IT" sz="700" b="0" i="0" u="none" strike="noStrike">
                          <a:effectLst/>
                          <a:latin typeface="Arial"/>
                        </a:rPr>
                        <a:t>Co I </a:t>
                      </a:r>
                    </a:p>
                  </a:txBody>
                  <a:tcPr marL="5779" marR="5779" marT="5779" marB="0" anchor="b">
                    <a:lnL>
                      <a:noFill/>
                    </a:lnL>
                    <a:lnR>
                      <a:noFill/>
                    </a:lnR>
                    <a:lnT>
                      <a:noFill/>
                    </a:lnT>
                    <a:lnB>
                      <a:noFill/>
                    </a:lnB>
                  </a:tcPr>
                </a:tc>
                <a:tc gridSpan="2">
                  <a:txBody>
                    <a:bodyPr/>
                    <a:lstStyle/>
                    <a:p>
                      <a:pPr algn="l" fontAlgn="b"/>
                      <a:r>
                        <a:rPr lang="en-US" sz="700" b="0" i="0" u="none" strike="noStrike">
                          <a:effectLst/>
                          <a:latin typeface="Arial"/>
                        </a:rPr>
                        <a:t>1st DE Infantry</a:t>
                      </a:r>
                    </a:p>
                  </a:txBody>
                  <a:tcPr marL="5779" marR="5779" marT="5779" marB="0" anchor="b">
                    <a:lnL>
                      <a:noFill/>
                    </a:lnL>
                    <a:lnR>
                      <a:noFill/>
                    </a:lnR>
                    <a:lnT>
                      <a:noFill/>
                    </a:lnT>
                    <a:lnB>
                      <a:noFill/>
                    </a:lnB>
                  </a:tcPr>
                </a:tc>
                <a:tc hMerge="1">
                  <a:txBody>
                    <a:bodyPr/>
                    <a:lstStyle/>
                    <a:p>
                      <a:endParaRPr lang="en-US"/>
                    </a:p>
                  </a:txBody>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41</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Hewes</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William</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H </a:t>
                      </a:r>
                    </a:p>
                  </a:txBody>
                  <a:tcPr marL="5779" marR="5779" marT="5779" marB="0" anchor="b">
                    <a:lnL>
                      <a:noFill/>
                    </a:lnL>
                    <a:lnR>
                      <a:noFill/>
                    </a:lnR>
                    <a:lnT>
                      <a:noFill/>
                    </a:lnT>
                    <a:lnB>
                      <a:noFill/>
                    </a:lnB>
                  </a:tcPr>
                </a:tc>
                <a:tc gridSpan="2">
                  <a:txBody>
                    <a:bodyPr/>
                    <a:lstStyle/>
                    <a:p>
                      <a:pPr algn="l" fontAlgn="b"/>
                      <a:r>
                        <a:rPr lang="en-US" sz="700" b="0" i="0" u="none" strike="noStrike">
                          <a:effectLst/>
                          <a:latin typeface="Arial"/>
                        </a:rPr>
                        <a:t>4th DE Infantry</a:t>
                      </a:r>
                    </a:p>
                  </a:txBody>
                  <a:tcPr marL="5779" marR="5779" marT="5779" marB="0" anchor="b">
                    <a:lnL>
                      <a:noFill/>
                    </a:lnL>
                    <a:lnR>
                      <a:noFill/>
                    </a:lnR>
                    <a:lnT>
                      <a:noFill/>
                    </a:lnT>
                    <a:lnB>
                      <a:noFill/>
                    </a:lnB>
                  </a:tcPr>
                </a:tc>
                <a:tc hMerge="1">
                  <a:txBody>
                    <a:bodyPr/>
                    <a:lstStyle/>
                    <a:p>
                      <a:endParaRPr lang="en-US"/>
                    </a:p>
                  </a:txBody>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69</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Ambrose</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Samuel</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B</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25th USC Infantry </a:t>
                      </a:r>
                    </a:p>
                  </a:txBody>
                  <a:tcPr marL="5779" marR="5779" marT="5779" marB="0" anchor="b">
                    <a:lnL>
                      <a:noFill/>
                    </a:lnL>
                    <a:lnR>
                      <a:noFill/>
                    </a:lnR>
                    <a:lnT>
                      <a:noFill/>
                    </a:lnT>
                    <a:lnB>
                      <a:noFill/>
                    </a:lnB>
                  </a:tcPr>
                </a:tc>
              </a:tr>
              <a:tr h="116740">
                <a:tc>
                  <a:txBody>
                    <a:bodyPr/>
                    <a:lstStyle/>
                    <a:p>
                      <a:pPr algn="l" fontAlgn="b"/>
                      <a:r>
                        <a:rPr lang="en-US" sz="700" b="0" i="0" u="none" strike="noStrike">
                          <a:effectLst/>
                          <a:latin typeface="Arial"/>
                        </a:rPr>
                        <a:t>14</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Hizar</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Thomas</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I</a:t>
                      </a:r>
                    </a:p>
                  </a:txBody>
                  <a:tcPr marL="5779" marR="5779" marT="5779" marB="0" anchor="b">
                    <a:lnL>
                      <a:noFill/>
                    </a:lnL>
                    <a:lnR>
                      <a:noFill/>
                    </a:lnR>
                    <a:lnT>
                      <a:noFill/>
                    </a:lnT>
                    <a:lnB>
                      <a:noFill/>
                    </a:lnB>
                  </a:tcPr>
                </a:tc>
                <a:tc gridSpan="2">
                  <a:txBody>
                    <a:bodyPr/>
                    <a:lstStyle/>
                    <a:p>
                      <a:pPr algn="l" fontAlgn="b"/>
                      <a:r>
                        <a:rPr lang="en-US" sz="700" b="0" i="0" u="none" strike="noStrike">
                          <a:effectLst/>
                          <a:latin typeface="Arial"/>
                        </a:rPr>
                        <a:t>1st DE Infantry</a:t>
                      </a:r>
                    </a:p>
                  </a:txBody>
                  <a:tcPr marL="5779" marR="5779" marT="5779" marB="0" anchor="b">
                    <a:lnL>
                      <a:noFill/>
                    </a:lnL>
                    <a:lnR>
                      <a:noFill/>
                    </a:lnR>
                    <a:lnT>
                      <a:noFill/>
                    </a:lnT>
                    <a:lnB>
                      <a:noFill/>
                    </a:lnB>
                  </a:tcPr>
                </a:tc>
                <a:tc hMerge="1">
                  <a:txBody>
                    <a:bodyPr/>
                    <a:lstStyle/>
                    <a:p>
                      <a:endParaRPr lang="en-US"/>
                    </a:p>
                  </a:txBody>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42</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Jordon</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Henry P.</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D </a:t>
                      </a:r>
                    </a:p>
                  </a:txBody>
                  <a:tcPr marL="5779" marR="5779" marT="5779" marB="0" anchor="b">
                    <a:lnL>
                      <a:noFill/>
                    </a:lnL>
                    <a:lnR>
                      <a:noFill/>
                    </a:lnR>
                    <a:lnT>
                      <a:noFill/>
                    </a:lnT>
                    <a:lnB>
                      <a:noFill/>
                    </a:lnB>
                  </a:tcPr>
                </a:tc>
                <a:tc gridSpan="2">
                  <a:txBody>
                    <a:bodyPr/>
                    <a:lstStyle/>
                    <a:p>
                      <a:pPr algn="l" fontAlgn="b"/>
                      <a:r>
                        <a:rPr lang="en-US" sz="700" b="0" i="0" u="none" strike="noStrike">
                          <a:effectLst/>
                          <a:latin typeface="Arial"/>
                        </a:rPr>
                        <a:t>4th DE Infantry</a:t>
                      </a:r>
                    </a:p>
                  </a:txBody>
                  <a:tcPr marL="5779" marR="5779" marT="5779" marB="0" anchor="b">
                    <a:lnL>
                      <a:noFill/>
                    </a:lnL>
                    <a:lnR>
                      <a:noFill/>
                    </a:lnR>
                    <a:lnT>
                      <a:noFill/>
                    </a:lnT>
                    <a:lnB>
                      <a:noFill/>
                    </a:lnB>
                  </a:tcPr>
                </a:tc>
                <a:tc hMerge="1">
                  <a:txBody>
                    <a:bodyPr/>
                    <a:lstStyle/>
                    <a:p>
                      <a:endParaRPr lang="en-US"/>
                    </a:p>
                  </a:txBody>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70</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Brown</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James W.</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C </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25th USC Infantry </a:t>
                      </a:r>
                    </a:p>
                  </a:txBody>
                  <a:tcPr marL="5779" marR="5779" marT="5779" marB="0" anchor="b">
                    <a:lnL>
                      <a:noFill/>
                    </a:lnL>
                    <a:lnR>
                      <a:noFill/>
                    </a:lnR>
                    <a:lnT>
                      <a:noFill/>
                    </a:lnT>
                    <a:lnB>
                      <a:noFill/>
                    </a:lnB>
                  </a:tcPr>
                </a:tc>
              </a:tr>
              <a:tr h="116740">
                <a:tc>
                  <a:txBody>
                    <a:bodyPr/>
                    <a:lstStyle/>
                    <a:p>
                      <a:pPr algn="l" fontAlgn="b"/>
                      <a:r>
                        <a:rPr lang="en-US" sz="700" b="0" i="0" u="none" strike="noStrike">
                          <a:effectLst/>
                          <a:latin typeface="Arial"/>
                        </a:rPr>
                        <a:t>15</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Kemp</a:t>
                      </a:r>
                    </a:p>
                  </a:txBody>
                  <a:tcPr marL="5779" marR="5779" marT="5779" marB="0" anchor="b">
                    <a:lnL>
                      <a:noFill/>
                    </a:lnL>
                    <a:lnR>
                      <a:noFill/>
                    </a:lnR>
                    <a:lnT>
                      <a:noFill/>
                    </a:lnT>
                    <a:lnB>
                      <a:noFill/>
                    </a:lnB>
                  </a:tcPr>
                </a:tc>
                <a:tc>
                  <a:txBody>
                    <a:bodyPr/>
                    <a:lstStyle/>
                    <a:p>
                      <a:pPr algn="l" fontAlgn="b"/>
                      <a:r>
                        <a:rPr lang="en-US" sz="700" b="0" i="0" u="none" strike="noStrike" dirty="0">
                          <a:effectLst/>
                          <a:latin typeface="Arial"/>
                        </a:rPr>
                        <a:t>Charles</a:t>
                      </a:r>
                    </a:p>
                  </a:txBody>
                  <a:tcPr marL="5779" marR="5779" marT="5779" marB="0" anchor="b">
                    <a:lnL>
                      <a:noFill/>
                    </a:lnL>
                    <a:lnR>
                      <a:noFill/>
                    </a:lnR>
                    <a:lnT>
                      <a:noFill/>
                    </a:lnT>
                    <a:lnB>
                      <a:noFill/>
                    </a:lnB>
                  </a:tcPr>
                </a:tc>
                <a:tc>
                  <a:txBody>
                    <a:bodyPr/>
                    <a:lstStyle/>
                    <a:p>
                      <a:pPr algn="l" fontAlgn="b"/>
                      <a:r>
                        <a:rPr lang="it-IT" sz="700" b="0" i="0" u="none" strike="noStrike">
                          <a:effectLst/>
                          <a:latin typeface="Arial"/>
                        </a:rPr>
                        <a:t>Co I </a:t>
                      </a:r>
                    </a:p>
                  </a:txBody>
                  <a:tcPr marL="5779" marR="5779" marT="5779" marB="0" anchor="b">
                    <a:lnL>
                      <a:noFill/>
                    </a:lnL>
                    <a:lnR>
                      <a:noFill/>
                    </a:lnR>
                    <a:lnT>
                      <a:noFill/>
                    </a:lnT>
                    <a:lnB>
                      <a:noFill/>
                    </a:lnB>
                  </a:tcPr>
                </a:tc>
                <a:tc gridSpan="2">
                  <a:txBody>
                    <a:bodyPr/>
                    <a:lstStyle/>
                    <a:p>
                      <a:pPr algn="l" fontAlgn="b"/>
                      <a:r>
                        <a:rPr lang="en-US" sz="700" b="0" i="0" u="none" strike="noStrike">
                          <a:effectLst/>
                          <a:latin typeface="Arial"/>
                        </a:rPr>
                        <a:t>1st DE Infantry</a:t>
                      </a:r>
                    </a:p>
                  </a:txBody>
                  <a:tcPr marL="5779" marR="5779" marT="5779" marB="0" anchor="b">
                    <a:lnL>
                      <a:noFill/>
                    </a:lnL>
                    <a:lnR>
                      <a:noFill/>
                    </a:lnR>
                    <a:lnT>
                      <a:noFill/>
                    </a:lnT>
                    <a:lnB>
                      <a:noFill/>
                    </a:lnB>
                  </a:tcPr>
                </a:tc>
                <a:tc hMerge="1">
                  <a:txBody>
                    <a:bodyPr/>
                    <a:lstStyle/>
                    <a:p>
                      <a:endParaRPr lang="en-US"/>
                    </a:p>
                  </a:txBody>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43</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McNitt</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Samuel</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D</a:t>
                      </a:r>
                    </a:p>
                  </a:txBody>
                  <a:tcPr marL="5779" marR="5779" marT="5779" marB="0" anchor="b">
                    <a:lnL>
                      <a:noFill/>
                    </a:lnL>
                    <a:lnR>
                      <a:noFill/>
                    </a:lnR>
                    <a:lnT>
                      <a:noFill/>
                    </a:lnT>
                    <a:lnB>
                      <a:noFill/>
                    </a:lnB>
                  </a:tcPr>
                </a:tc>
                <a:tc gridSpan="2">
                  <a:txBody>
                    <a:bodyPr/>
                    <a:lstStyle/>
                    <a:p>
                      <a:pPr algn="l" fontAlgn="b"/>
                      <a:r>
                        <a:rPr lang="en-US" sz="700" b="0" i="0" u="none" strike="noStrike">
                          <a:effectLst/>
                          <a:latin typeface="Arial"/>
                        </a:rPr>
                        <a:t>4th DE Infantry</a:t>
                      </a:r>
                    </a:p>
                  </a:txBody>
                  <a:tcPr marL="5779" marR="5779" marT="5779" marB="0" anchor="b">
                    <a:lnL>
                      <a:noFill/>
                    </a:lnL>
                    <a:lnR>
                      <a:noFill/>
                    </a:lnR>
                    <a:lnT>
                      <a:noFill/>
                    </a:lnT>
                    <a:lnB>
                      <a:noFill/>
                    </a:lnB>
                  </a:tcPr>
                </a:tc>
                <a:tc hMerge="1">
                  <a:txBody>
                    <a:bodyPr/>
                    <a:lstStyle/>
                    <a:p>
                      <a:endParaRPr lang="en-US"/>
                    </a:p>
                  </a:txBody>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71</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Collins</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Alfred</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C </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25th USC Infantry </a:t>
                      </a:r>
                    </a:p>
                  </a:txBody>
                  <a:tcPr marL="5779" marR="5779" marT="5779" marB="0" anchor="b">
                    <a:lnL>
                      <a:noFill/>
                    </a:lnL>
                    <a:lnR>
                      <a:noFill/>
                    </a:lnR>
                    <a:lnT>
                      <a:noFill/>
                    </a:lnT>
                    <a:lnB>
                      <a:noFill/>
                    </a:lnB>
                  </a:tcPr>
                </a:tc>
              </a:tr>
              <a:tr h="116740">
                <a:tc>
                  <a:txBody>
                    <a:bodyPr/>
                    <a:lstStyle/>
                    <a:p>
                      <a:pPr algn="l" fontAlgn="b"/>
                      <a:r>
                        <a:rPr lang="en-US" sz="700" b="0" i="0" u="none" strike="noStrike">
                          <a:effectLst/>
                          <a:latin typeface="Arial"/>
                        </a:rPr>
                        <a:t>16</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Kemp</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Edward</a:t>
                      </a:r>
                    </a:p>
                  </a:txBody>
                  <a:tcPr marL="5779" marR="5779" marT="5779" marB="0" anchor="b">
                    <a:lnL>
                      <a:noFill/>
                    </a:lnL>
                    <a:lnR>
                      <a:noFill/>
                    </a:lnR>
                    <a:lnT>
                      <a:noFill/>
                    </a:lnT>
                    <a:lnB>
                      <a:noFill/>
                    </a:lnB>
                  </a:tcPr>
                </a:tc>
                <a:tc>
                  <a:txBody>
                    <a:bodyPr/>
                    <a:lstStyle/>
                    <a:p>
                      <a:pPr algn="l" fontAlgn="b"/>
                      <a:r>
                        <a:rPr lang="it-IT" sz="700" b="0" i="0" u="none" strike="noStrike">
                          <a:effectLst/>
                          <a:latin typeface="Arial"/>
                        </a:rPr>
                        <a:t>Co I </a:t>
                      </a:r>
                    </a:p>
                  </a:txBody>
                  <a:tcPr marL="5779" marR="5779" marT="5779" marB="0" anchor="b">
                    <a:lnL>
                      <a:noFill/>
                    </a:lnL>
                    <a:lnR>
                      <a:noFill/>
                    </a:lnR>
                    <a:lnT>
                      <a:noFill/>
                    </a:lnT>
                    <a:lnB>
                      <a:noFill/>
                    </a:lnB>
                  </a:tcPr>
                </a:tc>
                <a:tc gridSpan="2">
                  <a:txBody>
                    <a:bodyPr/>
                    <a:lstStyle/>
                    <a:p>
                      <a:pPr algn="l" fontAlgn="b"/>
                      <a:r>
                        <a:rPr lang="en-US" sz="700" b="0" i="0" u="none" strike="noStrike">
                          <a:effectLst/>
                          <a:latin typeface="Arial"/>
                        </a:rPr>
                        <a:t>1st DE Infantry</a:t>
                      </a:r>
                    </a:p>
                  </a:txBody>
                  <a:tcPr marL="5779" marR="5779" marT="5779" marB="0" anchor="b">
                    <a:lnL>
                      <a:noFill/>
                    </a:lnL>
                    <a:lnR>
                      <a:noFill/>
                    </a:lnR>
                    <a:lnT>
                      <a:noFill/>
                    </a:lnT>
                    <a:lnB>
                      <a:noFill/>
                    </a:lnB>
                  </a:tcPr>
                </a:tc>
                <a:tc hMerge="1">
                  <a:txBody>
                    <a:bodyPr/>
                    <a:lstStyle/>
                    <a:p>
                      <a:endParaRPr lang="en-US"/>
                    </a:p>
                  </a:txBody>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44</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Toner</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John</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F</a:t>
                      </a:r>
                    </a:p>
                  </a:txBody>
                  <a:tcPr marL="5779" marR="5779" marT="5779" marB="0" anchor="b">
                    <a:lnL>
                      <a:noFill/>
                    </a:lnL>
                    <a:lnR>
                      <a:noFill/>
                    </a:lnR>
                    <a:lnT>
                      <a:noFill/>
                    </a:lnT>
                    <a:lnB>
                      <a:noFill/>
                    </a:lnB>
                  </a:tcPr>
                </a:tc>
                <a:tc gridSpan="2">
                  <a:txBody>
                    <a:bodyPr/>
                    <a:lstStyle/>
                    <a:p>
                      <a:pPr algn="l" fontAlgn="b"/>
                      <a:r>
                        <a:rPr lang="en-US" sz="700" b="0" i="0" u="none" strike="noStrike">
                          <a:effectLst/>
                          <a:latin typeface="Arial"/>
                        </a:rPr>
                        <a:t>4th DE Infantry</a:t>
                      </a:r>
                    </a:p>
                  </a:txBody>
                  <a:tcPr marL="5779" marR="5779" marT="5779" marB="0" anchor="b">
                    <a:lnL>
                      <a:noFill/>
                    </a:lnL>
                    <a:lnR>
                      <a:noFill/>
                    </a:lnR>
                    <a:lnT>
                      <a:noFill/>
                    </a:lnT>
                    <a:lnB>
                      <a:noFill/>
                    </a:lnB>
                  </a:tcPr>
                </a:tc>
                <a:tc hMerge="1">
                  <a:txBody>
                    <a:bodyPr/>
                    <a:lstStyle/>
                    <a:p>
                      <a:endParaRPr lang="en-US"/>
                    </a:p>
                  </a:txBody>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72</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Sterling</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Thomas</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E</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30th USC Infantry</a:t>
                      </a:r>
                    </a:p>
                  </a:txBody>
                  <a:tcPr marL="5779" marR="5779" marT="5779" marB="0" anchor="b">
                    <a:lnL>
                      <a:noFill/>
                    </a:lnL>
                    <a:lnR>
                      <a:noFill/>
                    </a:lnR>
                    <a:lnT>
                      <a:noFill/>
                    </a:lnT>
                    <a:lnB>
                      <a:noFill/>
                    </a:lnB>
                  </a:tcPr>
                </a:tc>
              </a:tr>
              <a:tr h="116740">
                <a:tc>
                  <a:txBody>
                    <a:bodyPr/>
                    <a:lstStyle/>
                    <a:p>
                      <a:pPr algn="l" fontAlgn="b"/>
                      <a:r>
                        <a:rPr lang="en-US" sz="700" b="0" i="0" u="none" strike="noStrike">
                          <a:effectLst/>
                          <a:latin typeface="Arial"/>
                        </a:rPr>
                        <a:t>17</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King</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Davis</a:t>
                      </a:r>
                    </a:p>
                  </a:txBody>
                  <a:tcPr marL="5779" marR="5779" marT="5779" marB="0" anchor="b">
                    <a:lnL>
                      <a:noFill/>
                    </a:lnL>
                    <a:lnR>
                      <a:noFill/>
                    </a:lnR>
                    <a:lnT>
                      <a:noFill/>
                    </a:lnT>
                    <a:lnB>
                      <a:noFill/>
                    </a:lnB>
                  </a:tcPr>
                </a:tc>
                <a:tc>
                  <a:txBody>
                    <a:bodyPr/>
                    <a:lstStyle/>
                    <a:p>
                      <a:pPr algn="l" fontAlgn="b"/>
                      <a:r>
                        <a:rPr lang="it-IT" sz="700" b="0" i="0" u="none" strike="noStrike">
                          <a:effectLst/>
                          <a:latin typeface="Arial"/>
                        </a:rPr>
                        <a:t>Co I </a:t>
                      </a:r>
                    </a:p>
                  </a:txBody>
                  <a:tcPr marL="5779" marR="5779" marT="5779" marB="0" anchor="b">
                    <a:lnL>
                      <a:noFill/>
                    </a:lnL>
                    <a:lnR>
                      <a:noFill/>
                    </a:lnR>
                    <a:lnT>
                      <a:noFill/>
                    </a:lnT>
                    <a:lnB>
                      <a:noFill/>
                    </a:lnB>
                  </a:tcPr>
                </a:tc>
                <a:tc gridSpan="2">
                  <a:txBody>
                    <a:bodyPr/>
                    <a:lstStyle/>
                    <a:p>
                      <a:pPr algn="l" fontAlgn="b"/>
                      <a:r>
                        <a:rPr lang="en-US" sz="700" b="0" i="0" u="none" strike="noStrike">
                          <a:effectLst/>
                          <a:latin typeface="Arial"/>
                        </a:rPr>
                        <a:t>1st DE Infantry</a:t>
                      </a:r>
                    </a:p>
                  </a:txBody>
                  <a:tcPr marL="5779" marR="5779" marT="5779" marB="0" anchor="b">
                    <a:lnL>
                      <a:noFill/>
                    </a:lnL>
                    <a:lnR>
                      <a:noFill/>
                    </a:lnR>
                    <a:lnT>
                      <a:noFill/>
                    </a:lnT>
                    <a:lnB>
                      <a:noFill/>
                    </a:lnB>
                  </a:tcPr>
                </a:tc>
                <a:tc hMerge="1">
                  <a:txBody>
                    <a:bodyPr/>
                    <a:lstStyle/>
                    <a:p>
                      <a:endParaRPr lang="en-US"/>
                    </a:p>
                  </a:txBody>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45</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Cleaver</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Isaac</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H </a:t>
                      </a:r>
                    </a:p>
                  </a:txBody>
                  <a:tcPr marL="5779" marR="5779" marT="5779" marB="0" anchor="b">
                    <a:lnL>
                      <a:noFill/>
                    </a:lnL>
                    <a:lnR>
                      <a:noFill/>
                    </a:lnR>
                    <a:lnT>
                      <a:noFill/>
                    </a:lnT>
                    <a:lnB>
                      <a:noFill/>
                    </a:lnB>
                  </a:tcPr>
                </a:tc>
                <a:tc gridSpan="2">
                  <a:txBody>
                    <a:bodyPr/>
                    <a:lstStyle/>
                    <a:p>
                      <a:pPr algn="l" fontAlgn="b"/>
                      <a:r>
                        <a:rPr lang="en-US" sz="700" b="0" i="0" u="none" strike="noStrike">
                          <a:effectLst/>
                          <a:latin typeface="Arial"/>
                        </a:rPr>
                        <a:t>5th DE Infantry</a:t>
                      </a:r>
                    </a:p>
                  </a:txBody>
                  <a:tcPr marL="5779" marR="5779" marT="5779" marB="0" anchor="b">
                    <a:lnL>
                      <a:noFill/>
                    </a:lnL>
                    <a:lnR>
                      <a:noFill/>
                    </a:lnR>
                    <a:lnT>
                      <a:noFill/>
                    </a:lnT>
                    <a:lnB>
                      <a:noFill/>
                    </a:lnB>
                  </a:tcPr>
                </a:tc>
                <a:tc hMerge="1">
                  <a:txBody>
                    <a:bodyPr/>
                    <a:lstStyle/>
                    <a:p>
                      <a:endParaRPr lang="en-US"/>
                    </a:p>
                  </a:txBody>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73</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Chase</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Charles</a:t>
                      </a:r>
                    </a:p>
                  </a:txBody>
                  <a:tcPr marL="5779" marR="5779" marT="5779" marB="0" anchor="b">
                    <a:lnL>
                      <a:noFill/>
                    </a:lnL>
                    <a:lnR>
                      <a:noFill/>
                    </a:lnR>
                    <a:lnT>
                      <a:noFill/>
                    </a:lnT>
                    <a:lnB>
                      <a:noFill/>
                    </a:lnB>
                  </a:tcPr>
                </a:tc>
                <a:tc>
                  <a:txBody>
                    <a:bodyPr/>
                    <a:lstStyle/>
                    <a:p>
                      <a:pPr algn="l" fontAlgn="b"/>
                      <a:endParaRPr lang="en-US" sz="7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31st USC Infantry</a:t>
                      </a:r>
                    </a:p>
                  </a:txBody>
                  <a:tcPr marL="5779" marR="5779" marT="5779" marB="0" anchor="b">
                    <a:lnL>
                      <a:noFill/>
                    </a:lnL>
                    <a:lnR>
                      <a:noFill/>
                    </a:lnR>
                    <a:lnT>
                      <a:noFill/>
                    </a:lnT>
                    <a:lnB>
                      <a:noFill/>
                    </a:lnB>
                  </a:tcPr>
                </a:tc>
              </a:tr>
              <a:tr h="116740">
                <a:tc>
                  <a:txBody>
                    <a:bodyPr/>
                    <a:lstStyle/>
                    <a:p>
                      <a:pPr algn="l" fontAlgn="b"/>
                      <a:r>
                        <a:rPr lang="en-US" sz="700" b="0" i="0" u="none" strike="noStrike">
                          <a:effectLst/>
                          <a:latin typeface="Arial"/>
                        </a:rPr>
                        <a:t>18</a:t>
                      </a:r>
                    </a:p>
                  </a:txBody>
                  <a:tcPr marL="5779" marR="5779" marT="5779" marB="0" anchor="b">
                    <a:lnL>
                      <a:noFill/>
                    </a:lnL>
                    <a:lnR>
                      <a:noFill/>
                    </a:lnR>
                    <a:lnT>
                      <a:noFill/>
                    </a:lnT>
                    <a:lnB>
                      <a:noFill/>
                    </a:lnB>
                  </a:tcPr>
                </a:tc>
                <a:tc>
                  <a:txBody>
                    <a:bodyPr/>
                    <a:lstStyle/>
                    <a:p>
                      <a:pPr algn="l" fontAlgn="b"/>
                      <a:r>
                        <a:rPr lang="en-US" sz="700" b="0" i="0" u="none" strike="noStrike" dirty="0">
                          <a:effectLst/>
                          <a:latin typeface="Arial"/>
                        </a:rPr>
                        <a:t>Martin</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John</a:t>
                      </a:r>
                    </a:p>
                  </a:txBody>
                  <a:tcPr marL="5779" marR="5779" marT="5779" marB="0" anchor="b">
                    <a:lnL>
                      <a:noFill/>
                    </a:lnL>
                    <a:lnR>
                      <a:noFill/>
                    </a:lnR>
                    <a:lnT>
                      <a:noFill/>
                    </a:lnT>
                    <a:lnB>
                      <a:noFill/>
                    </a:lnB>
                  </a:tcPr>
                </a:tc>
                <a:tc>
                  <a:txBody>
                    <a:bodyPr/>
                    <a:lstStyle/>
                    <a:p>
                      <a:pPr algn="l" fontAlgn="b"/>
                      <a:r>
                        <a:rPr lang="it-IT" sz="700" b="0" i="0" u="none" strike="noStrike">
                          <a:effectLst/>
                          <a:latin typeface="Arial"/>
                        </a:rPr>
                        <a:t>Co I </a:t>
                      </a:r>
                    </a:p>
                  </a:txBody>
                  <a:tcPr marL="5779" marR="5779" marT="5779" marB="0" anchor="b">
                    <a:lnL>
                      <a:noFill/>
                    </a:lnL>
                    <a:lnR>
                      <a:noFill/>
                    </a:lnR>
                    <a:lnT>
                      <a:noFill/>
                    </a:lnT>
                    <a:lnB>
                      <a:noFill/>
                    </a:lnB>
                  </a:tcPr>
                </a:tc>
                <a:tc gridSpan="2">
                  <a:txBody>
                    <a:bodyPr/>
                    <a:lstStyle/>
                    <a:p>
                      <a:pPr algn="l" fontAlgn="b"/>
                      <a:r>
                        <a:rPr lang="en-US" sz="700" b="0" i="0" u="none" strike="noStrike">
                          <a:effectLst/>
                          <a:latin typeface="Arial"/>
                        </a:rPr>
                        <a:t>1st DE Infantry</a:t>
                      </a:r>
                    </a:p>
                  </a:txBody>
                  <a:tcPr marL="5779" marR="5779" marT="5779" marB="0" anchor="b">
                    <a:lnL>
                      <a:noFill/>
                    </a:lnL>
                    <a:lnR>
                      <a:noFill/>
                    </a:lnR>
                    <a:lnT>
                      <a:noFill/>
                    </a:lnT>
                    <a:lnB>
                      <a:noFill/>
                    </a:lnB>
                  </a:tcPr>
                </a:tc>
                <a:tc hMerge="1">
                  <a:txBody>
                    <a:bodyPr/>
                    <a:lstStyle/>
                    <a:p>
                      <a:endParaRPr lang="en-US"/>
                    </a:p>
                  </a:txBody>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46</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Dyer</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John</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E</a:t>
                      </a:r>
                    </a:p>
                  </a:txBody>
                  <a:tcPr marL="5779" marR="5779" marT="5779" marB="0" anchor="b">
                    <a:lnL>
                      <a:noFill/>
                    </a:lnL>
                    <a:lnR>
                      <a:noFill/>
                    </a:lnR>
                    <a:lnT>
                      <a:noFill/>
                    </a:lnT>
                    <a:lnB>
                      <a:noFill/>
                    </a:lnB>
                  </a:tcPr>
                </a:tc>
                <a:tc gridSpan="2">
                  <a:txBody>
                    <a:bodyPr/>
                    <a:lstStyle/>
                    <a:p>
                      <a:pPr algn="l" fontAlgn="b"/>
                      <a:r>
                        <a:rPr lang="en-US" sz="700" b="0" i="0" u="none" strike="noStrike">
                          <a:effectLst/>
                          <a:latin typeface="Arial"/>
                        </a:rPr>
                        <a:t>5th DE Infantry</a:t>
                      </a:r>
                    </a:p>
                  </a:txBody>
                  <a:tcPr marL="5779" marR="5779" marT="5779" marB="0" anchor="b">
                    <a:lnL>
                      <a:noFill/>
                    </a:lnL>
                    <a:lnR>
                      <a:noFill/>
                    </a:lnR>
                    <a:lnT>
                      <a:noFill/>
                    </a:lnT>
                    <a:lnB>
                      <a:noFill/>
                    </a:lnB>
                  </a:tcPr>
                </a:tc>
                <a:tc hMerge="1">
                  <a:txBody>
                    <a:bodyPr/>
                    <a:lstStyle/>
                    <a:p>
                      <a:endParaRPr lang="en-US"/>
                    </a:p>
                  </a:txBody>
                  <a:tcPr/>
                </a:tc>
                <a:tc>
                  <a:txBody>
                    <a:bodyPr/>
                    <a:lstStyle/>
                    <a:p>
                      <a:pPr algn="l" fontAlgn="b"/>
                      <a:endParaRPr lang="en-US" sz="500" b="0" i="0" u="none" strike="noStrike" dirty="0">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74</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Reason</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Charles</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D</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41st USC Infantry</a:t>
                      </a:r>
                    </a:p>
                  </a:txBody>
                  <a:tcPr marL="5779" marR="5779" marT="5779" marB="0" anchor="b">
                    <a:lnL>
                      <a:noFill/>
                    </a:lnL>
                    <a:lnR>
                      <a:noFill/>
                    </a:lnR>
                    <a:lnT>
                      <a:noFill/>
                    </a:lnT>
                    <a:lnB>
                      <a:noFill/>
                    </a:lnB>
                  </a:tcPr>
                </a:tc>
              </a:tr>
              <a:tr h="116740">
                <a:tc>
                  <a:txBody>
                    <a:bodyPr/>
                    <a:lstStyle/>
                    <a:p>
                      <a:pPr algn="l" fontAlgn="b"/>
                      <a:r>
                        <a:rPr lang="en-US" sz="700" b="0" i="0" u="none" strike="noStrike">
                          <a:effectLst/>
                          <a:latin typeface="Arial"/>
                        </a:rPr>
                        <a:t>19</a:t>
                      </a:r>
                    </a:p>
                  </a:txBody>
                  <a:tcPr marL="5779" marR="5779" marT="5779" marB="0" anchor="b">
                    <a:lnL>
                      <a:noFill/>
                    </a:lnL>
                    <a:lnR>
                      <a:noFill/>
                    </a:lnR>
                    <a:lnT>
                      <a:noFill/>
                    </a:lnT>
                    <a:lnB>
                      <a:noFill/>
                    </a:lnB>
                  </a:tcPr>
                </a:tc>
                <a:tc>
                  <a:txBody>
                    <a:bodyPr/>
                    <a:lstStyle/>
                    <a:p>
                      <a:pPr algn="l" fontAlgn="b"/>
                      <a:r>
                        <a:rPr lang="en-US" sz="700" b="0" i="0" u="none" strike="noStrike" dirty="0">
                          <a:effectLst/>
                          <a:latin typeface="Arial"/>
                        </a:rPr>
                        <a:t>Martin</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Robert</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I</a:t>
                      </a:r>
                    </a:p>
                  </a:txBody>
                  <a:tcPr marL="5779" marR="5779" marT="5779" marB="0" anchor="b">
                    <a:lnL>
                      <a:noFill/>
                    </a:lnL>
                    <a:lnR>
                      <a:noFill/>
                    </a:lnR>
                    <a:lnT>
                      <a:noFill/>
                    </a:lnT>
                    <a:lnB>
                      <a:noFill/>
                    </a:lnB>
                  </a:tcPr>
                </a:tc>
                <a:tc gridSpan="2">
                  <a:txBody>
                    <a:bodyPr/>
                    <a:lstStyle/>
                    <a:p>
                      <a:pPr algn="l" fontAlgn="b"/>
                      <a:r>
                        <a:rPr lang="en-US" sz="700" b="0" i="0" u="none" strike="noStrike">
                          <a:effectLst/>
                          <a:latin typeface="Arial"/>
                        </a:rPr>
                        <a:t>1st DE Infantry</a:t>
                      </a:r>
                    </a:p>
                  </a:txBody>
                  <a:tcPr marL="5779" marR="5779" marT="5779" marB="0" anchor="b">
                    <a:lnL>
                      <a:noFill/>
                    </a:lnL>
                    <a:lnR>
                      <a:noFill/>
                    </a:lnR>
                    <a:lnT>
                      <a:noFill/>
                    </a:lnT>
                    <a:lnB>
                      <a:noFill/>
                    </a:lnB>
                  </a:tcPr>
                </a:tc>
                <a:tc hMerge="1">
                  <a:txBody>
                    <a:bodyPr/>
                    <a:lstStyle/>
                    <a:p>
                      <a:endParaRPr lang="en-US"/>
                    </a:p>
                  </a:txBody>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47</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Jefferson</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Charles</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H </a:t>
                      </a:r>
                    </a:p>
                  </a:txBody>
                  <a:tcPr marL="5779" marR="5779" marT="5779" marB="0" anchor="b">
                    <a:lnL>
                      <a:noFill/>
                    </a:lnL>
                    <a:lnR>
                      <a:noFill/>
                    </a:lnR>
                    <a:lnT>
                      <a:noFill/>
                    </a:lnT>
                    <a:lnB>
                      <a:noFill/>
                    </a:lnB>
                  </a:tcPr>
                </a:tc>
                <a:tc gridSpan="2">
                  <a:txBody>
                    <a:bodyPr/>
                    <a:lstStyle/>
                    <a:p>
                      <a:pPr algn="l" fontAlgn="b"/>
                      <a:r>
                        <a:rPr lang="en-US" sz="700" b="0" i="0" u="none" strike="noStrike">
                          <a:effectLst/>
                          <a:latin typeface="Arial"/>
                        </a:rPr>
                        <a:t>5th DE Infantry</a:t>
                      </a:r>
                    </a:p>
                  </a:txBody>
                  <a:tcPr marL="5779" marR="5779" marT="5779" marB="0" anchor="b">
                    <a:lnL>
                      <a:noFill/>
                    </a:lnL>
                    <a:lnR>
                      <a:noFill/>
                    </a:lnR>
                    <a:lnT>
                      <a:noFill/>
                    </a:lnT>
                    <a:lnB>
                      <a:noFill/>
                    </a:lnB>
                  </a:tcPr>
                </a:tc>
                <a:tc hMerge="1">
                  <a:txBody>
                    <a:bodyPr/>
                    <a:lstStyle/>
                    <a:p>
                      <a:endParaRPr lang="en-US"/>
                    </a:p>
                  </a:txBody>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75</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Meyers</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Jeremiah</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C </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127th USC Infantry</a:t>
                      </a:r>
                    </a:p>
                  </a:txBody>
                  <a:tcPr marL="5779" marR="5779" marT="5779" marB="0" anchor="b">
                    <a:lnL>
                      <a:noFill/>
                    </a:lnL>
                    <a:lnR>
                      <a:noFill/>
                    </a:lnR>
                    <a:lnT>
                      <a:noFill/>
                    </a:lnT>
                    <a:lnB>
                      <a:noFill/>
                    </a:lnB>
                  </a:tcPr>
                </a:tc>
              </a:tr>
              <a:tr h="116740">
                <a:tc>
                  <a:txBody>
                    <a:bodyPr/>
                    <a:lstStyle/>
                    <a:p>
                      <a:pPr algn="l" fontAlgn="b"/>
                      <a:r>
                        <a:rPr lang="en-US" sz="700" b="0" i="0" u="none" strike="noStrike">
                          <a:effectLst/>
                          <a:latin typeface="Arial"/>
                        </a:rPr>
                        <a:t>20</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McGlinchey</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Edward</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A</a:t>
                      </a:r>
                    </a:p>
                  </a:txBody>
                  <a:tcPr marL="5779" marR="5779" marT="5779" marB="0" anchor="b">
                    <a:lnL>
                      <a:noFill/>
                    </a:lnL>
                    <a:lnR>
                      <a:noFill/>
                    </a:lnR>
                    <a:lnT>
                      <a:noFill/>
                    </a:lnT>
                    <a:lnB>
                      <a:noFill/>
                    </a:lnB>
                  </a:tcPr>
                </a:tc>
                <a:tc gridSpan="2">
                  <a:txBody>
                    <a:bodyPr/>
                    <a:lstStyle/>
                    <a:p>
                      <a:pPr algn="l" fontAlgn="b"/>
                      <a:r>
                        <a:rPr lang="en-US" sz="700" b="0" i="0" u="none" strike="noStrike">
                          <a:effectLst/>
                          <a:latin typeface="Arial"/>
                        </a:rPr>
                        <a:t>1st DE Infantry</a:t>
                      </a:r>
                    </a:p>
                  </a:txBody>
                  <a:tcPr marL="5779" marR="5779" marT="5779" marB="0" anchor="b">
                    <a:lnL>
                      <a:noFill/>
                    </a:lnL>
                    <a:lnR>
                      <a:noFill/>
                    </a:lnR>
                    <a:lnT>
                      <a:noFill/>
                    </a:lnT>
                    <a:lnB>
                      <a:noFill/>
                    </a:lnB>
                  </a:tcPr>
                </a:tc>
                <a:tc hMerge="1">
                  <a:txBody>
                    <a:bodyPr/>
                    <a:lstStyle/>
                    <a:p>
                      <a:endParaRPr lang="en-US"/>
                    </a:p>
                  </a:txBody>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48</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Rodney</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John</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B</a:t>
                      </a:r>
                    </a:p>
                  </a:txBody>
                  <a:tcPr marL="5779" marR="5779" marT="5779" marB="0" anchor="b">
                    <a:lnL>
                      <a:noFill/>
                    </a:lnL>
                    <a:lnR>
                      <a:noFill/>
                    </a:lnR>
                    <a:lnT>
                      <a:noFill/>
                    </a:lnT>
                    <a:lnB>
                      <a:noFill/>
                    </a:lnB>
                  </a:tcPr>
                </a:tc>
                <a:tc gridSpan="2">
                  <a:txBody>
                    <a:bodyPr/>
                    <a:lstStyle/>
                    <a:p>
                      <a:pPr algn="l" fontAlgn="b"/>
                      <a:r>
                        <a:rPr lang="en-US" sz="700" b="0" i="0" u="none" strike="noStrike">
                          <a:effectLst/>
                          <a:latin typeface="Arial"/>
                        </a:rPr>
                        <a:t>6th DE Infantry</a:t>
                      </a:r>
                    </a:p>
                  </a:txBody>
                  <a:tcPr marL="5779" marR="5779" marT="5779" marB="0" anchor="b">
                    <a:lnL>
                      <a:noFill/>
                    </a:lnL>
                    <a:lnR>
                      <a:noFill/>
                    </a:lnR>
                    <a:lnT>
                      <a:noFill/>
                    </a:lnT>
                    <a:lnB>
                      <a:noFill/>
                    </a:lnB>
                  </a:tcPr>
                </a:tc>
                <a:tc hMerge="1">
                  <a:txBody>
                    <a:bodyPr/>
                    <a:lstStyle/>
                    <a:p>
                      <a:endParaRPr lang="en-US"/>
                    </a:p>
                  </a:txBody>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76</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Rodney</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George B.</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D Battery</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4th US Artillery</a:t>
                      </a:r>
                    </a:p>
                  </a:txBody>
                  <a:tcPr marL="5779" marR="5779" marT="5779" marB="0" anchor="b">
                    <a:lnL>
                      <a:noFill/>
                    </a:lnL>
                    <a:lnR>
                      <a:noFill/>
                    </a:lnR>
                    <a:lnT>
                      <a:noFill/>
                    </a:lnT>
                    <a:lnB>
                      <a:noFill/>
                    </a:lnB>
                  </a:tcPr>
                </a:tc>
              </a:tr>
              <a:tr h="116740">
                <a:tc>
                  <a:txBody>
                    <a:bodyPr/>
                    <a:lstStyle/>
                    <a:p>
                      <a:pPr algn="l" fontAlgn="b"/>
                      <a:r>
                        <a:rPr lang="en-US" sz="700" b="0" i="0" u="none" strike="noStrike">
                          <a:effectLst/>
                          <a:latin typeface="Arial"/>
                        </a:rPr>
                        <a:t>21</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McPike</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John</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G</a:t>
                      </a:r>
                    </a:p>
                  </a:txBody>
                  <a:tcPr marL="5779" marR="5779" marT="5779" marB="0" anchor="b">
                    <a:lnL>
                      <a:noFill/>
                    </a:lnL>
                    <a:lnR>
                      <a:noFill/>
                    </a:lnR>
                    <a:lnT>
                      <a:noFill/>
                    </a:lnT>
                    <a:lnB>
                      <a:noFill/>
                    </a:lnB>
                  </a:tcPr>
                </a:tc>
                <a:tc gridSpan="2">
                  <a:txBody>
                    <a:bodyPr/>
                    <a:lstStyle/>
                    <a:p>
                      <a:pPr algn="l" fontAlgn="b"/>
                      <a:r>
                        <a:rPr lang="en-US" sz="700" b="0" i="0" u="none" strike="noStrike">
                          <a:effectLst/>
                          <a:latin typeface="Arial"/>
                        </a:rPr>
                        <a:t>1st DE Infantry</a:t>
                      </a:r>
                    </a:p>
                  </a:txBody>
                  <a:tcPr marL="5779" marR="5779" marT="5779" marB="0" anchor="b">
                    <a:lnL>
                      <a:noFill/>
                    </a:lnL>
                    <a:lnR>
                      <a:noFill/>
                    </a:lnR>
                    <a:lnT>
                      <a:noFill/>
                    </a:lnT>
                    <a:lnB>
                      <a:noFill/>
                    </a:lnB>
                  </a:tcPr>
                </a:tc>
                <a:tc hMerge="1">
                  <a:txBody>
                    <a:bodyPr/>
                    <a:lstStyle/>
                    <a:p>
                      <a:endParaRPr lang="en-US"/>
                    </a:p>
                  </a:txBody>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49</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Bassett</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Granville</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B</a:t>
                      </a:r>
                    </a:p>
                  </a:txBody>
                  <a:tcPr marL="5779" marR="5779" marT="5779" marB="0" anchor="b">
                    <a:lnL>
                      <a:noFill/>
                    </a:lnL>
                    <a:lnR>
                      <a:noFill/>
                    </a:lnR>
                    <a:lnT>
                      <a:noFill/>
                    </a:lnT>
                    <a:lnB>
                      <a:noFill/>
                    </a:lnB>
                  </a:tcPr>
                </a:tc>
                <a:tc gridSpan="2">
                  <a:txBody>
                    <a:bodyPr/>
                    <a:lstStyle/>
                    <a:p>
                      <a:pPr algn="l" fontAlgn="b"/>
                      <a:r>
                        <a:rPr lang="en-US" sz="700" b="0" i="0" u="none" strike="noStrike">
                          <a:effectLst/>
                          <a:latin typeface="Arial"/>
                        </a:rPr>
                        <a:t>7th DE Infantry</a:t>
                      </a:r>
                    </a:p>
                  </a:txBody>
                  <a:tcPr marL="5779" marR="5779" marT="5779" marB="0" anchor="b">
                    <a:lnL>
                      <a:noFill/>
                    </a:lnL>
                    <a:lnR>
                      <a:noFill/>
                    </a:lnR>
                    <a:lnT>
                      <a:noFill/>
                    </a:lnT>
                    <a:lnB>
                      <a:noFill/>
                    </a:lnB>
                  </a:tcPr>
                </a:tc>
                <a:tc hMerge="1">
                  <a:txBody>
                    <a:bodyPr/>
                    <a:lstStyle/>
                    <a:p>
                      <a:endParaRPr lang="en-US"/>
                    </a:p>
                  </a:txBody>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77</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Vantine</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Joseph E.</a:t>
                      </a:r>
                    </a:p>
                  </a:txBody>
                  <a:tcPr marL="5779" marR="5779" marT="5779" marB="0" anchor="b">
                    <a:lnL>
                      <a:noFill/>
                    </a:lnL>
                    <a:lnR>
                      <a:noFill/>
                    </a:lnR>
                    <a:lnT>
                      <a:noFill/>
                    </a:lnT>
                    <a:lnB>
                      <a:noFill/>
                    </a:lnB>
                  </a:tcPr>
                </a:tc>
                <a:tc>
                  <a:txBody>
                    <a:bodyPr/>
                    <a:lstStyle/>
                    <a:p>
                      <a:pPr algn="l" fontAlgn="b"/>
                      <a:endParaRPr lang="en-US" sz="7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F2 USS Richmond</a:t>
                      </a:r>
                    </a:p>
                  </a:txBody>
                  <a:tcPr marL="5779" marR="5779" marT="5779" marB="0" anchor="b">
                    <a:lnL>
                      <a:noFill/>
                    </a:lnL>
                    <a:lnR>
                      <a:noFill/>
                    </a:lnR>
                    <a:lnT>
                      <a:noFill/>
                    </a:lnT>
                    <a:lnB>
                      <a:noFill/>
                    </a:lnB>
                  </a:tcPr>
                </a:tc>
              </a:tr>
              <a:tr h="116740">
                <a:tc>
                  <a:txBody>
                    <a:bodyPr/>
                    <a:lstStyle/>
                    <a:p>
                      <a:pPr algn="l" fontAlgn="b"/>
                      <a:r>
                        <a:rPr lang="en-US" sz="700" b="0" i="0" u="none" strike="noStrike">
                          <a:effectLst/>
                          <a:latin typeface="Arial"/>
                        </a:rPr>
                        <a:t>22</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Riddle</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William</a:t>
                      </a:r>
                    </a:p>
                  </a:txBody>
                  <a:tcPr marL="5779" marR="5779" marT="5779" marB="0" anchor="b">
                    <a:lnL>
                      <a:noFill/>
                    </a:lnL>
                    <a:lnR>
                      <a:noFill/>
                    </a:lnR>
                    <a:lnT>
                      <a:noFill/>
                    </a:lnT>
                    <a:lnB>
                      <a:noFill/>
                    </a:lnB>
                  </a:tcPr>
                </a:tc>
                <a:tc>
                  <a:txBody>
                    <a:bodyPr/>
                    <a:lstStyle/>
                    <a:p>
                      <a:pPr algn="l" fontAlgn="b"/>
                      <a:r>
                        <a:rPr lang="it-IT" sz="700" b="0" i="0" u="none" strike="noStrike">
                          <a:effectLst/>
                          <a:latin typeface="Arial"/>
                        </a:rPr>
                        <a:t>Co I </a:t>
                      </a:r>
                    </a:p>
                  </a:txBody>
                  <a:tcPr marL="5779" marR="5779" marT="5779" marB="0" anchor="b">
                    <a:lnL>
                      <a:noFill/>
                    </a:lnL>
                    <a:lnR>
                      <a:noFill/>
                    </a:lnR>
                    <a:lnT>
                      <a:noFill/>
                    </a:lnT>
                    <a:lnB>
                      <a:noFill/>
                    </a:lnB>
                  </a:tcPr>
                </a:tc>
                <a:tc gridSpan="2">
                  <a:txBody>
                    <a:bodyPr/>
                    <a:lstStyle/>
                    <a:p>
                      <a:pPr algn="l" fontAlgn="b"/>
                      <a:r>
                        <a:rPr lang="en-US" sz="700" b="0" i="0" u="none" strike="noStrike">
                          <a:effectLst/>
                          <a:latin typeface="Arial"/>
                        </a:rPr>
                        <a:t>1st DE Infantry</a:t>
                      </a:r>
                    </a:p>
                  </a:txBody>
                  <a:tcPr marL="5779" marR="5779" marT="5779" marB="0" anchor="b">
                    <a:lnL>
                      <a:noFill/>
                    </a:lnL>
                    <a:lnR>
                      <a:noFill/>
                    </a:lnR>
                    <a:lnT>
                      <a:noFill/>
                    </a:lnT>
                    <a:lnB>
                      <a:noFill/>
                    </a:lnB>
                  </a:tcPr>
                </a:tc>
                <a:tc hMerge="1">
                  <a:txBody>
                    <a:bodyPr/>
                    <a:lstStyle/>
                    <a:p>
                      <a:endParaRPr lang="en-US"/>
                    </a:p>
                  </a:txBody>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50</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Challenger</a:t>
                      </a:r>
                    </a:p>
                  </a:txBody>
                  <a:tcPr marL="5779" marR="5779" marT="5779" marB="0" anchor="b">
                    <a:lnL>
                      <a:noFill/>
                    </a:lnL>
                    <a:lnR>
                      <a:noFill/>
                    </a:lnR>
                    <a:lnT>
                      <a:noFill/>
                    </a:lnT>
                    <a:lnB>
                      <a:noFill/>
                    </a:lnB>
                  </a:tcPr>
                </a:tc>
                <a:tc>
                  <a:txBody>
                    <a:bodyPr/>
                    <a:lstStyle/>
                    <a:p>
                      <a:pPr algn="l" fontAlgn="b"/>
                      <a:r>
                        <a:rPr lang="en-US" sz="700" b="0" i="0" u="none" strike="noStrike" dirty="0">
                          <a:effectLst/>
                          <a:latin typeface="Arial"/>
                        </a:rPr>
                        <a:t>Edward</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B</a:t>
                      </a:r>
                    </a:p>
                  </a:txBody>
                  <a:tcPr marL="5779" marR="5779" marT="5779" marB="0" anchor="b">
                    <a:lnL>
                      <a:noFill/>
                    </a:lnL>
                    <a:lnR>
                      <a:noFill/>
                    </a:lnR>
                    <a:lnT>
                      <a:noFill/>
                    </a:lnT>
                    <a:lnB>
                      <a:noFill/>
                    </a:lnB>
                  </a:tcPr>
                </a:tc>
                <a:tc gridSpan="2">
                  <a:txBody>
                    <a:bodyPr/>
                    <a:lstStyle/>
                    <a:p>
                      <a:pPr algn="l" fontAlgn="b"/>
                      <a:r>
                        <a:rPr lang="en-US" sz="700" b="0" i="0" u="none" strike="noStrike">
                          <a:effectLst/>
                          <a:latin typeface="Arial"/>
                        </a:rPr>
                        <a:t>7th DE Infantry</a:t>
                      </a:r>
                    </a:p>
                  </a:txBody>
                  <a:tcPr marL="5779" marR="5779" marT="5779" marB="0" anchor="b">
                    <a:lnL>
                      <a:noFill/>
                    </a:lnL>
                    <a:lnR>
                      <a:noFill/>
                    </a:lnR>
                    <a:lnT>
                      <a:noFill/>
                    </a:lnT>
                    <a:lnB>
                      <a:noFill/>
                    </a:lnB>
                  </a:tcPr>
                </a:tc>
                <a:tc hMerge="1">
                  <a:txBody>
                    <a:bodyPr/>
                    <a:lstStyle/>
                    <a:p>
                      <a:endParaRPr lang="en-US"/>
                    </a:p>
                  </a:txBody>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78</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Gormley</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John</a:t>
                      </a:r>
                    </a:p>
                  </a:txBody>
                  <a:tcPr marL="5779" marR="5779" marT="5779" marB="0" anchor="b">
                    <a:lnL>
                      <a:noFill/>
                    </a:lnL>
                    <a:lnR>
                      <a:noFill/>
                    </a:lnR>
                    <a:lnT>
                      <a:noFill/>
                    </a:lnT>
                    <a:lnB>
                      <a:noFill/>
                    </a:lnB>
                  </a:tcPr>
                </a:tc>
                <a:tc>
                  <a:txBody>
                    <a:bodyPr/>
                    <a:lstStyle/>
                    <a:p>
                      <a:pPr algn="l" fontAlgn="b"/>
                      <a:endParaRPr lang="en-US" sz="7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23rd PA Infantry</a:t>
                      </a:r>
                    </a:p>
                  </a:txBody>
                  <a:tcPr marL="5779" marR="5779" marT="5779" marB="0" anchor="b">
                    <a:lnL>
                      <a:noFill/>
                    </a:lnL>
                    <a:lnR>
                      <a:noFill/>
                    </a:lnR>
                    <a:lnT>
                      <a:noFill/>
                    </a:lnT>
                    <a:lnB>
                      <a:noFill/>
                    </a:lnB>
                  </a:tcPr>
                </a:tc>
              </a:tr>
              <a:tr h="116740">
                <a:tc>
                  <a:txBody>
                    <a:bodyPr/>
                    <a:lstStyle/>
                    <a:p>
                      <a:pPr algn="l" fontAlgn="b"/>
                      <a:r>
                        <a:rPr lang="en-US" sz="700" b="0" i="0" u="none" strike="noStrike">
                          <a:effectLst/>
                          <a:latin typeface="Arial"/>
                        </a:rPr>
                        <a:t>23</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Shearer</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Charles</a:t>
                      </a:r>
                    </a:p>
                  </a:txBody>
                  <a:tcPr marL="5779" marR="5779" marT="5779" marB="0" anchor="b">
                    <a:lnL>
                      <a:noFill/>
                    </a:lnL>
                    <a:lnR>
                      <a:noFill/>
                    </a:lnR>
                    <a:lnT>
                      <a:noFill/>
                    </a:lnT>
                    <a:lnB>
                      <a:noFill/>
                    </a:lnB>
                  </a:tcPr>
                </a:tc>
                <a:tc>
                  <a:txBody>
                    <a:bodyPr/>
                    <a:lstStyle/>
                    <a:p>
                      <a:pPr algn="l" fontAlgn="b"/>
                      <a:r>
                        <a:rPr lang="it-IT" sz="700" b="0" i="0" u="none" strike="noStrike">
                          <a:effectLst/>
                          <a:latin typeface="Arial"/>
                        </a:rPr>
                        <a:t>Co I </a:t>
                      </a:r>
                    </a:p>
                  </a:txBody>
                  <a:tcPr marL="5779" marR="5779" marT="5779" marB="0" anchor="b">
                    <a:lnL>
                      <a:noFill/>
                    </a:lnL>
                    <a:lnR>
                      <a:noFill/>
                    </a:lnR>
                    <a:lnT>
                      <a:noFill/>
                    </a:lnT>
                    <a:lnB>
                      <a:noFill/>
                    </a:lnB>
                  </a:tcPr>
                </a:tc>
                <a:tc gridSpan="2">
                  <a:txBody>
                    <a:bodyPr/>
                    <a:lstStyle/>
                    <a:p>
                      <a:pPr algn="l" fontAlgn="b"/>
                      <a:r>
                        <a:rPr lang="en-US" sz="700" b="0" i="0" u="none" strike="noStrike">
                          <a:effectLst/>
                          <a:latin typeface="Arial"/>
                        </a:rPr>
                        <a:t>1st DE Infantry</a:t>
                      </a:r>
                    </a:p>
                  </a:txBody>
                  <a:tcPr marL="5779" marR="5779" marT="5779" marB="0" anchor="b">
                    <a:lnL>
                      <a:noFill/>
                    </a:lnL>
                    <a:lnR>
                      <a:noFill/>
                    </a:lnR>
                    <a:lnT>
                      <a:noFill/>
                    </a:lnT>
                    <a:lnB>
                      <a:noFill/>
                    </a:lnB>
                  </a:tcPr>
                </a:tc>
                <a:tc hMerge="1">
                  <a:txBody>
                    <a:bodyPr/>
                    <a:lstStyle/>
                    <a:p>
                      <a:endParaRPr lang="en-US"/>
                    </a:p>
                  </a:txBody>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51</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Dellin</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Robert</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B</a:t>
                      </a:r>
                    </a:p>
                  </a:txBody>
                  <a:tcPr marL="5779" marR="5779" marT="5779" marB="0" anchor="b">
                    <a:lnL>
                      <a:noFill/>
                    </a:lnL>
                    <a:lnR>
                      <a:noFill/>
                    </a:lnR>
                    <a:lnT>
                      <a:noFill/>
                    </a:lnT>
                    <a:lnB>
                      <a:noFill/>
                    </a:lnB>
                  </a:tcPr>
                </a:tc>
                <a:tc gridSpan="2">
                  <a:txBody>
                    <a:bodyPr/>
                    <a:lstStyle/>
                    <a:p>
                      <a:pPr algn="l" fontAlgn="b"/>
                      <a:r>
                        <a:rPr lang="en-US" sz="700" b="0" i="0" u="none" strike="noStrike">
                          <a:effectLst/>
                          <a:latin typeface="Arial"/>
                        </a:rPr>
                        <a:t>7th DE Infantry</a:t>
                      </a:r>
                    </a:p>
                  </a:txBody>
                  <a:tcPr marL="5779" marR="5779" marT="5779" marB="0" anchor="b">
                    <a:lnL>
                      <a:noFill/>
                    </a:lnL>
                    <a:lnR>
                      <a:noFill/>
                    </a:lnR>
                    <a:lnT>
                      <a:noFill/>
                    </a:lnT>
                    <a:lnB>
                      <a:noFill/>
                    </a:lnB>
                  </a:tcPr>
                </a:tc>
                <a:tc hMerge="1">
                  <a:txBody>
                    <a:bodyPr/>
                    <a:lstStyle/>
                    <a:p>
                      <a:endParaRPr lang="en-US"/>
                    </a:p>
                  </a:txBody>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79</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Rementer</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John</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E</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29th PA Infantry</a:t>
                      </a:r>
                    </a:p>
                  </a:txBody>
                  <a:tcPr marL="5779" marR="5779" marT="5779" marB="0" anchor="b">
                    <a:lnL>
                      <a:noFill/>
                    </a:lnL>
                    <a:lnR>
                      <a:noFill/>
                    </a:lnR>
                    <a:lnT>
                      <a:noFill/>
                    </a:lnT>
                    <a:lnB>
                      <a:noFill/>
                    </a:lnB>
                  </a:tcPr>
                </a:tc>
              </a:tr>
              <a:tr h="116740">
                <a:tc>
                  <a:txBody>
                    <a:bodyPr/>
                    <a:lstStyle/>
                    <a:p>
                      <a:pPr algn="l" fontAlgn="b"/>
                      <a:r>
                        <a:rPr lang="en-US" sz="700" b="0" i="0" u="none" strike="noStrike">
                          <a:effectLst/>
                          <a:latin typeface="Arial"/>
                        </a:rPr>
                        <a:t>24</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Sheridan</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John</a:t>
                      </a:r>
                    </a:p>
                  </a:txBody>
                  <a:tcPr marL="5779" marR="5779" marT="5779" marB="0" anchor="b">
                    <a:lnL>
                      <a:noFill/>
                    </a:lnL>
                    <a:lnR>
                      <a:noFill/>
                    </a:lnR>
                    <a:lnT>
                      <a:noFill/>
                    </a:lnT>
                    <a:lnB>
                      <a:noFill/>
                    </a:lnB>
                  </a:tcPr>
                </a:tc>
                <a:tc>
                  <a:txBody>
                    <a:bodyPr/>
                    <a:lstStyle/>
                    <a:p>
                      <a:pPr algn="l" fontAlgn="b"/>
                      <a:r>
                        <a:rPr lang="it-IT" sz="700" b="0" i="0" u="none" strike="noStrike">
                          <a:effectLst/>
                          <a:latin typeface="Arial"/>
                        </a:rPr>
                        <a:t>Co I </a:t>
                      </a:r>
                    </a:p>
                  </a:txBody>
                  <a:tcPr marL="5779" marR="5779" marT="5779" marB="0" anchor="b">
                    <a:lnL>
                      <a:noFill/>
                    </a:lnL>
                    <a:lnR>
                      <a:noFill/>
                    </a:lnR>
                    <a:lnT>
                      <a:noFill/>
                    </a:lnT>
                    <a:lnB>
                      <a:noFill/>
                    </a:lnB>
                  </a:tcPr>
                </a:tc>
                <a:tc gridSpan="2">
                  <a:txBody>
                    <a:bodyPr/>
                    <a:lstStyle/>
                    <a:p>
                      <a:pPr algn="l" fontAlgn="b"/>
                      <a:r>
                        <a:rPr lang="en-US" sz="700" b="0" i="0" u="none" strike="noStrike">
                          <a:effectLst/>
                          <a:latin typeface="Arial"/>
                        </a:rPr>
                        <a:t>1st DE Infantry</a:t>
                      </a:r>
                    </a:p>
                  </a:txBody>
                  <a:tcPr marL="5779" marR="5779" marT="5779" marB="0" anchor="b">
                    <a:lnL>
                      <a:noFill/>
                    </a:lnL>
                    <a:lnR>
                      <a:noFill/>
                    </a:lnR>
                    <a:lnT>
                      <a:noFill/>
                    </a:lnT>
                    <a:lnB>
                      <a:noFill/>
                    </a:lnB>
                  </a:tcPr>
                </a:tc>
                <a:tc hMerge="1">
                  <a:txBody>
                    <a:bodyPr/>
                    <a:lstStyle/>
                    <a:p>
                      <a:endParaRPr lang="en-US"/>
                    </a:p>
                  </a:txBody>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52</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Temple</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Henry</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B</a:t>
                      </a:r>
                    </a:p>
                  </a:txBody>
                  <a:tcPr marL="5779" marR="5779" marT="5779" marB="0" anchor="b">
                    <a:lnL>
                      <a:noFill/>
                    </a:lnL>
                    <a:lnR>
                      <a:noFill/>
                    </a:lnR>
                    <a:lnT>
                      <a:noFill/>
                    </a:lnT>
                    <a:lnB>
                      <a:noFill/>
                    </a:lnB>
                  </a:tcPr>
                </a:tc>
                <a:tc gridSpan="2">
                  <a:txBody>
                    <a:bodyPr/>
                    <a:lstStyle/>
                    <a:p>
                      <a:pPr algn="l" fontAlgn="b"/>
                      <a:r>
                        <a:rPr lang="en-US" sz="700" b="0" i="0" u="none" strike="noStrike">
                          <a:effectLst/>
                          <a:latin typeface="Arial"/>
                        </a:rPr>
                        <a:t>7th DE Infantry</a:t>
                      </a:r>
                    </a:p>
                  </a:txBody>
                  <a:tcPr marL="5779" marR="5779" marT="5779" marB="0" anchor="b">
                    <a:lnL>
                      <a:noFill/>
                    </a:lnL>
                    <a:lnR>
                      <a:noFill/>
                    </a:lnR>
                    <a:lnT>
                      <a:noFill/>
                    </a:lnT>
                    <a:lnB>
                      <a:noFill/>
                    </a:lnB>
                  </a:tcPr>
                </a:tc>
                <a:tc hMerge="1">
                  <a:txBody>
                    <a:bodyPr/>
                    <a:lstStyle/>
                    <a:p>
                      <a:endParaRPr lang="en-US"/>
                    </a:p>
                  </a:txBody>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80</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Thompson</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R Lockyer</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F</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115th PA Volunteers</a:t>
                      </a:r>
                    </a:p>
                  </a:txBody>
                  <a:tcPr marL="5779" marR="5779" marT="5779" marB="0" anchor="b">
                    <a:lnL>
                      <a:noFill/>
                    </a:lnL>
                    <a:lnR>
                      <a:noFill/>
                    </a:lnR>
                    <a:lnT>
                      <a:noFill/>
                    </a:lnT>
                    <a:lnB>
                      <a:noFill/>
                    </a:lnB>
                  </a:tcPr>
                </a:tc>
              </a:tr>
              <a:tr h="116740">
                <a:tc>
                  <a:txBody>
                    <a:bodyPr/>
                    <a:lstStyle/>
                    <a:p>
                      <a:pPr algn="l" fontAlgn="b"/>
                      <a:r>
                        <a:rPr lang="en-US" sz="700" b="0" i="0" u="none" strike="noStrike">
                          <a:effectLst/>
                          <a:latin typeface="Arial"/>
                        </a:rPr>
                        <a:t>25</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Shute</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William T.</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I</a:t>
                      </a:r>
                    </a:p>
                  </a:txBody>
                  <a:tcPr marL="5779" marR="5779" marT="5779" marB="0" anchor="b">
                    <a:lnL>
                      <a:noFill/>
                    </a:lnL>
                    <a:lnR>
                      <a:noFill/>
                    </a:lnR>
                    <a:lnT>
                      <a:noFill/>
                    </a:lnT>
                    <a:lnB>
                      <a:noFill/>
                    </a:lnB>
                  </a:tcPr>
                </a:tc>
                <a:tc gridSpan="2">
                  <a:txBody>
                    <a:bodyPr/>
                    <a:lstStyle/>
                    <a:p>
                      <a:pPr algn="l" fontAlgn="b"/>
                      <a:r>
                        <a:rPr lang="en-US" sz="700" b="0" i="0" u="none" strike="noStrike">
                          <a:effectLst/>
                          <a:latin typeface="Arial"/>
                        </a:rPr>
                        <a:t>1st DE Infantry</a:t>
                      </a:r>
                    </a:p>
                  </a:txBody>
                  <a:tcPr marL="5779" marR="5779" marT="5779" marB="0" anchor="b">
                    <a:lnL>
                      <a:noFill/>
                    </a:lnL>
                    <a:lnR>
                      <a:noFill/>
                    </a:lnR>
                    <a:lnT>
                      <a:noFill/>
                    </a:lnT>
                    <a:lnB>
                      <a:noFill/>
                    </a:lnB>
                  </a:tcPr>
                </a:tc>
                <a:tc hMerge="1">
                  <a:txBody>
                    <a:bodyPr/>
                    <a:lstStyle/>
                    <a:p>
                      <a:endParaRPr lang="en-US"/>
                    </a:p>
                  </a:txBody>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53</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Vining</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John B.</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B</a:t>
                      </a:r>
                    </a:p>
                  </a:txBody>
                  <a:tcPr marL="5779" marR="5779" marT="5779" marB="0" anchor="b">
                    <a:lnL>
                      <a:noFill/>
                    </a:lnL>
                    <a:lnR>
                      <a:noFill/>
                    </a:lnR>
                    <a:lnT>
                      <a:noFill/>
                    </a:lnT>
                    <a:lnB>
                      <a:noFill/>
                    </a:lnB>
                  </a:tcPr>
                </a:tc>
                <a:tc gridSpan="2">
                  <a:txBody>
                    <a:bodyPr/>
                    <a:lstStyle/>
                    <a:p>
                      <a:pPr algn="l" fontAlgn="b"/>
                      <a:r>
                        <a:rPr lang="en-US" sz="700" b="0" i="0" u="none" strike="noStrike">
                          <a:effectLst/>
                          <a:latin typeface="Arial"/>
                        </a:rPr>
                        <a:t>7th DE Infantry</a:t>
                      </a:r>
                    </a:p>
                  </a:txBody>
                  <a:tcPr marL="5779" marR="5779" marT="5779" marB="0" anchor="b">
                    <a:lnL>
                      <a:noFill/>
                    </a:lnL>
                    <a:lnR>
                      <a:noFill/>
                    </a:lnR>
                    <a:lnT>
                      <a:noFill/>
                    </a:lnT>
                    <a:lnB>
                      <a:noFill/>
                    </a:lnB>
                  </a:tcPr>
                </a:tc>
                <a:tc hMerge="1">
                  <a:txBody>
                    <a:bodyPr/>
                    <a:lstStyle/>
                    <a:p>
                      <a:endParaRPr lang="en-US"/>
                    </a:p>
                  </a:txBody>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81</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Truss</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James W.</a:t>
                      </a:r>
                    </a:p>
                  </a:txBody>
                  <a:tcPr marL="5779" marR="5779" marT="5779" marB="0" anchor="b">
                    <a:lnL>
                      <a:noFill/>
                    </a:lnL>
                    <a:lnR>
                      <a:noFill/>
                    </a:lnR>
                    <a:lnT>
                      <a:noFill/>
                    </a:lnT>
                    <a:lnB>
                      <a:noFill/>
                    </a:lnB>
                  </a:tcPr>
                </a:tc>
                <a:tc>
                  <a:txBody>
                    <a:bodyPr/>
                    <a:lstStyle/>
                    <a:p>
                      <a:pPr algn="l" fontAlgn="b"/>
                      <a:endParaRPr lang="en-US" sz="7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3rd PA Cavalry</a:t>
                      </a:r>
                    </a:p>
                  </a:txBody>
                  <a:tcPr marL="5779" marR="5779" marT="5779" marB="0" anchor="b">
                    <a:lnL>
                      <a:noFill/>
                    </a:lnL>
                    <a:lnR>
                      <a:noFill/>
                    </a:lnR>
                    <a:lnT>
                      <a:noFill/>
                    </a:lnT>
                    <a:lnB>
                      <a:noFill/>
                    </a:lnB>
                  </a:tcPr>
                </a:tc>
              </a:tr>
              <a:tr h="116740">
                <a:tc>
                  <a:txBody>
                    <a:bodyPr/>
                    <a:lstStyle/>
                    <a:p>
                      <a:pPr algn="l" fontAlgn="b"/>
                      <a:r>
                        <a:rPr lang="en-US" sz="700" b="0" i="0" u="none" strike="noStrike">
                          <a:effectLst/>
                          <a:latin typeface="Arial"/>
                        </a:rPr>
                        <a:t>26</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VanTrump</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Isaac</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I</a:t>
                      </a:r>
                    </a:p>
                  </a:txBody>
                  <a:tcPr marL="5779" marR="5779" marT="5779" marB="0" anchor="b">
                    <a:lnL>
                      <a:noFill/>
                    </a:lnL>
                    <a:lnR>
                      <a:noFill/>
                    </a:lnR>
                    <a:lnT>
                      <a:noFill/>
                    </a:lnT>
                    <a:lnB>
                      <a:noFill/>
                    </a:lnB>
                  </a:tcPr>
                </a:tc>
                <a:tc gridSpan="2">
                  <a:txBody>
                    <a:bodyPr/>
                    <a:lstStyle/>
                    <a:p>
                      <a:pPr algn="l" fontAlgn="b"/>
                      <a:r>
                        <a:rPr lang="en-US" sz="700" b="0" i="0" u="none" strike="noStrike">
                          <a:effectLst/>
                          <a:latin typeface="Arial"/>
                        </a:rPr>
                        <a:t>1st DE Infantry</a:t>
                      </a:r>
                    </a:p>
                  </a:txBody>
                  <a:tcPr marL="5779" marR="5779" marT="5779" marB="0" anchor="b">
                    <a:lnL>
                      <a:noFill/>
                    </a:lnL>
                    <a:lnR>
                      <a:noFill/>
                    </a:lnR>
                    <a:lnT>
                      <a:noFill/>
                    </a:lnT>
                    <a:lnB>
                      <a:noFill/>
                    </a:lnB>
                  </a:tcPr>
                </a:tc>
                <a:tc hMerge="1">
                  <a:txBody>
                    <a:bodyPr/>
                    <a:lstStyle/>
                    <a:p>
                      <a:endParaRPr lang="en-US"/>
                    </a:p>
                  </a:txBody>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54</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Vining</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Joseph</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B</a:t>
                      </a:r>
                    </a:p>
                  </a:txBody>
                  <a:tcPr marL="5779" marR="5779" marT="5779" marB="0" anchor="b">
                    <a:lnL>
                      <a:noFill/>
                    </a:lnL>
                    <a:lnR>
                      <a:noFill/>
                    </a:lnR>
                    <a:lnT>
                      <a:noFill/>
                    </a:lnT>
                    <a:lnB>
                      <a:noFill/>
                    </a:lnB>
                  </a:tcPr>
                </a:tc>
                <a:tc gridSpan="2">
                  <a:txBody>
                    <a:bodyPr/>
                    <a:lstStyle/>
                    <a:p>
                      <a:pPr algn="l" fontAlgn="b"/>
                      <a:r>
                        <a:rPr lang="en-US" sz="700" b="0" i="0" u="none" strike="noStrike">
                          <a:effectLst/>
                          <a:latin typeface="Arial"/>
                        </a:rPr>
                        <a:t>7th DE Infantry</a:t>
                      </a:r>
                    </a:p>
                  </a:txBody>
                  <a:tcPr marL="5779" marR="5779" marT="5779" marB="0" anchor="b">
                    <a:lnL>
                      <a:noFill/>
                    </a:lnL>
                    <a:lnR>
                      <a:noFill/>
                    </a:lnR>
                    <a:lnT>
                      <a:noFill/>
                    </a:lnT>
                    <a:lnB>
                      <a:noFill/>
                    </a:lnB>
                  </a:tcPr>
                </a:tc>
                <a:tc hMerge="1">
                  <a:txBody>
                    <a:bodyPr/>
                    <a:lstStyle/>
                    <a:p>
                      <a:endParaRPr lang="en-US"/>
                    </a:p>
                  </a:txBody>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82</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Wright </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George</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I</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11th PA Cavalry</a:t>
                      </a:r>
                    </a:p>
                  </a:txBody>
                  <a:tcPr marL="5779" marR="5779" marT="5779" marB="0" anchor="b">
                    <a:lnL>
                      <a:noFill/>
                    </a:lnL>
                    <a:lnR>
                      <a:noFill/>
                    </a:lnR>
                    <a:lnT>
                      <a:noFill/>
                    </a:lnT>
                    <a:lnB>
                      <a:noFill/>
                    </a:lnB>
                  </a:tcPr>
                </a:tc>
              </a:tr>
              <a:tr h="116740">
                <a:tc>
                  <a:txBody>
                    <a:bodyPr/>
                    <a:lstStyle/>
                    <a:p>
                      <a:pPr algn="l" fontAlgn="b"/>
                      <a:r>
                        <a:rPr lang="en-US" sz="700" b="0" i="0" u="none" strike="noStrike">
                          <a:effectLst/>
                          <a:latin typeface="Arial"/>
                        </a:rPr>
                        <a:t>27</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Veach</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William</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A </a:t>
                      </a:r>
                    </a:p>
                  </a:txBody>
                  <a:tcPr marL="5779" marR="5779" marT="5779" marB="0" anchor="b">
                    <a:lnL>
                      <a:noFill/>
                    </a:lnL>
                    <a:lnR>
                      <a:noFill/>
                    </a:lnR>
                    <a:lnT>
                      <a:noFill/>
                    </a:lnT>
                    <a:lnB>
                      <a:noFill/>
                    </a:lnB>
                  </a:tcPr>
                </a:tc>
                <a:tc gridSpan="2">
                  <a:txBody>
                    <a:bodyPr/>
                    <a:lstStyle/>
                    <a:p>
                      <a:pPr algn="l" fontAlgn="b"/>
                      <a:r>
                        <a:rPr lang="en-US" sz="700" b="0" i="0" u="none" strike="noStrike">
                          <a:effectLst/>
                          <a:latin typeface="Arial"/>
                        </a:rPr>
                        <a:t>1st DE Infantry</a:t>
                      </a:r>
                    </a:p>
                  </a:txBody>
                  <a:tcPr marL="5779" marR="5779" marT="5779" marB="0" anchor="b">
                    <a:lnL>
                      <a:noFill/>
                    </a:lnL>
                    <a:lnR>
                      <a:noFill/>
                    </a:lnR>
                    <a:lnT>
                      <a:noFill/>
                    </a:lnT>
                    <a:lnB>
                      <a:noFill/>
                    </a:lnB>
                  </a:tcPr>
                </a:tc>
                <a:tc hMerge="1">
                  <a:txBody>
                    <a:bodyPr/>
                    <a:lstStyle/>
                    <a:p>
                      <a:endParaRPr lang="en-US"/>
                    </a:p>
                  </a:txBody>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55</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Wise, Jr.</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James</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B</a:t>
                      </a:r>
                    </a:p>
                  </a:txBody>
                  <a:tcPr marL="5779" marR="5779" marT="5779" marB="0" anchor="b">
                    <a:lnL>
                      <a:noFill/>
                    </a:lnL>
                    <a:lnR>
                      <a:noFill/>
                    </a:lnR>
                    <a:lnT>
                      <a:noFill/>
                    </a:lnT>
                    <a:lnB>
                      <a:noFill/>
                    </a:lnB>
                  </a:tcPr>
                </a:tc>
                <a:tc gridSpan="2">
                  <a:txBody>
                    <a:bodyPr/>
                    <a:lstStyle/>
                    <a:p>
                      <a:pPr algn="l" fontAlgn="b"/>
                      <a:r>
                        <a:rPr lang="en-US" sz="700" b="0" i="0" u="none" strike="noStrike">
                          <a:effectLst/>
                          <a:latin typeface="Arial"/>
                        </a:rPr>
                        <a:t>7th DE Infantry</a:t>
                      </a:r>
                    </a:p>
                  </a:txBody>
                  <a:tcPr marL="5779" marR="5779" marT="5779" marB="0" anchor="b">
                    <a:lnL>
                      <a:noFill/>
                    </a:lnL>
                    <a:lnR>
                      <a:noFill/>
                    </a:lnR>
                    <a:lnT>
                      <a:noFill/>
                    </a:lnT>
                    <a:lnB>
                      <a:noFill/>
                    </a:lnB>
                  </a:tcPr>
                </a:tc>
                <a:tc hMerge="1">
                  <a:txBody>
                    <a:bodyPr/>
                    <a:lstStyle/>
                    <a:p>
                      <a:endParaRPr lang="en-US"/>
                    </a:p>
                  </a:txBody>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83</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Watson</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Archibald</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B</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131st OH Infantry</a:t>
                      </a:r>
                    </a:p>
                  </a:txBody>
                  <a:tcPr marL="5779" marR="5779" marT="5779" marB="0" anchor="b">
                    <a:lnL>
                      <a:noFill/>
                    </a:lnL>
                    <a:lnR>
                      <a:noFill/>
                    </a:lnR>
                    <a:lnT>
                      <a:noFill/>
                    </a:lnT>
                    <a:lnB>
                      <a:noFill/>
                    </a:lnB>
                  </a:tcPr>
                </a:tc>
              </a:tr>
              <a:tr h="116740">
                <a:tc>
                  <a:txBody>
                    <a:bodyPr/>
                    <a:lstStyle/>
                    <a:p>
                      <a:pPr algn="l" fontAlgn="b"/>
                      <a:r>
                        <a:rPr lang="en-US" sz="700" b="0" i="0" u="none" strike="noStrike">
                          <a:effectLst/>
                          <a:latin typeface="Arial"/>
                        </a:rPr>
                        <a:t>28</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Young</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William</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I</a:t>
                      </a:r>
                    </a:p>
                  </a:txBody>
                  <a:tcPr marL="5779" marR="5779" marT="5779" marB="0" anchor="b">
                    <a:lnL>
                      <a:noFill/>
                    </a:lnL>
                    <a:lnR>
                      <a:noFill/>
                    </a:lnR>
                    <a:lnT>
                      <a:noFill/>
                    </a:lnT>
                    <a:lnB>
                      <a:noFill/>
                    </a:lnB>
                  </a:tcPr>
                </a:tc>
                <a:tc gridSpan="2">
                  <a:txBody>
                    <a:bodyPr/>
                    <a:lstStyle/>
                    <a:p>
                      <a:pPr algn="l" fontAlgn="b"/>
                      <a:r>
                        <a:rPr lang="en-US" sz="700" b="0" i="0" u="none" strike="noStrike" dirty="0">
                          <a:effectLst/>
                          <a:latin typeface="Arial"/>
                        </a:rPr>
                        <a:t>1st DE Infantry</a:t>
                      </a:r>
                    </a:p>
                  </a:txBody>
                  <a:tcPr marL="5779" marR="5779" marT="5779" marB="0" anchor="b">
                    <a:lnL>
                      <a:noFill/>
                    </a:lnL>
                    <a:lnR>
                      <a:noFill/>
                    </a:lnR>
                    <a:lnT>
                      <a:noFill/>
                    </a:lnT>
                    <a:lnB>
                      <a:noFill/>
                    </a:lnB>
                  </a:tcPr>
                </a:tc>
                <a:tc hMerge="1">
                  <a:txBody>
                    <a:bodyPr/>
                    <a:lstStyle/>
                    <a:p>
                      <a:endParaRPr lang="en-US"/>
                    </a:p>
                  </a:txBody>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56</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Ferris</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Charles</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B</a:t>
                      </a:r>
                    </a:p>
                  </a:txBody>
                  <a:tcPr marL="5779" marR="5779" marT="5779" marB="0" anchor="b">
                    <a:lnL>
                      <a:noFill/>
                    </a:lnL>
                    <a:lnR>
                      <a:noFill/>
                    </a:lnR>
                    <a:lnT>
                      <a:noFill/>
                    </a:lnT>
                    <a:lnB>
                      <a:noFill/>
                    </a:lnB>
                  </a:tcPr>
                </a:tc>
                <a:tc gridSpan="2">
                  <a:txBody>
                    <a:bodyPr/>
                    <a:lstStyle/>
                    <a:p>
                      <a:pPr algn="l" fontAlgn="b"/>
                      <a:r>
                        <a:rPr lang="en-US" sz="700" b="0" i="0" u="none" strike="noStrike" dirty="0">
                          <a:effectLst/>
                          <a:latin typeface="Arial"/>
                        </a:rPr>
                        <a:t>9th DE Infantry</a:t>
                      </a:r>
                    </a:p>
                  </a:txBody>
                  <a:tcPr marL="5779" marR="5779" marT="5779" marB="0" anchor="b">
                    <a:lnL>
                      <a:noFill/>
                    </a:lnL>
                    <a:lnR>
                      <a:noFill/>
                    </a:lnR>
                    <a:lnT>
                      <a:noFill/>
                    </a:lnT>
                    <a:lnB>
                      <a:noFill/>
                    </a:lnB>
                  </a:tcPr>
                </a:tc>
                <a:tc hMerge="1">
                  <a:txBody>
                    <a:bodyPr/>
                    <a:lstStyle/>
                    <a:p>
                      <a:endParaRPr lang="en-US"/>
                    </a:p>
                  </a:txBody>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84</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Lunt</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Ira</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D</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2nd ME Sharpshooters</a:t>
                      </a:r>
                    </a:p>
                  </a:txBody>
                  <a:tcPr marL="5779" marR="5779" marT="5779" marB="0" anchor="b">
                    <a:lnL>
                      <a:noFill/>
                    </a:lnL>
                    <a:lnR>
                      <a:noFill/>
                    </a:lnR>
                    <a:lnT>
                      <a:noFill/>
                    </a:lnT>
                    <a:lnB>
                      <a:noFill/>
                    </a:lnB>
                  </a:tcPr>
                </a:tc>
              </a:tr>
              <a:tr h="116740">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endParaRPr lang="en-US" sz="500" b="0" i="0" u="none" strike="noStrike">
                        <a:effectLst/>
                        <a:latin typeface="Arial"/>
                      </a:endParaRP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85</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Tidwell</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George</a:t>
                      </a:r>
                    </a:p>
                  </a:txBody>
                  <a:tcPr marL="5779" marR="5779" marT="5779" marB="0" anchor="b">
                    <a:lnL>
                      <a:noFill/>
                    </a:lnL>
                    <a:lnR>
                      <a:noFill/>
                    </a:lnR>
                    <a:lnT>
                      <a:noFill/>
                    </a:lnT>
                    <a:lnB>
                      <a:noFill/>
                    </a:lnB>
                  </a:tcPr>
                </a:tc>
                <a:tc>
                  <a:txBody>
                    <a:bodyPr/>
                    <a:lstStyle/>
                    <a:p>
                      <a:pPr algn="l" fontAlgn="b"/>
                      <a:r>
                        <a:rPr lang="en-US" sz="700" b="0" i="0" u="none" strike="noStrike">
                          <a:effectLst/>
                          <a:latin typeface="Arial"/>
                        </a:rPr>
                        <a:t>Co D</a:t>
                      </a:r>
                    </a:p>
                  </a:txBody>
                  <a:tcPr marL="5779" marR="5779" marT="5779" marB="0" anchor="b">
                    <a:lnL>
                      <a:noFill/>
                    </a:lnL>
                    <a:lnR>
                      <a:noFill/>
                    </a:lnR>
                    <a:lnT>
                      <a:noFill/>
                    </a:lnT>
                    <a:lnB>
                      <a:noFill/>
                    </a:lnB>
                  </a:tcPr>
                </a:tc>
                <a:tc>
                  <a:txBody>
                    <a:bodyPr/>
                    <a:lstStyle/>
                    <a:p>
                      <a:pPr algn="l" fontAlgn="b"/>
                      <a:r>
                        <a:rPr lang="en-US" sz="700" b="0" i="0" u="none" strike="noStrike" dirty="0">
                          <a:effectLst/>
                          <a:latin typeface="Arial"/>
                        </a:rPr>
                        <a:t>26th MS Volunteers</a:t>
                      </a:r>
                    </a:p>
                  </a:txBody>
                  <a:tcPr marL="5779" marR="5779" marT="5779" marB="0" anchor="b">
                    <a:lnL>
                      <a:noFill/>
                    </a:lnL>
                    <a:lnR>
                      <a:noFill/>
                    </a:lnR>
                    <a:lnT>
                      <a:noFill/>
                    </a:lnT>
                    <a:lnB>
                      <a:noFill/>
                    </a:lnB>
                  </a:tcPr>
                </a:tc>
              </a:tr>
            </a:tbl>
          </a:graphicData>
        </a:graphic>
      </p:graphicFrame>
      <p:sp>
        <p:nvSpPr>
          <p:cNvPr id="6" name="Right Arrow 5"/>
          <p:cNvSpPr/>
          <p:nvPr/>
        </p:nvSpPr>
        <p:spPr>
          <a:xfrm>
            <a:off x="5533770" y="5334784"/>
            <a:ext cx="230905" cy="12827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ight Arrow 6"/>
          <p:cNvSpPr/>
          <p:nvPr/>
        </p:nvSpPr>
        <p:spPr>
          <a:xfrm>
            <a:off x="5533770" y="2435728"/>
            <a:ext cx="230905" cy="12827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ight Arrow 7"/>
          <p:cNvSpPr/>
          <p:nvPr/>
        </p:nvSpPr>
        <p:spPr>
          <a:xfrm>
            <a:off x="171642" y="3564564"/>
            <a:ext cx="230905" cy="12827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ight Arrow 8"/>
          <p:cNvSpPr/>
          <p:nvPr/>
        </p:nvSpPr>
        <p:spPr>
          <a:xfrm>
            <a:off x="171642" y="4186707"/>
            <a:ext cx="230905" cy="12827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ight Arrow 9"/>
          <p:cNvSpPr/>
          <p:nvPr/>
        </p:nvSpPr>
        <p:spPr>
          <a:xfrm>
            <a:off x="2974573" y="2307452"/>
            <a:ext cx="230905" cy="12827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ight Arrow 10"/>
          <p:cNvSpPr/>
          <p:nvPr/>
        </p:nvSpPr>
        <p:spPr>
          <a:xfrm>
            <a:off x="5533770" y="2756420"/>
            <a:ext cx="230905" cy="12827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ight Arrow 11"/>
          <p:cNvSpPr/>
          <p:nvPr/>
        </p:nvSpPr>
        <p:spPr>
          <a:xfrm>
            <a:off x="2974573" y="4635676"/>
            <a:ext cx="230905" cy="12827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5764675" y="6140651"/>
            <a:ext cx="2532657" cy="276999"/>
          </a:xfrm>
          <a:prstGeom prst="rect">
            <a:avLst/>
          </a:prstGeom>
          <a:noFill/>
        </p:spPr>
        <p:txBody>
          <a:bodyPr wrap="square" rtlCol="0">
            <a:spAutoFit/>
          </a:bodyPr>
          <a:lstStyle/>
          <a:p>
            <a:r>
              <a:rPr lang="en-US" sz="1200" dirty="0" smtClean="0"/>
              <a:t>Source: Florence Davies, NCHS</a:t>
            </a:r>
            <a:endParaRPr lang="en-US" sz="1200" dirty="0"/>
          </a:p>
        </p:txBody>
      </p:sp>
      <p:sp>
        <p:nvSpPr>
          <p:cNvPr id="14" name="Right Arrow 13"/>
          <p:cNvSpPr/>
          <p:nvPr/>
        </p:nvSpPr>
        <p:spPr>
          <a:xfrm>
            <a:off x="171642" y="5075707"/>
            <a:ext cx="230905" cy="12827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ight Arrow 14"/>
          <p:cNvSpPr/>
          <p:nvPr/>
        </p:nvSpPr>
        <p:spPr>
          <a:xfrm>
            <a:off x="199396" y="2435728"/>
            <a:ext cx="230905" cy="12827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37144395"/>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22400"/>
          </a:xfrm>
        </p:spPr>
        <p:txBody>
          <a:bodyPr>
            <a:normAutofit fontScale="90000"/>
          </a:bodyPr>
          <a:lstStyle/>
          <a:p>
            <a:r>
              <a:rPr lang="en-US" dirty="0" smtClean="0"/>
              <a:t>Brig. Gen. Lorenzo Thomas, U. S. Army</a:t>
            </a:r>
            <a:br>
              <a:rPr lang="en-US" dirty="0" smtClean="0"/>
            </a:br>
            <a:r>
              <a:rPr lang="en-US" sz="2200" dirty="0" smtClean="0"/>
              <a:t>Adjutant General, 1861, Secretary of War “ad interim”, 1868</a:t>
            </a:r>
            <a:br>
              <a:rPr lang="en-US" sz="2200" dirty="0" smtClean="0"/>
            </a:br>
            <a:r>
              <a:rPr lang="en-US" sz="3100" dirty="0" smtClean="0"/>
              <a:t> </a:t>
            </a:r>
            <a:endParaRPr lang="en-US" sz="3100" dirty="0"/>
          </a:p>
        </p:txBody>
      </p:sp>
      <p:sp>
        <p:nvSpPr>
          <p:cNvPr id="6" name="TextBox 5"/>
          <p:cNvSpPr txBox="1"/>
          <p:nvPr/>
        </p:nvSpPr>
        <p:spPr>
          <a:xfrm>
            <a:off x="457200" y="1493365"/>
            <a:ext cx="4904928" cy="4524316"/>
          </a:xfrm>
          <a:prstGeom prst="rect">
            <a:avLst/>
          </a:prstGeom>
          <a:noFill/>
        </p:spPr>
        <p:txBody>
          <a:bodyPr wrap="square" rtlCol="0">
            <a:spAutoFit/>
          </a:bodyPr>
          <a:lstStyle/>
          <a:p>
            <a:r>
              <a:rPr lang="en-US" dirty="0" smtClean="0"/>
              <a:t>1804 Born in New Castle to Evan Thomas, Esq. </a:t>
            </a:r>
          </a:p>
          <a:p>
            <a:r>
              <a:rPr lang="en-US" dirty="0" smtClean="0"/>
              <a:t>May have lived on E2nd </a:t>
            </a:r>
          </a:p>
          <a:p>
            <a:r>
              <a:rPr lang="en-US" dirty="0" smtClean="0"/>
              <a:t>Attended New Castle Academy</a:t>
            </a:r>
          </a:p>
          <a:p>
            <a:r>
              <a:rPr lang="en-US" dirty="0" smtClean="0"/>
              <a:t>Appointed to West Point by Sen. N. Van Dyke Jr.</a:t>
            </a:r>
            <a:r>
              <a:rPr lang="en-US" dirty="0"/>
              <a:t>, </a:t>
            </a:r>
            <a:r>
              <a:rPr lang="en-US" dirty="0" smtClean="0"/>
              <a:t>1823 Graduated</a:t>
            </a:r>
          </a:p>
          <a:p>
            <a:r>
              <a:rPr lang="en-US" dirty="0" smtClean="0"/>
              <a:t>1832 Married Elizabeth </a:t>
            </a:r>
            <a:r>
              <a:rPr lang="en-US" dirty="0" err="1" smtClean="0"/>
              <a:t>Colesberry</a:t>
            </a:r>
            <a:r>
              <a:rPr lang="en-US" dirty="0" smtClean="0"/>
              <a:t> (1806-1879) in New Castle, 9 children</a:t>
            </a:r>
          </a:p>
          <a:p>
            <a:r>
              <a:rPr lang="en-US" dirty="0" smtClean="0"/>
              <a:t>1835 Served in 2</a:t>
            </a:r>
            <a:r>
              <a:rPr lang="en-US" baseline="30000" dirty="0" smtClean="0"/>
              <a:t>nd</a:t>
            </a:r>
            <a:r>
              <a:rPr lang="en-US" dirty="0" smtClean="0"/>
              <a:t> Seminole war</a:t>
            </a:r>
          </a:p>
          <a:p>
            <a:r>
              <a:rPr lang="en-US" dirty="0" smtClean="0"/>
              <a:t>1853 Chief of staff to commander of U.S. Army</a:t>
            </a:r>
          </a:p>
          <a:p>
            <a:r>
              <a:rPr lang="en-US" dirty="0" smtClean="0"/>
              <a:t>1861 Adjutant General</a:t>
            </a:r>
          </a:p>
          <a:p>
            <a:r>
              <a:rPr lang="en-US" dirty="0" smtClean="0"/>
              <a:t>1863 “Banished” by Sec. War Edward Stanton</a:t>
            </a:r>
          </a:p>
          <a:p>
            <a:r>
              <a:rPr lang="en-US" dirty="0"/>
              <a:t>	</a:t>
            </a:r>
            <a:r>
              <a:rPr lang="en-US" dirty="0" smtClean="0"/>
              <a:t>Recruited and created black troops in MS.</a:t>
            </a:r>
          </a:p>
          <a:p>
            <a:r>
              <a:rPr lang="en-US" dirty="0" smtClean="0"/>
              <a:t>1868 After Lincoln’s death, successor Andrew 	Johnson fired Stanton and replaced him 	with U. S. Grant, then Thomas. </a:t>
            </a:r>
          </a:p>
          <a:p>
            <a:r>
              <a:rPr lang="en-US" dirty="0"/>
              <a:t>	</a:t>
            </a:r>
            <a:r>
              <a:rPr lang="en-US" dirty="0" smtClean="0"/>
              <a:t>(Read about Andrew Johnson impeachment)! </a:t>
            </a:r>
          </a:p>
        </p:txBody>
      </p:sp>
      <p:sp>
        <p:nvSpPr>
          <p:cNvPr id="7" name="TextBox 6"/>
          <p:cNvSpPr txBox="1"/>
          <p:nvPr/>
        </p:nvSpPr>
        <p:spPr>
          <a:xfrm>
            <a:off x="457200" y="6128434"/>
            <a:ext cx="8496300" cy="523220"/>
          </a:xfrm>
          <a:prstGeom prst="rect">
            <a:avLst/>
          </a:prstGeom>
          <a:noFill/>
        </p:spPr>
        <p:txBody>
          <a:bodyPr wrap="square" rtlCol="0">
            <a:spAutoFit/>
          </a:bodyPr>
          <a:lstStyle/>
          <a:p>
            <a:r>
              <a:rPr lang="en-US" sz="1400" dirty="0" smtClean="0"/>
              <a:t>President Lincoln’s Recruiter:  General Lorenzo Thomas and the United States COLORED TROOPS in the Civil War,   M. Eggleston 2013</a:t>
            </a:r>
            <a:endParaRPr lang="en-US" sz="1400" dirty="0"/>
          </a:p>
        </p:txBody>
      </p:sp>
      <p:pic>
        <p:nvPicPr>
          <p:cNvPr id="4" name="Picture 3"/>
          <p:cNvPicPr>
            <a:picLocks noChangeAspect="1"/>
          </p:cNvPicPr>
          <p:nvPr/>
        </p:nvPicPr>
        <p:blipFill>
          <a:blip r:embed="rId3"/>
          <a:stretch>
            <a:fillRect/>
          </a:stretch>
        </p:blipFill>
        <p:spPr>
          <a:xfrm>
            <a:off x="5497918" y="1298223"/>
            <a:ext cx="3148418" cy="4488744"/>
          </a:xfrm>
          <a:prstGeom prst="rect">
            <a:avLst/>
          </a:prstGeom>
        </p:spPr>
      </p:pic>
    </p:spTree>
    <p:extLst>
      <p:ext uri="{BB962C8B-B14F-4D97-AF65-F5344CB8AC3E}">
        <p14:creationId xmlns:p14="http://schemas.microsoft.com/office/powerpoint/2010/main" val="1287032591"/>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Lorenzo Thomas Brief Time in the Spotlight</a:t>
            </a:r>
            <a:endParaRPr lang="en-US" sz="3600" dirty="0"/>
          </a:p>
        </p:txBody>
      </p:sp>
      <p:sp>
        <p:nvSpPr>
          <p:cNvPr id="3" name="TextBox 2"/>
          <p:cNvSpPr txBox="1"/>
          <p:nvPr/>
        </p:nvSpPr>
        <p:spPr>
          <a:xfrm>
            <a:off x="334022" y="1305476"/>
            <a:ext cx="8352778" cy="3477875"/>
          </a:xfrm>
          <a:prstGeom prst="rect">
            <a:avLst/>
          </a:prstGeom>
          <a:noFill/>
        </p:spPr>
        <p:txBody>
          <a:bodyPr wrap="square" rtlCol="0">
            <a:spAutoFit/>
          </a:bodyPr>
          <a:lstStyle/>
          <a:p>
            <a:pPr marL="285750" indent="-285750">
              <a:buFont typeface="Arial"/>
              <a:buChar char="•"/>
            </a:pPr>
            <a:r>
              <a:rPr lang="en-US" sz="2000" dirty="0" smtClean="0"/>
              <a:t>Lincoln, a moderate Republican assassinated April 1865 after the end of the war, succeeded by Andrew Johnson</a:t>
            </a:r>
          </a:p>
          <a:p>
            <a:pPr marL="285750" indent="-285750">
              <a:buFont typeface="Arial"/>
              <a:buChar char="•"/>
            </a:pPr>
            <a:r>
              <a:rPr lang="en-US" sz="2000" dirty="0" smtClean="0"/>
              <a:t>Radical Republicans in Congress wanted harsher treatment of the South than Lincoln had promised.</a:t>
            </a:r>
          </a:p>
          <a:p>
            <a:pPr marL="285750" indent="-285750">
              <a:buFont typeface="Arial"/>
              <a:buChar char="•"/>
            </a:pPr>
            <a:r>
              <a:rPr lang="en-US" sz="2000" dirty="0" smtClean="0"/>
              <a:t>Johnson tried to fire Edwin Stanton, Secretary of War (and State) but Congress passed the Tenure of Office law to block that.</a:t>
            </a:r>
          </a:p>
          <a:p>
            <a:pPr marL="285750" indent="-285750">
              <a:buFont typeface="Arial"/>
              <a:buChar char="•"/>
            </a:pPr>
            <a:r>
              <a:rPr lang="en-US" sz="2000" dirty="0" smtClean="0"/>
              <a:t>Johnson replaced Stanton anyway with Thomas</a:t>
            </a:r>
          </a:p>
          <a:p>
            <a:pPr marL="285750" indent="-285750">
              <a:buFont typeface="Arial"/>
              <a:buChar char="•"/>
            </a:pPr>
            <a:r>
              <a:rPr lang="en-US" sz="2000" dirty="0" smtClean="0"/>
              <a:t>Stanton locked himself in his office to prevent the takeover. </a:t>
            </a:r>
          </a:p>
          <a:p>
            <a:pPr marL="285750" indent="-285750">
              <a:buFont typeface="Arial"/>
              <a:buChar char="•"/>
            </a:pPr>
            <a:r>
              <a:rPr lang="en-US" sz="2000" dirty="0" smtClean="0"/>
              <a:t>Congress impeached Johnson with Thomas a prime witness for defense.</a:t>
            </a:r>
          </a:p>
          <a:p>
            <a:pPr marL="285750" indent="-285750">
              <a:buFont typeface="Arial"/>
              <a:buChar char="•"/>
            </a:pPr>
            <a:r>
              <a:rPr lang="en-US" sz="2000" dirty="0" smtClean="0"/>
              <a:t>The trial lasted months (with continuous press coverage) but Johnson was acquitted in the end.</a:t>
            </a:r>
            <a:endParaRPr lang="en-US" sz="2000" dirty="0"/>
          </a:p>
        </p:txBody>
      </p:sp>
    </p:spTree>
    <p:extLst>
      <p:ext uri="{BB962C8B-B14F-4D97-AF65-F5344CB8AC3E}">
        <p14:creationId xmlns:p14="http://schemas.microsoft.com/office/powerpoint/2010/main" val="1892041029"/>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5-04-26 at 9.51.50 PM.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398159" y="2937828"/>
            <a:ext cx="5743677" cy="2116726"/>
          </a:xfrm>
          <a:prstGeom prst="rect">
            <a:avLst/>
          </a:prstGeom>
        </p:spPr>
      </p:pic>
      <p:sp>
        <p:nvSpPr>
          <p:cNvPr id="5" name="TextBox 4"/>
          <p:cNvSpPr txBox="1"/>
          <p:nvPr/>
        </p:nvSpPr>
        <p:spPr>
          <a:xfrm>
            <a:off x="533400" y="309890"/>
            <a:ext cx="8210977" cy="584776"/>
          </a:xfrm>
          <a:prstGeom prst="rect">
            <a:avLst/>
          </a:prstGeom>
          <a:noFill/>
        </p:spPr>
        <p:txBody>
          <a:bodyPr wrap="none" rtlCol="0">
            <a:spAutoFit/>
          </a:bodyPr>
          <a:lstStyle/>
          <a:p>
            <a:r>
              <a:rPr lang="en-US" sz="3200" dirty="0" smtClean="0"/>
              <a:t>Where did Gen. Thomas grow up in New Castle</a:t>
            </a:r>
            <a:r>
              <a:rPr lang="en-US" sz="2800" dirty="0" smtClean="0"/>
              <a:t>?</a:t>
            </a:r>
            <a:endParaRPr lang="en-US" sz="2800" dirty="0"/>
          </a:p>
        </p:txBody>
      </p:sp>
      <p:sp>
        <p:nvSpPr>
          <p:cNvPr id="6" name="TextBox 5"/>
          <p:cNvSpPr txBox="1"/>
          <p:nvPr/>
        </p:nvSpPr>
        <p:spPr>
          <a:xfrm>
            <a:off x="533400" y="1021666"/>
            <a:ext cx="7899400" cy="2092881"/>
          </a:xfrm>
          <a:prstGeom prst="rect">
            <a:avLst/>
          </a:prstGeom>
          <a:noFill/>
        </p:spPr>
        <p:txBody>
          <a:bodyPr wrap="square" rtlCol="0">
            <a:spAutoFit/>
          </a:bodyPr>
          <a:lstStyle/>
          <a:p>
            <a:r>
              <a:rPr lang="en-US" sz="1600" dirty="0" smtClean="0"/>
              <a:t>He was born in 1804 in New Castle to Evan Thomas, Esq. </a:t>
            </a:r>
            <a:r>
              <a:rPr lang="en-US" sz="1600" dirty="0"/>
              <a:t>(1763-1836) </a:t>
            </a:r>
            <a:r>
              <a:rPr lang="en-US" sz="1600" dirty="0" smtClean="0"/>
              <a:t>who emigrated from Wales.  They were apparently unrelated to </a:t>
            </a:r>
            <a:r>
              <a:rPr lang="en-US" sz="1600" dirty="0"/>
              <a:t>Charles Thomas </a:t>
            </a:r>
            <a:r>
              <a:rPr lang="en-US" sz="1600" dirty="0" smtClean="0"/>
              <a:t>(of the current Episcopal </a:t>
            </a:r>
            <a:r>
              <a:rPr lang="en-US" sz="1600" dirty="0"/>
              <a:t>parish </a:t>
            </a:r>
            <a:r>
              <a:rPr lang="en-US" sz="1600" dirty="0" smtClean="0"/>
              <a:t>house </a:t>
            </a:r>
            <a:r>
              <a:rPr lang="en-US" sz="1600" dirty="0"/>
              <a:t>at The Strand &amp; Harmony). </a:t>
            </a:r>
            <a:r>
              <a:rPr lang="en-US" sz="1600" dirty="0" smtClean="0"/>
              <a:t>He is shown in the census for NC from 1800-1830. </a:t>
            </a:r>
          </a:p>
          <a:p>
            <a:endParaRPr lang="en-US" sz="1600" dirty="0" smtClean="0"/>
          </a:p>
          <a:p>
            <a:r>
              <a:rPr lang="en-US" sz="1600" dirty="0" smtClean="0"/>
              <a:t>The Latrobe map of 1804-5 shows a  brick “Thomas” house as the left half of a duplex a few feet from modern Plum Alley.  This may be 136 E 2</a:t>
            </a:r>
            <a:r>
              <a:rPr lang="en-US" sz="1600" baseline="30000" dirty="0" smtClean="0"/>
              <a:t>nd</a:t>
            </a:r>
            <a:r>
              <a:rPr lang="en-US" sz="1600" dirty="0" smtClean="0"/>
              <a:t> (Terry </a:t>
            </a:r>
            <a:r>
              <a:rPr lang="en-US" sz="1600" dirty="0" err="1" smtClean="0"/>
              <a:t>Gormley</a:t>
            </a:r>
            <a:r>
              <a:rPr lang="en-US" sz="1600" dirty="0" smtClean="0"/>
              <a:t>) but it needs to be checked out with title chains.</a:t>
            </a:r>
          </a:p>
          <a:p>
            <a:endParaRPr lang="en-US" dirty="0"/>
          </a:p>
        </p:txBody>
      </p:sp>
      <p:pic>
        <p:nvPicPr>
          <p:cNvPr id="2" name="Picture 1" descr="photo 3.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79400" y="4629620"/>
            <a:ext cx="3238500" cy="1872780"/>
          </a:xfrm>
          <a:prstGeom prst="rect">
            <a:avLst/>
          </a:prstGeom>
        </p:spPr>
      </p:pic>
      <p:sp>
        <p:nvSpPr>
          <p:cNvPr id="3" name="TextBox 2"/>
          <p:cNvSpPr txBox="1"/>
          <p:nvPr/>
        </p:nvSpPr>
        <p:spPr>
          <a:xfrm>
            <a:off x="279400" y="4260288"/>
            <a:ext cx="1816100" cy="369332"/>
          </a:xfrm>
          <a:prstGeom prst="rect">
            <a:avLst/>
          </a:prstGeom>
          <a:noFill/>
        </p:spPr>
        <p:txBody>
          <a:bodyPr wrap="square" rtlCol="0">
            <a:spAutoFit/>
          </a:bodyPr>
          <a:lstStyle/>
          <a:p>
            <a:r>
              <a:rPr lang="en-US" dirty="0" smtClean="0"/>
              <a:t>134-138 E 2nd</a:t>
            </a:r>
            <a:endParaRPr lang="en-US" dirty="0"/>
          </a:p>
        </p:txBody>
      </p:sp>
      <p:sp>
        <p:nvSpPr>
          <p:cNvPr id="7" name="TextBox 6"/>
          <p:cNvSpPr txBox="1"/>
          <p:nvPr/>
        </p:nvSpPr>
        <p:spPr>
          <a:xfrm>
            <a:off x="3759200" y="5295900"/>
            <a:ext cx="4673600" cy="1477328"/>
          </a:xfrm>
          <a:prstGeom prst="rect">
            <a:avLst/>
          </a:prstGeom>
          <a:noFill/>
        </p:spPr>
        <p:txBody>
          <a:bodyPr wrap="square" rtlCol="0">
            <a:spAutoFit/>
          </a:bodyPr>
          <a:lstStyle/>
          <a:p>
            <a:r>
              <a:rPr lang="en-US" dirty="0" smtClean="0"/>
              <a:t>The N.H.R. inventory describes 134-138 E 2</a:t>
            </a:r>
            <a:r>
              <a:rPr lang="en-US" baseline="30000" dirty="0" smtClean="0"/>
              <a:t>nd</a:t>
            </a:r>
            <a:r>
              <a:rPr lang="en-US" dirty="0" smtClean="0"/>
              <a:t> as “late 1700’s” .  Note  Georgian/Federal features: fan light or square transom, gabled roof, </a:t>
            </a:r>
            <a:r>
              <a:rPr lang="en-US" dirty="0" err="1" smtClean="0"/>
              <a:t>flemish</a:t>
            </a:r>
            <a:r>
              <a:rPr lang="en-US" dirty="0" smtClean="0"/>
              <a:t> bond, mostly symmetrical except for one door/alley.</a:t>
            </a:r>
            <a:endParaRPr lang="en-US" dirty="0"/>
          </a:p>
        </p:txBody>
      </p:sp>
      <p:sp>
        <p:nvSpPr>
          <p:cNvPr id="8" name="Donut 7"/>
          <p:cNvSpPr/>
          <p:nvPr/>
        </p:nvSpPr>
        <p:spPr>
          <a:xfrm>
            <a:off x="5746971" y="3213335"/>
            <a:ext cx="1289220" cy="987731"/>
          </a:xfrm>
          <a:prstGeom prst="donut">
            <a:avLst>
              <a:gd name="adj" fmla="val 11359"/>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87943760"/>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vansGrave.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5400000">
            <a:off x="-109166" y="2117176"/>
            <a:ext cx="4787903" cy="3576150"/>
          </a:xfrm>
          <a:prstGeom prst="rect">
            <a:avLst/>
          </a:prstGeom>
        </p:spPr>
      </p:pic>
      <p:sp>
        <p:nvSpPr>
          <p:cNvPr id="4" name="Rectangle 3"/>
          <p:cNvSpPr/>
          <p:nvPr/>
        </p:nvSpPr>
        <p:spPr>
          <a:xfrm>
            <a:off x="4343400" y="202683"/>
            <a:ext cx="4800600" cy="6340199"/>
          </a:xfrm>
          <a:prstGeom prst="rect">
            <a:avLst/>
          </a:prstGeom>
        </p:spPr>
        <p:txBody>
          <a:bodyPr wrap="square">
            <a:spAutoFit/>
          </a:bodyPr>
          <a:lstStyle/>
          <a:p>
            <a:pPr algn="ctr"/>
            <a:r>
              <a:rPr lang="en-US" dirty="0"/>
              <a:t>Sacred </a:t>
            </a:r>
            <a:endParaRPr lang="en-US" dirty="0" smtClean="0"/>
          </a:p>
          <a:p>
            <a:pPr algn="ctr"/>
            <a:r>
              <a:rPr lang="en-US" dirty="0"/>
              <a:t>T</a:t>
            </a:r>
            <a:r>
              <a:rPr lang="en-US" dirty="0" smtClean="0"/>
              <a:t>o </a:t>
            </a:r>
            <a:r>
              <a:rPr lang="en-US" dirty="0"/>
              <a:t>the Memory of </a:t>
            </a:r>
            <a:endParaRPr lang="en-US" dirty="0" smtClean="0"/>
          </a:p>
          <a:p>
            <a:pPr algn="ctr"/>
            <a:r>
              <a:rPr lang="en-US" dirty="0" smtClean="0"/>
              <a:t>My </a:t>
            </a:r>
            <a:r>
              <a:rPr lang="en-US" dirty="0"/>
              <a:t>beloved Husband </a:t>
            </a:r>
            <a:endParaRPr lang="en-US" dirty="0" smtClean="0"/>
          </a:p>
          <a:p>
            <a:pPr algn="ctr"/>
            <a:r>
              <a:rPr lang="en-US" dirty="0"/>
              <a:t>	</a:t>
            </a:r>
            <a:r>
              <a:rPr lang="en-US" sz="2800" dirty="0" err="1" smtClean="0"/>
              <a:t>Cap't</a:t>
            </a:r>
            <a:r>
              <a:rPr lang="en-US" sz="2800" dirty="0"/>
              <a:t>. John </a:t>
            </a:r>
            <a:r>
              <a:rPr lang="en-US" sz="2800" dirty="0" smtClean="0"/>
              <a:t>Evans</a:t>
            </a:r>
          </a:p>
          <a:p>
            <a:pPr algn="ctr"/>
            <a:r>
              <a:rPr lang="en-US" dirty="0" smtClean="0"/>
              <a:t> </a:t>
            </a:r>
            <a:r>
              <a:rPr lang="en-US" dirty="0"/>
              <a:t>of 2nd Reg. Del. Vols. </a:t>
            </a:r>
            <a:endParaRPr lang="en-US" dirty="0" smtClean="0"/>
          </a:p>
          <a:p>
            <a:pPr algn="ctr"/>
            <a:r>
              <a:rPr lang="en-US" dirty="0" smtClean="0"/>
              <a:t>After </a:t>
            </a:r>
            <a:r>
              <a:rPr lang="en-US" dirty="0"/>
              <a:t>having distinguished </a:t>
            </a:r>
            <a:r>
              <a:rPr lang="en-US" dirty="0" smtClean="0"/>
              <a:t>himself</a:t>
            </a:r>
          </a:p>
          <a:p>
            <a:pPr algn="ctr"/>
            <a:r>
              <a:rPr lang="en-US" dirty="0" smtClean="0"/>
              <a:t>at the Battles </a:t>
            </a:r>
            <a:r>
              <a:rPr lang="en-US" dirty="0"/>
              <a:t>of Gains </a:t>
            </a:r>
            <a:r>
              <a:rPr lang="en-US" dirty="0" smtClean="0"/>
              <a:t>Mills,</a:t>
            </a:r>
          </a:p>
          <a:p>
            <a:pPr algn="ctr"/>
            <a:r>
              <a:rPr lang="en-US" dirty="0" smtClean="0"/>
              <a:t>Savage </a:t>
            </a:r>
            <a:r>
              <a:rPr lang="en-US" dirty="0"/>
              <a:t>Station, Peach Orchard, </a:t>
            </a:r>
            <a:endParaRPr lang="en-US" dirty="0" smtClean="0"/>
          </a:p>
          <a:p>
            <a:pPr algn="ctr"/>
            <a:r>
              <a:rPr lang="en-US" dirty="0" smtClean="0"/>
              <a:t>White </a:t>
            </a:r>
            <a:r>
              <a:rPr lang="en-US" dirty="0"/>
              <a:t>Oak, Malvern Hill</a:t>
            </a:r>
            <a:r>
              <a:rPr lang="en-US" dirty="0" smtClean="0"/>
              <a:t>,</a:t>
            </a:r>
          </a:p>
          <a:p>
            <a:pPr algn="ctr"/>
            <a:r>
              <a:rPr lang="en-US" dirty="0" smtClean="0"/>
              <a:t>Antietam</a:t>
            </a:r>
            <a:r>
              <a:rPr lang="en-US" dirty="0"/>
              <a:t>, </a:t>
            </a:r>
            <a:endParaRPr lang="en-US" dirty="0" smtClean="0"/>
          </a:p>
          <a:p>
            <a:pPr algn="ctr"/>
            <a:r>
              <a:rPr lang="en-US" dirty="0" smtClean="0"/>
              <a:t>Fredericksburg</a:t>
            </a:r>
            <a:r>
              <a:rPr lang="en-US" dirty="0"/>
              <a:t>, Chancellorsville, </a:t>
            </a:r>
            <a:endParaRPr lang="en-US" dirty="0" smtClean="0"/>
          </a:p>
          <a:p>
            <a:pPr algn="ctr"/>
            <a:r>
              <a:rPr lang="en-US" dirty="0" smtClean="0"/>
              <a:t>Gettysburg</a:t>
            </a:r>
            <a:r>
              <a:rPr lang="en-US" dirty="0"/>
              <a:t>, Auburn Hill, </a:t>
            </a:r>
            <a:endParaRPr lang="en-US" dirty="0" smtClean="0"/>
          </a:p>
          <a:p>
            <a:pPr algn="ctr"/>
            <a:r>
              <a:rPr lang="en-US" dirty="0" err="1" smtClean="0"/>
              <a:t>Bristoe</a:t>
            </a:r>
            <a:r>
              <a:rPr lang="en-US" dirty="0" smtClean="0"/>
              <a:t> </a:t>
            </a:r>
            <a:r>
              <a:rPr lang="en-US" dirty="0"/>
              <a:t>Station, Mine Run and </a:t>
            </a:r>
            <a:endParaRPr lang="en-US" dirty="0" smtClean="0"/>
          </a:p>
          <a:p>
            <a:pPr algn="ctr"/>
            <a:r>
              <a:rPr lang="en-US" dirty="0"/>
              <a:t>	</a:t>
            </a:r>
            <a:r>
              <a:rPr lang="en-US" dirty="0" smtClean="0"/>
              <a:t>Wilderness</a:t>
            </a:r>
            <a:r>
              <a:rPr lang="en-US" dirty="0"/>
              <a:t>, </a:t>
            </a:r>
            <a:endParaRPr lang="en-US" dirty="0" smtClean="0"/>
          </a:p>
          <a:p>
            <a:pPr algn="ctr"/>
            <a:r>
              <a:rPr lang="en-US" dirty="0" smtClean="0"/>
              <a:t>He </a:t>
            </a:r>
            <a:r>
              <a:rPr lang="en-US" dirty="0"/>
              <a:t>fell in the pride of early </a:t>
            </a:r>
            <a:r>
              <a:rPr lang="en-US" dirty="0" smtClean="0"/>
              <a:t>manhood</a:t>
            </a:r>
          </a:p>
          <a:p>
            <a:pPr algn="ctr"/>
            <a:r>
              <a:rPr lang="en-US" dirty="0" smtClean="0"/>
              <a:t>May </a:t>
            </a:r>
            <a:r>
              <a:rPr lang="en-US" dirty="0"/>
              <a:t>10th 1864 </a:t>
            </a:r>
            <a:endParaRPr lang="en-US" dirty="0" smtClean="0"/>
          </a:p>
          <a:p>
            <a:pPr algn="ctr"/>
            <a:r>
              <a:rPr lang="en-US" dirty="0" smtClean="0"/>
              <a:t>at </a:t>
            </a:r>
            <a:r>
              <a:rPr lang="en-US" dirty="0"/>
              <a:t>the Battle of </a:t>
            </a:r>
            <a:r>
              <a:rPr lang="en-US" dirty="0" err="1"/>
              <a:t>Spottsylvania</a:t>
            </a:r>
            <a:r>
              <a:rPr lang="en-US" dirty="0"/>
              <a:t> Court House, Va</a:t>
            </a:r>
            <a:r>
              <a:rPr lang="en-US" dirty="0" smtClean="0"/>
              <a:t>.</a:t>
            </a:r>
          </a:p>
          <a:p>
            <a:pPr algn="ctr"/>
            <a:r>
              <a:rPr lang="en-US" dirty="0" smtClean="0"/>
              <a:t>In </a:t>
            </a:r>
            <a:r>
              <a:rPr lang="en-US" dirty="0"/>
              <a:t>the 27th year of his age. </a:t>
            </a:r>
            <a:endParaRPr lang="en-US" dirty="0" smtClean="0"/>
          </a:p>
          <a:p>
            <a:pPr algn="ctr"/>
            <a:r>
              <a:rPr lang="en-US" dirty="0" smtClean="0"/>
              <a:t>------</a:t>
            </a:r>
            <a:endParaRPr lang="en-US" dirty="0"/>
          </a:p>
          <a:p>
            <a:pPr algn="ctr"/>
            <a:r>
              <a:rPr lang="en-US" dirty="0" smtClean="0"/>
              <a:t>He </a:t>
            </a:r>
            <a:r>
              <a:rPr lang="en-US" dirty="0"/>
              <a:t>was a true and faithful follower of Christ from early youth</a:t>
            </a:r>
            <a:r>
              <a:rPr lang="en-US" dirty="0" smtClean="0"/>
              <a:t>.</a:t>
            </a:r>
          </a:p>
          <a:p>
            <a:pPr algn="ctr"/>
            <a:r>
              <a:rPr lang="en-US" dirty="0" smtClean="0"/>
              <a:t>He </a:t>
            </a:r>
            <a:r>
              <a:rPr lang="en-US" dirty="0"/>
              <a:t>rests in peace</a:t>
            </a:r>
            <a:r>
              <a:rPr lang="en-US" dirty="0" smtClean="0"/>
              <a:t>.</a:t>
            </a:r>
            <a:endParaRPr lang="en-US" dirty="0"/>
          </a:p>
        </p:txBody>
      </p:sp>
    </p:spTree>
    <p:extLst>
      <p:ext uri="{BB962C8B-B14F-4D97-AF65-F5344CB8AC3E}">
        <p14:creationId xmlns:p14="http://schemas.microsoft.com/office/powerpoint/2010/main" val="2474301955"/>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5-04-27 at 8.11.17 PM.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32637" y="0"/>
            <a:ext cx="2843126" cy="6858000"/>
          </a:xfrm>
          <a:prstGeom prst="rect">
            <a:avLst/>
          </a:prstGeom>
        </p:spPr>
      </p:pic>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810000" y="0"/>
            <a:ext cx="4381500" cy="5110162"/>
          </a:xfrm>
          <a:prstGeom prst="rect">
            <a:avLst/>
          </a:prstGeom>
        </p:spPr>
      </p:pic>
      <p:sp>
        <p:nvSpPr>
          <p:cNvPr id="4" name="Rectangle 3"/>
          <p:cNvSpPr/>
          <p:nvPr/>
        </p:nvSpPr>
        <p:spPr>
          <a:xfrm>
            <a:off x="3530600" y="5163660"/>
            <a:ext cx="5219700" cy="1200329"/>
          </a:xfrm>
          <a:prstGeom prst="rect">
            <a:avLst/>
          </a:prstGeom>
        </p:spPr>
        <p:txBody>
          <a:bodyPr wrap="square">
            <a:spAutoFit/>
          </a:bodyPr>
          <a:lstStyle/>
          <a:p>
            <a:r>
              <a:rPr lang="en-US" dirty="0"/>
              <a:t>Sgt. Cyrus </a:t>
            </a:r>
            <a:r>
              <a:rPr lang="en-US" dirty="0" err="1"/>
              <a:t>Forwood</a:t>
            </a:r>
            <a:r>
              <a:rPr lang="en-US" dirty="0"/>
              <a:t> of Co. A, in a letter home, gave the following description: “Capt. Evans is as near like a rock as man can be, no matter how near him a shell may burst he will scarce look around toward it.”</a:t>
            </a:r>
          </a:p>
        </p:txBody>
      </p:sp>
    </p:spTree>
    <p:extLst>
      <p:ext uri="{BB962C8B-B14F-4D97-AF65-F5344CB8AC3E}">
        <p14:creationId xmlns:p14="http://schemas.microsoft.com/office/powerpoint/2010/main" val="2111304684"/>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7000" y="9436"/>
            <a:ext cx="8572500" cy="646331"/>
          </a:xfrm>
          <a:prstGeom prst="rect">
            <a:avLst/>
          </a:prstGeom>
        </p:spPr>
        <p:txBody>
          <a:bodyPr wrap="square">
            <a:spAutoFit/>
          </a:bodyPr>
          <a:lstStyle/>
          <a:p>
            <a:r>
              <a:rPr lang="en-US" dirty="0"/>
              <a:t>While on furlough two months before his death, </a:t>
            </a:r>
            <a:r>
              <a:rPr lang="en-US" dirty="0" err="1"/>
              <a:t>Capt</a:t>
            </a:r>
            <a:r>
              <a:rPr lang="en-US" dirty="0"/>
              <a:t> Evans married Miss Maggie Stroup of New Castle County, DE in a ceremony at 509 S. Thirteenth St., Philadelphia, PA</a:t>
            </a:r>
          </a:p>
        </p:txBody>
      </p:sp>
      <p:pic>
        <p:nvPicPr>
          <p:cNvPr id="3" name="Picture 2" descr="evans_leave_request.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7000" y="838199"/>
            <a:ext cx="6174019" cy="5824861"/>
          </a:xfrm>
          <a:prstGeom prst="rect">
            <a:avLst/>
          </a:prstGeom>
        </p:spPr>
      </p:pic>
      <p:pic>
        <p:nvPicPr>
          <p:cNvPr id="4" name="Picture 3" descr="Screen Shot 2015-04-27 at 8.10.22 PM.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94388" y="838199"/>
            <a:ext cx="2606352" cy="6019800"/>
          </a:xfrm>
          <a:prstGeom prst="rect">
            <a:avLst/>
          </a:prstGeom>
        </p:spPr>
      </p:pic>
    </p:spTree>
    <p:extLst>
      <p:ext uri="{BB962C8B-B14F-4D97-AF65-F5344CB8AC3E}">
        <p14:creationId xmlns:p14="http://schemas.microsoft.com/office/powerpoint/2010/main" val="1369628917"/>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5-04-27 at 1.41.56 PM.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866630" y="0"/>
            <a:ext cx="5277370" cy="6858000"/>
          </a:xfrm>
          <a:prstGeom prst="rect">
            <a:avLst/>
          </a:prstGeom>
        </p:spPr>
      </p:pic>
      <p:sp>
        <p:nvSpPr>
          <p:cNvPr id="5" name="Donut 4"/>
          <p:cNvSpPr/>
          <p:nvPr/>
        </p:nvSpPr>
        <p:spPr>
          <a:xfrm>
            <a:off x="6149715" y="4394200"/>
            <a:ext cx="2994285" cy="361950"/>
          </a:xfrm>
          <a:prstGeom prst="donut">
            <a:avLst>
              <a:gd name="adj" fmla="val 8451"/>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pic>
        <p:nvPicPr>
          <p:cNvPr id="6" name="Picture 5" descr="map1894.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68752" y="3463214"/>
            <a:ext cx="4789951" cy="3394786"/>
          </a:xfrm>
          <a:prstGeom prst="rect">
            <a:avLst/>
          </a:prstGeom>
        </p:spPr>
      </p:pic>
      <p:sp>
        <p:nvSpPr>
          <p:cNvPr id="7" name="Donut 6"/>
          <p:cNvSpPr/>
          <p:nvPr/>
        </p:nvSpPr>
        <p:spPr>
          <a:xfrm>
            <a:off x="1642533" y="4110567"/>
            <a:ext cx="982134" cy="986366"/>
          </a:xfrm>
          <a:prstGeom prst="donut">
            <a:avLst>
              <a:gd name="adj" fmla="val 411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8" name="TextBox 7"/>
          <p:cNvSpPr txBox="1"/>
          <p:nvPr/>
        </p:nvSpPr>
        <p:spPr>
          <a:xfrm>
            <a:off x="469900" y="736600"/>
            <a:ext cx="3136900" cy="2031325"/>
          </a:xfrm>
          <a:prstGeom prst="rect">
            <a:avLst/>
          </a:prstGeom>
          <a:noFill/>
        </p:spPr>
        <p:txBody>
          <a:bodyPr wrap="square" rtlCol="0">
            <a:spAutoFit/>
          </a:bodyPr>
          <a:lstStyle/>
          <a:p>
            <a:r>
              <a:rPr lang="en-US" dirty="0" smtClean="0"/>
              <a:t>Miss Stroup lived on Center Hall Farm, one of the Trustees farms.</a:t>
            </a:r>
          </a:p>
          <a:p>
            <a:endParaRPr lang="en-US" dirty="0"/>
          </a:p>
          <a:p>
            <a:r>
              <a:rPr lang="en-US" dirty="0" smtClean="0"/>
              <a:t>Captain Evans body was brought there before burial in Immanuel cemetery.</a:t>
            </a:r>
            <a:endParaRPr lang="en-US" dirty="0"/>
          </a:p>
        </p:txBody>
      </p:sp>
    </p:spTree>
    <p:extLst>
      <p:ext uri="{BB962C8B-B14F-4D97-AF65-F5344CB8AC3E}">
        <p14:creationId xmlns:p14="http://schemas.microsoft.com/office/powerpoint/2010/main" val="3439383884"/>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Information on John Evans in the 1860 census</a:t>
            </a:r>
            <a:endParaRPr lang="en-US" sz="2800" dirty="0"/>
          </a:p>
        </p:txBody>
      </p:sp>
      <p:sp>
        <p:nvSpPr>
          <p:cNvPr id="3" name="Content Placeholder 2"/>
          <p:cNvSpPr>
            <a:spLocks noGrp="1"/>
          </p:cNvSpPr>
          <p:nvPr>
            <p:ph idx="1"/>
          </p:nvPr>
        </p:nvSpPr>
        <p:spPr>
          <a:xfrm>
            <a:off x="283660" y="1600200"/>
            <a:ext cx="8860340" cy="3402675"/>
          </a:xfrm>
        </p:spPr>
        <p:txBody>
          <a:bodyPr>
            <a:normAutofit fontScale="32500" lnSpcReduction="20000"/>
          </a:bodyPr>
          <a:lstStyle/>
          <a:p>
            <a:pPr marL="0" indent="0">
              <a:buNone/>
            </a:pPr>
            <a:r>
              <a:rPr lang="en-US" dirty="0" smtClean="0"/>
              <a:t>ID	House	Line	Family#	Name			Age	Sex	Race	Born	Occupation	</a:t>
            </a:r>
          </a:p>
          <a:p>
            <a:pPr marL="0" indent="0">
              <a:buNone/>
            </a:pPr>
            <a:r>
              <a:rPr lang="en-US" dirty="0" smtClean="0"/>
              <a:t>321</a:t>
            </a:r>
            <a:r>
              <a:rPr lang="en-US" dirty="0"/>
              <a:t>	40	310	320	Turner	</a:t>
            </a:r>
            <a:r>
              <a:rPr lang="en-US" dirty="0" smtClean="0"/>
              <a:t>Leonora </a:t>
            </a:r>
            <a:r>
              <a:rPr lang="en-US" dirty="0"/>
              <a:t>	</a:t>
            </a:r>
            <a:r>
              <a:rPr lang="en-US" dirty="0" smtClean="0"/>
              <a:t>	14</a:t>
            </a:r>
            <a:r>
              <a:rPr lang="en-US" dirty="0"/>
              <a:t>	F	W	Del 							</a:t>
            </a:r>
          </a:p>
          <a:p>
            <a:pPr marL="0" indent="0">
              <a:buNone/>
            </a:pPr>
            <a:r>
              <a:rPr lang="en-US" dirty="0"/>
              <a:t>322	2	311	321	</a:t>
            </a:r>
            <a:r>
              <a:rPr lang="en-US" dirty="0" smtClean="0"/>
              <a:t>Brumfield Mary </a:t>
            </a:r>
            <a:r>
              <a:rPr lang="en-US" dirty="0"/>
              <a:t>	</a:t>
            </a:r>
            <a:r>
              <a:rPr lang="en-US" dirty="0" smtClean="0"/>
              <a:t>	54</a:t>
            </a:r>
            <a:r>
              <a:rPr lang="en-US" dirty="0"/>
              <a:t>	F	W	England 							</a:t>
            </a:r>
          </a:p>
          <a:p>
            <a:pPr marL="0" indent="0">
              <a:buNone/>
            </a:pPr>
            <a:r>
              <a:rPr lang="en-US" dirty="0"/>
              <a:t>323	3	311	321	</a:t>
            </a:r>
            <a:r>
              <a:rPr lang="en-US" dirty="0" smtClean="0"/>
              <a:t>Brumfield Mary </a:t>
            </a:r>
            <a:r>
              <a:rPr lang="en-US" dirty="0"/>
              <a:t>	</a:t>
            </a:r>
            <a:r>
              <a:rPr lang="en-US" dirty="0" smtClean="0"/>
              <a:t>	14</a:t>
            </a:r>
            <a:r>
              <a:rPr lang="en-US" dirty="0"/>
              <a:t>	F	W	Pa 					X		</a:t>
            </a:r>
          </a:p>
          <a:p>
            <a:pPr marL="0" indent="0">
              <a:buNone/>
            </a:pPr>
            <a:r>
              <a:rPr lang="en-US" dirty="0"/>
              <a:t>324	4	311	321	</a:t>
            </a:r>
            <a:r>
              <a:rPr lang="en-US" dirty="0" smtClean="0"/>
              <a:t>Reynolds Andrew </a:t>
            </a:r>
            <a:r>
              <a:rPr lang="en-US" dirty="0"/>
              <a:t>C 	48	M	W	Del 	Dentist 						</a:t>
            </a:r>
          </a:p>
          <a:p>
            <a:pPr marL="0" indent="0">
              <a:buNone/>
            </a:pPr>
            <a:r>
              <a:rPr lang="en-US" dirty="0"/>
              <a:t>325	5	311	321	McClain	Edward 	</a:t>
            </a:r>
            <a:r>
              <a:rPr lang="en-US" dirty="0" smtClean="0"/>
              <a:t>	32</a:t>
            </a:r>
            <a:r>
              <a:rPr lang="en-US" dirty="0"/>
              <a:t>	M	W	Pa 	Clerk 						</a:t>
            </a:r>
          </a:p>
          <a:p>
            <a:pPr marL="0" indent="0">
              <a:buNone/>
            </a:pPr>
            <a:r>
              <a:rPr lang="en-US" sz="3700" b="1" i="1" u="sng" dirty="0"/>
              <a:t>326	6	311	321	Evans	John 	</a:t>
            </a:r>
            <a:r>
              <a:rPr lang="en-US" sz="3700" b="1" i="1" u="sng" dirty="0" smtClean="0"/>
              <a:t>	23</a:t>
            </a:r>
            <a:r>
              <a:rPr lang="en-US" sz="3700" b="1" i="1" u="sng" dirty="0"/>
              <a:t>	M	W	Del 	</a:t>
            </a:r>
            <a:r>
              <a:rPr lang="en-US" sz="3700" b="1" i="1" u="sng" dirty="0" err="1"/>
              <a:t>Commision</a:t>
            </a:r>
            <a:r>
              <a:rPr lang="en-US" sz="3700" b="1" i="1" u="sng" dirty="0"/>
              <a:t> Merchant	</a:t>
            </a:r>
            <a:r>
              <a:rPr lang="en-US" u="sng" dirty="0"/>
              <a:t>				</a:t>
            </a:r>
          </a:p>
          <a:p>
            <a:pPr marL="0" indent="0">
              <a:buNone/>
            </a:pPr>
            <a:r>
              <a:rPr lang="en-US" dirty="0"/>
              <a:t>327	7	311	321	</a:t>
            </a:r>
            <a:r>
              <a:rPr lang="en-US" dirty="0" err="1"/>
              <a:t>Caussey</a:t>
            </a:r>
            <a:r>
              <a:rPr lang="en-US" dirty="0"/>
              <a:t>	William 	</a:t>
            </a:r>
            <a:r>
              <a:rPr lang="en-US" dirty="0" smtClean="0"/>
              <a:t>	23</a:t>
            </a:r>
            <a:r>
              <a:rPr lang="en-US" dirty="0"/>
              <a:t>	M	W	Del 	Lawyer 		1,000 				</a:t>
            </a:r>
          </a:p>
          <a:p>
            <a:pPr marL="0" indent="0">
              <a:buNone/>
            </a:pPr>
            <a:r>
              <a:rPr lang="en-US" dirty="0"/>
              <a:t>328	8	311	321	</a:t>
            </a:r>
            <a:r>
              <a:rPr lang="en-US" dirty="0" err="1"/>
              <a:t>Cann</a:t>
            </a:r>
            <a:r>
              <a:rPr lang="en-US" dirty="0"/>
              <a:t>	William 	</a:t>
            </a:r>
            <a:r>
              <a:rPr lang="en-US" dirty="0" smtClean="0"/>
              <a:t>	28</a:t>
            </a:r>
            <a:r>
              <a:rPr lang="en-US" dirty="0"/>
              <a:t>	M	W	Del 	Merchant 	2,000 	4,000 				</a:t>
            </a:r>
          </a:p>
          <a:p>
            <a:pPr marL="0" indent="0">
              <a:buNone/>
            </a:pPr>
            <a:r>
              <a:rPr lang="en-US" dirty="0"/>
              <a:t>329	9	311	321	Shaw	James G 	</a:t>
            </a:r>
            <a:r>
              <a:rPr lang="en-US" dirty="0" smtClean="0"/>
              <a:t>	30</a:t>
            </a:r>
            <a:r>
              <a:rPr lang="en-US" dirty="0"/>
              <a:t>	M	W	Pa 	Speculator 	10,000 	5,000 				</a:t>
            </a:r>
          </a:p>
          <a:p>
            <a:pPr marL="0" indent="0">
              <a:buNone/>
            </a:pPr>
            <a:r>
              <a:rPr lang="en-US" dirty="0"/>
              <a:t>330	10	311	321	</a:t>
            </a:r>
            <a:r>
              <a:rPr lang="en-US" dirty="0" err="1"/>
              <a:t>Plesants</a:t>
            </a:r>
            <a:r>
              <a:rPr lang="en-US" dirty="0"/>
              <a:t>	Charles F 	28	M	W	Pa 	Clerk 						</a:t>
            </a:r>
          </a:p>
          <a:p>
            <a:pPr marL="0" indent="0">
              <a:buNone/>
            </a:pPr>
            <a:r>
              <a:rPr lang="en-US" dirty="0"/>
              <a:t>331	11	311	321	</a:t>
            </a:r>
            <a:r>
              <a:rPr lang="en-US" dirty="0" err="1"/>
              <a:t>Hartis</a:t>
            </a:r>
            <a:r>
              <a:rPr lang="en-US" dirty="0"/>
              <a:t>	George 	</a:t>
            </a:r>
            <a:r>
              <a:rPr lang="en-US" dirty="0" smtClean="0"/>
              <a:t>	40</a:t>
            </a:r>
            <a:r>
              <a:rPr lang="en-US" dirty="0"/>
              <a:t>	M	W	England 	</a:t>
            </a:r>
            <a:r>
              <a:rPr lang="en-US" dirty="0" err="1"/>
              <a:t>Ostler</a:t>
            </a:r>
            <a:r>
              <a:rPr lang="en-US" dirty="0"/>
              <a:t> 						</a:t>
            </a:r>
          </a:p>
          <a:p>
            <a:pPr marL="0" indent="0">
              <a:buNone/>
            </a:pPr>
            <a:r>
              <a:rPr lang="en-US" dirty="0"/>
              <a:t>332	12	311	321	</a:t>
            </a:r>
            <a:r>
              <a:rPr lang="en-US" dirty="0" err="1"/>
              <a:t>Hartis</a:t>
            </a:r>
            <a:r>
              <a:rPr lang="en-US" dirty="0"/>
              <a:t>	Ann 	</a:t>
            </a:r>
            <a:r>
              <a:rPr lang="en-US" dirty="0" smtClean="0"/>
              <a:t>	25</a:t>
            </a:r>
            <a:r>
              <a:rPr lang="en-US" dirty="0"/>
              <a:t>	F	W	England 	Domestic 						</a:t>
            </a:r>
          </a:p>
          <a:p>
            <a:pPr marL="0" indent="0">
              <a:buNone/>
            </a:pPr>
            <a:r>
              <a:rPr lang="en-US" dirty="0"/>
              <a:t>333	13	311	321	Holladay	Sarah 	</a:t>
            </a:r>
            <a:r>
              <a:rPr lang="en-US" dirty="0" smtClean="0"/>
              <a:t>	18</a:t>
            </a:r>
            <a:r>
              <a:rPr lang="en-US" dirty="0"/>
              <a:t>	F	W	Ireland 	Domestic 						</a:t>
            </a:r>
          </a:p>
          <a:p>
            <a:pPr marL="0" indent="0">
              <a:buNone/>
            </a:pPr>
            <a:r>
              <a:rPr lang="en-US" dirty="0"/>
              <a:t>334	14	311	321	Miller	David 	</a:t>
            </a:r>
            <a:r>
              <a:rPr lang="en-US" dirty="0" smtClean="0"/>
              <a:t>	18</a:t>
            </a:r>
            <a:r>
              <a:rPr lang="en-US" dirty="0"/>
              <a:t>	M	M	Del 	Servant 						</a:t>
            </a:r>
          </a:p>
          <a:p>
            <a:pPr marL="0" indent="0">
              <a:buNone/>
            </a:pPr>
            <a:r>
              <a:rPr lang="en-US" dirty="0"/>
              <a:t>335	15	312	322	Cleland	James 	</a:t>
            </a:r>
            <a:r>
              <a:rPr lang="en-US" dirty="0" smtClean="0"/>
              <a:t>	30</a:t>
            </a:r>
            <a:r>
              <a:rPr lang="en-US" dirty="0"/>
              <a:t>	M	W	Ireland 	Merchant 	7,000 	2,200 				</a:t>
            </a:r>
          </a:p>
          <a:p>
            <a:pPr marL="0" indent="0">
              <a:buNone/>
            </a:pPr>
            <a:r>
              <a:rPr lang="en-US" dirty="0"/>
              <a:t>336	16	312	322	Cleland	Margaret 	25	F	W	</a:t>
            </a:r>
            <a:r>
              <a:rPr lang="en-US" dirty="0" err="1"/>
              <a:t>Md</a:t>
            </a:r>
            <a:r>
              <a:rPr lang="en-US" dirty="0"/>
              <a:t> 							</a:t>
            </a:r>
          </a:p>
          <a:p>
            <a:pPr marL="0" indent="0">
              <a:buNone/>
            </a:pPr>
            <a:r>
              <a:rPr lang="en-US" dirty="0"/>
              <a:t>337	17	312	322	Cleland	John 	</a:t>
            </a:r>
            <a:r>
              <a:rPr lang="en-US" dirty="0" smtClean="0"/>
              <a:t>	3</a:t>
            </a:r>
            <a:r>
              <a:rPr lang="en-US" dirty="0"/>
              <a:t>	M	W	Del 							</a:t>
            </a:r>
          </a:p>
          <a:p>
            <a:pPr marL="0" indent="0">
              <a:buNone/>
            </a:pPr>
            <a:r>
              <a:rPr lang="en-US" dirty="0"/>
              <a:t>338	18	312	322	</a:t>
            </a:r>
            <a:r>
              <a:rPr lang="en-US" dirty="0" err="1"/>
              <a:t>Boulden</a:t>
            </a:r>
            <a:r>
              <a:rPr lang="en-US" dirty="0"/>
              <a:t>	David 	</a:t>
            </a:r>
            <a:r>
              <a:rPr lang="en-US" dirty="0" smtClean="0"/>
              <a:t>	21</a:t>
            </a:r>
            <a:r>
              <a:rPr lang="en-US" dirty="0"/>
              <a:t>	M	W	Del 	Clerk </a:t>
            </a:r>
          </a:p>
        </p:txBody>
      </p:sp>
      <p:sp>
        <p:nvSpPr>
          <p:cNvPr id="4" name="TextBox 3"/>
          <p:cNvSpPr txBox="1"/>
          <p:nvPr/>
        </p:nvSpPr>
        <p:spPr>
          <a:xfrm>
            <a:off x="6504835" y="6414769"/>
            <a:ext cx="2353088" cy="276999"/>
          </a:xfrm>
          <a:prstGeom prst="rect">
            <a:avLst/>
          </a:prstGeom>
          <a:noFill/>
        </p:spPr>
        <p:txBody>
          <a:bodyPr wrap="square" rtlCol="0">
            <a:spAutoFit/>
          </a:bodyPr>
          <a:lstStyle/>
          <a:p>
            <a:r>
              <a:rPr lang="en-US" sz="1200" dirty="0" smtClean="0"/>
              <a:t>http://</a:t>
            </a:r>
            <a:r>
              <a:rPr lang="en-US" sz="1200" dirty="0" err="1" smtClean="0"/>
              <a:t>nc-chap.org</a:t>
            </a:r>
            <a:endParaRPr lang="en-US" sz="1200" dirty="0"/>
          </a:p>
        </p:txBody>
      </p:sp>
      <p:sp>
        <p:nvSpPr>
          <p:cNvPr id="5" name="Right Brace 4"/>
          <p:cNvSpPr/>
          <p:nvPr/>
        </p:nvSpPr>
        <p:spPr>
          <a:xfrm flipH="1">
            <a:off x="1395359" y="1921828"/>
            <a:ext cx="384351" cy="1980318"/>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TextBox 5"/>
          <p:cNvSpPr txBox="1"/>
          <p:nvPr/>
        </p:nvSpPr>
        <p:spPr>
          <a:xfrm>
            <a:off x="601592" y="5002875"/>
            <a:ext cx="7043647" cy="830997"/>
          </a:xfrm>
          <a:prstGeom prst="rect">
            <a:avLst/>
          </a:prstGeom>
          <a:noFill/>
        </p:spPr>
        <p:txBody>
          <a:bodyPr wrap="square" rtlCol="0">
            <a:spAutoFit/>
          </a:bodyPr>
          <a:lstStyle/>
          <a:p>
            <a:r>
              <a:rPr lang="en-US" sz="1600" dirty="0" smtClean="0"/>
              <a:t>He lived in a hotel or rooming house together with 12 other men, including James Shaw, Speculator who would build a mill after the war and found the ‘</a:t>
            </a:r>
            <a:r>
              <a:rPr lang="en-US" sz="1600" dirty="0" err="1" smtClean="0"/>
              <a:t>Shawtown</a:t>
            </a:r>
            <a:r>
              <a:rPr lang="en-US" sz="1600" dirty="0" smtClean="0"/>
              <a:t>’ area.  Nearby lived David </a:t>
            </a:r>
            <a:r>
              <a:rPr lang="en-US" sz="1600" dirty="0" err="1" smtClean="0"/>
              <a:t>Boulden</a:t>
            </a:r>
            <a:r>
              <a:rPr lang="en-US" sz="1600" dirty="0" smtClean="0"/>
              <a:t> (store at 25 the Strand, Ivory Soap)</a:t>
            </a:r>
            <a:endParaRPr lang="en-US" sz="1600" dirty="0"/>
          </a:p>
        </p:txBody>
      </p:sp>
    </p:spTree>
    <p:extLst>
      <p:ext uri="{BB962C8B-B14F-4D97-AF65-F5344CB8AC3E}">
        <p14:creationId xmlns:p14="http://schemas.microsoft.com/office/powerpoint/2010/main" val="4243645572"/>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7315200" cy="1143000"/>
          </a:xfrm>
        </p:spPr>
        <p:txBody>
          <a:bodyPr>
            <a:normAutofit fontScale="90000"/>
          </a:bodyPr>
          <a:lstStyle/>
          <a:p>
            <a:r>
              <a:rPr lang="en-US" dirty="0" smtClean="0"/>
              <a:t>Capt. Aquila </a:t>
            </a:r>
            <a:r>
              <a:rPr lang="en-US" dirty="0" err="1" smtClean="0"/>
              <a:t>Hizar</a:t>
            </a:r>
            <a:r>
              <a:rPr lang="en-US" dirty="0" smtClean="0"/>
              <a:t> </a:t>
            </a:r>
            <a:br>
              <a:rPr lang="en-US" dirty="0" smtClean="0"/>
            </a:br>
            <a:endParaRPr lang="en-US" dirty="0"/>
          </a:p>
        </p:txBody>
      </p:sp>
      <p:sp>
        <p:nvSpPr>
          <p:cNvPr id="3" name="TextBox 2"/>
          <p:cNvSpPr txBox="1"/>
          <p:nvPr/>
        </p:nvSpPr>
        <p:spPr>
          <a:xfrm>
            <a:off x="596900" y="1173559"/>
            <a:ext cx="6388100" cy="5632312"/>
          </a:xfrm>
          <a:prstGeom prst="rect">
            <a:avLst/>
          </a:prstGeom>
          <a:noFill/>
        </p:spPr>
        <p:txBody>
          <a:bodyPr wrap="square" rtlCol="0">
            <a:spAutoFit/>
          </a:bodyPr>
          <a:lstStyle/>
          <a:p>
            <a:r>
              <a:rPr lang="en-US" dirty="0" smtClean="0"/>
              <a:t>Born at Booth’s Corner of German ancestry.</a:t>
            </a:r>
          </a:p>
          <a:p>
            <a:r>
              <a:rPr lang="en-US" dirty="0" smtClean="0"/>
              <a:t>Grew up in Chester until age 16; </a:t>
            </a:r>
            <a:br>
              <a:rPr lang="en-US" dirty="0" smtClean="0"/>
            </a:br>
            <a:r>
              <a:rPr lang="en-US" dirty="0" smtClean="0"/>
              <a:t>Learned bricklaying in Wilmington</a:t>
            </a:r>
          </a:p>
          <a:p>
            <a:endParaRPr lang="en-US" dirty="0" smtClean="0"/>
          </a:p>
          <a:p>
            <a:r>
              <a:rPr lang="en-US" dirty="0" smtClean="0"/>
              <a:t>April 1861 enlisted  for 3 months in 1</a:t>
            </a:r>
            <a:r>
              <a:rPr lang="en-US" baseline="30000" dirty="0" smtClean="0"/>
              <a:t>st</a:t>
            </a:r>
            <a:r>
              <a:rPr lang="en-US" dirty="0" smtClean="0"/>
              <a:t> Volunteer Delaware Infantry. </a:t>
            </a:r>
          </a:p>
          <a:p>
            <a:r>
              <a:rPr lang="en-US" dirty="0" smtClean="0"/>
              <a:t>August 1861 enlisted as </a:t>
            </a:r>
            <a:r>
              <a:rPr lang="en-US" dirty="0" err="1" smtClean="0"/>
              <a:t>sgt</a:t>
            </a:r>
            <a:r>
              <a:rPr lang="en-US" dirty="0"/>
              <a:t> </a:t>
            </a:r>
            <a:r>
              <a:rPr lang="en-US" dirty="0" smtClean="0"/>
              <a:t>for 3 years.</a:t>
            </a:r>
          </a:p>
          <a:p>
            <a:endParaRPr lang="en-US" dirty="0" smtClean="0"/>
          </a:p>
          <a:p>
            <a:r>
              <a:rPr lang="en-US" dirty="0" smtClean="0"/>
              <a:t>Took part in Bull Run, Antietam, </a:t>
            </a:r>
            <a:r>
              <a:rPr lang="en-US" dirty="0" err="1" smtClean="0"/>
              <a:t>Fredricksburg</a:t>
            </a:r>
            <a:r>
              <a:rPr lang="en-US" dirty="0" smtClean="0"/>
              <a:t> (2</a:t>
            </a:r>
            <a:r>
              <a:rPr lang="en-US" baseline="30000" dirty="0" smtClean="0"/>
              <a:t>nd</a:t>
            </a:r>
            <a:r>
              <a:rPr lang="en-US" dirty="0" smtClean="0"/>
              <a:t> Lt.), Chancellorsville (1</a:t>
            </a:r>
            <a:r>
              <a:rPr lang="en-US" baseline="30000" dirty="0" smtClean="0"/>
              <a:t>st</a:t>
            </a:r>
            <a:r>
              <a:rPr lang="en-US" dirty="0" smtClean="0"/>
              <a:t> Lt.), Gettysburg, Wilderness, </a:t>
            </a:r>
            <a:r>
              <a:rPr lang="en-US" dirty="0" err="1" smtClean="0"/>
              <a:t>Spottsylvania</a:t>
            </a:r>
            <a:r>
              <a:rPr lang="en-US" dirty="0" smtClean="0"/>
              <a:t> CH, Cold Harbor, Petersburg (Capt.) etc.  (Banks Ford, Mine Run, Deep Bottom, Farmersville, </a:t>
            </a:r>
            <a:r>
              <a:rPr lang="en-US" dirty="0" err="1" smtClean="0"/>
              <a:t>Millford</a:t>
            </a:r>
            <a:r>
              <a:rPr lang="en-US" dirty="0" smtClean="0"/>
              <a:t> Junction, Auburn, North Ann, Prospect Hill, Reams’ Station, Po (.?) River).</a:t>
            </a:r>
          </a:p>
          <a:p>
            <a:endParaRPr lang="en-US" dirty="0" smtClean="0"/>
          </a:p>
          <a:p>
            <a:r>
              <a:rPr lang="en-US" dirty="0" smtClean="0"/>
              <a:t>Oct 1864 Mustered out.</a:t>
            </a:r>
          </a:p>
          <a:p>
            <a:endParaRPr lang="en-US" dirty="0" smtClean="0"/>
          </a:p>
          <a:p>
            <a:r>
              <a:rPr lang="en-US" dirty="0" smtClean="0"/>
              <a:t>Built: Knights of </a:t>
            </a:r>
            <a:r>
              <a:rPr lang="en-US" dirty="0" err="1" smtClean="0"/>
              <a:t>Pythias</a:t>
            </a:r>
            <a:r>
              <a:rPr lang="en-US" dirty="0" smtClean="0"/>
              <a:t> Hall, Order of Red Men, St Peter’s Church, his home ( W 4</a:t>
            </a:r>
            <a:r>
              <a:rPr lang="en-US" baseline="30000" dirty="0" smtClean="0"/>
              <a:t>th</a:t>
            </a:r>
            <a:r>
              <a:rPr lang="en-US" dirty="0" smtClean="0"/>
              <a:t>), houses on W 5</a:t>
            </a:r>
            <a:r>
              <a:rPr lang="en-US" baseline="30000" dirty="0" smtClean="0"/>
              <a:t>th</a:t>
            </a:r>
            <a:r>
              <a:rPr lang="en-US" dirty="0" smtClean="0"/>
              <a:t> etc.</a:t>
            </a:r>
          </a:p>
          <a:p>
            <a:endParaRPr lang="en-US" dirty="0" smtClean="0"/>
          </a:p>
          <a:p>
            <a:endParaRPr lang="en-US" dirty="0"/>
          </a:p>
        </p:txBody>
      </p:sp>
      <p:sp>
        <p:nvSpPr>
          <p:cNvPr id="4" name="TextBox 3"/>
          <p:cNvSpPr txBox="1"/>
          <p:nvPr/>
        </p:nvSpPr>
        <p:spPr>
          <a:xfrm>
            <a:off x="596900" y="6512699"/>
            <a:ext cx="5143500" cy="276999"/>
          </a:xfrm>
          <a:prstGeom prst="rect">
            <a:avLst/>
          </a:prstGeom>
          <a:noFill/>
        </p:spPr>
        <p:txBody>
          <a:bodyPr wrap="square" rtlCol="0">
            <a:spAutoFit/>
          </a:bodyPr>
          <a:lstStyle/>
          <a:p>
            <a:r>
              <a:rPr lang="en-US" sz="1200" dirty="0" smtClean="0"/>
              <a:t>Biographical and Genealogical History of the State of Delaware, Volume 1</a:t>
            </a:r>
            <a:endParaRPr lang="en-US" sz="1200" dirty="0"/>
          </a:p>
        </p:txBody>
      </p:sp>
      <p:pic>
        <p:nvPicPr>
          <p:cNvPr id="7" name="Picture 6" descr="Aquila Hizer - ADJUSTED.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207929" y="0"/>
            <a:ext cx="2936071" cy="3694289"/>
          </a:xfrm>
          <a:prstGeom prst="rect">
            <a:avLst/>
          </a:prstGeom>
        </p:spPr>
      </p:pic>
    </p:spTree>
    <p:extLst>
      <p:ext uri="{BB962C8B-B14F-4D97-AF65-F5344CB8AC3E}">
        <p14:creationId xmlns:p14="http://schemas.microsoft.com/office/powerpoint/2010/main" val="2111233971"/>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creen Shot 2015-04-28 at 2.21.53 PM.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2892448" cy="6858000"/>
          </a:xfrm>
          <a:prstGeom prst="rect">
            <a:avLst/>
          </a:prstGeom>
        </p:spPr>
      </p:pic>
      <p:pic>
        <p:nvPicPr>
          <p:cNvPr id="8" name="Picture 7" descr="Screen Shot 2015-04-28 at 2.22.27 PM.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009549" y="0"/>
            <a:ext cx="2932043" cy="6858000"/>
          </a:xfrm>
          <a:prstGeom prst="rect">
            <a:avLst/>
          </a:prstGeom>
        </p:spPr>
      </p:pic>
      <p:pic>
        <p:nvPicPr>
          <p:cNvPr id="9" name="Picture 8" descr="Screen Shot 2015-04-28 at 2.23.39 PM.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097371" y="0"/>
            <a:ext cx="3046629" cy="6858000"/>
          </a:xfrm>
          <a:prstGeom prst="rect">
            <a:avLst/>
          </a:prstGeom>
        </p:spPr>
      </p:pic>
    </p:spTree>
    <p:extLst>
      <p:ext uri="{BB962C8B-B14F-4D97-AF65-F5344CB8AC3E}">
        <p14:creationId xmlns:p14="http://schemas.microsoft.com/office/powerpoint/2010/main" val="1511005231"/>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hoto 1.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245100" y="3914344"/>
            <a:ext cx="3429000" cy="2561167"/>
          </a:xfrm>
          <a:prstGeom prst="rect">
            <a:avLst/>
          </a:prstGeom>
        </p:spPr>
      </p:pic>
      <p:sp>
        <p:nvSpPr>
          <p:cNvPr id="3" name="TextBox 2"/>
          <p:cNvSpPr txBox="1"/>
          <p:nvPr/>
        </p:nvSpPr>
        <p:spPr>
          <a:xfrm>
            <a:off x="6807200" y="3791577"/>
            <a:ext cx="939800" cy="307777"/>
          </a:xfrm>
          <a:prstGeom prst="rect">
            <a:avLst/>
          </a:prstGeom>
          <a:noFill/>
        </p:spPr>
        <p:txBody>
          <a:bodyPr wrap="square" rtlCol="0">
            <a:spAutoFit/>
          </a:bodyPr>
          <a:lstStyle/>
          <a:p>
            <a:r>
              <a:rPr lang="en-US" sz="1400" dirty="0" smtClean="0"/>
              <a:t>71 W 5th</a:t>
            </a:r>
            <a:endParaRPr lang="en-US" sz="1400" dirty="0"/>
          </a:p>
        </p:txBody>
      </p:sp>
      <p:pic>
        <p:nvPicPr>
          <p:cNvPr id="5" name="Picture 4" descr="DSC06323.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56808" y="3914344"/>
            <a:ext cx="4080191" cy="2715056"/>
          </a:xfrm>
          <a:prstGeom prst="rect">
            <a:avLst/>
          </a:prstGeom>
        </p:spPr>
      </p:pic>
      <p:sp>
        <p:nvSpPr>
          <p:cNvPr id="6" name="TextBox 5"/>
          <p:cNvSpPr txBox="1"/>
          <p:nvPr/>
        </p:nvSpPr>
        <p:spPr>
          <a:xfrm>
            <a:off x="952501" y="3876244"/>
            <a:ext cx="3009900" cy="307777"/>
          </a:xfrm>
          <a:prstGeom prst="rect">
            <a:avLst/>
          </a:prstGeom>
          <a:noFill/>
        </p:spPr>
        <p:txBody>
          <a:bodyPr wrap="square" rtlCol="0">
            <a:spAutoFit/>
          </a:bodyPr>
          <a:lstStyle/>
          <a:p>
            <a:r>
              <a:rPr lang="en-US" sz="1400" dirty="0" smtClean="0"/>
              <a:t>Aquila </a:t>
            </a:r>
            <a:r>
              <a:rPr lang="en-US" sz="1400" dirty="0" err="1" smtClean="0"/>
              <a:t>Hizar</a:t>
            </a:r>
            <a:r>
              <a:rPr lang="en-US" sz="1400" dirty="0" smtClean="0"/>
              <a:t> residence, 24 W 4th</a:t>
            </a:r>
            <a:endParaRPr lang="en-US" sz="1400" dirty="0"/>
          </a:p>
        </p:txBody>
      </p:sp>
      <p:pic>
        <p:nvPicPr>
          <p:cNvPr id="7" name="Picture 6" descr="35 redMennewCastleNews.jpg"/>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923678" y="0"/>
            <a:ext cx="2658110" cy="3797300"/>
          </a:xfrm>
          <a:prstGeom prst="rect">
            <a:avLst/>
          </a:prstGeom>
        </p:spPr>
      </p:pic>
      <p:pic>
        <p:nvPicPr>
          <p:cNvPr id="8" name="Picture 7" descr="Screen Shot 2015-04-27 at 11.17.30 PM.png"/>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585786" y="739346"/>
            <a:ext cx="3558214" cy="2740454"/>
          </a:xfrm>
          <a:prstGeom prst="rect">
            <a:avLst/>
          </a:prstGeom>
        </p:spPr>
      </p:pic>
      <p:sp>
        <p:nvSpPr>
          <p:cNvPr id="9" name="TextBox 8"/>
          <p:cNvSpPr txBox="1"/>
          <p:nvPr/>
        </p:nvSpPr>
        <p:spPr>
          <a:xfrm>
            <a:off x="5499100" y="215900"/>
            <a:ext cx="3556000" cy="584776"/>
          </a:xfrm>
          <a:prstGeom prst="rect">
            <a:avLst/>
          </a:prstGeom>
          <a:noFill/>
        </p:spPr>
        <p:txBody>
          <a:bodyPr wrap="square" rtlCol="0">
            <a:spAutoFit/>
          </a:bodyPr>
          <a:lstStyle/>
          <a:p>
            <a:pPr algn="ctr"/>
            <a:r>
              <a:rPr lang="en-US" sz="1600" dirty="0" smtClean="0"/>
              <a:t>Demolishing the Earle Theater in 1983</a:t>
            </a:r>
            <a:br>
              <a:rPr lang="en-US" sz="1600" dirty="0" smtClean="0"/>
            </a:br>
            <a:r>
              <a:rPr lang="en-US" sz="1600" dirty="0" smtClean="0"/>
              <a:t>(5</a:t>
            </a:r>
            <a:r>
              <a:rPr lang="en-US" sz="1600" baseline="30000" dirty="0" smtClean="0"/>
              <a:t>th</a:t>
            </a:r>
            <a:r>
              <a:rPr lang="en-US" sz="1600" dirty="0" smtClean="0"/>
              <a:t> &amp; Delaware)</a:t>
            </a:r>
            <a:endParaRPr lang="en-US" sz="1600" dirty="0"/>
          </a:p>
        </p:txBody>
      </p:sp>
      <p:pic>
        <p:nvPicPr>
          <p:cNvPr id="10" name="Picture 9" descr="Photo.jpg"/>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 y="0"/>
            <a:ext cx="2923677" cy="3479800"/>
          </a:xfrm>
          <a:prstGeom prst="rect">
            <a:avLst/>
          </a:prstGeom>
        </p:spPr>
      </p:pic>
      <p:sp>
        <p:nvSpPr>
          <p:cNvPr id="11" name="TextBox 10"/>
          <p:cNvSpPr txBox="1"/>
          <p:nvPr/>
        </p:nvSpPr>
        <p:spPr>
          <a:xfrm>
            <a:off x="3086100" y="50800"/>
            <a:ext cx="1346200" cy="338554"/>
          </a:xfrm>
          <a:prstGeom prst="rect">
            <a:avLst/>
          </a:prstGeom>
          <a:noFill/>
        </p:spPr>
        <p:txBody>
          <a:bodyPr wrap="square" rtlCol="0">
            <a:spAutoFit/>
          </a:bodyPr>
          <a:lstStyle/>
          <a:p>
            <a:r>
              <a:rPr lang="en-US" sz="1600" dirty="0" smtClean="0"/>
              <a:t>6</a:t>
            </a:r>
            <a:r>
              <a:rPr lang="en-US" sz="1600" baseline="30000" dirty="0" smtClean="0"/>
              <a:t>th</a:t>
            </a:r>
            <a:r>
              <a:rPr lang="en-US" sz="1600" dirty="0" smtClean="0"/>
              <a:t> &amp; South</a:t>
            </a:r>
            <a:endParaRPr lang="en-US" sz="1600" dirty="0"/>
          </a:p>
        </p:txBody>
      </p:sp>
    </p:spTree>
    <p:extLst>
      <p:ext uri="{BB962C8B-B14F-4D97-AF65-F5344CB8AC3E}">
        <p14:creationId xmlns:p14="http://schemas.microsoft.com/office/powerpoint/2010/main" val="42429181"/>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lstStyle/>
          <a:p>
            <a:r>
              <a:rPr lang="en-US" dirty="0" smtClean="0"/>
              <a:t>John Martin</a:t>
            </a:r>
            <a:endParaRPr lang="en-US" dirty="0"/>
          </a:p>
        </p:txBody>
      </p:sp>
      <p:pic>
        <p:nvPicPr>
          <p:cNvPr id="4" name="Picture 3" descr="Screen Shot 2015-04-29 at 2.42.05 PM.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337733"/>
            <a:ext cx="3708400" cy="5542168"/>
          </a:xfrm>
          <a:prstGeom prst="rect">
            <a:avLst/>
          </a:prstGeom>
        </p:spPr>
      </p:pic>
      <p:pic>
        <p:nvPicPr>
          <p:cNvPr id="5" name="Picture 4" descr="Screen Shot 2015-04-29 at 2.42.58 PM.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800191" y="1337732"/>
            <a:ext cx="2332940" cy="5520268"/>
          </a:xfrm>
          <a:prstGeom prst="rect">
            <a:avLst/>
          </a:prstGeom>
        </p:spPr>
      </p:pic>
      <p:sp>
        <p:nvSpPr>
          <p:cNvPr id="6" name="TextBox 5"/>
          <p:cNvSpPr txBox="1"/>
          <p:nvPr/>
        </p:nvSpPr>
        <p:spPr>
          <a:xfrm>
            <a:off x="6087533" y="1375833"/>
            <a:ext cx="2641599" cy="3046988"/>
          </a:xfrm>
          <a:prstGeom prst="rect">
            <a:avLst/>
          </a:prstGeom>
          <a:noFill/>
        </p:spPr>
        <p:txBody>
          <a:bodyPr wrap="square" rtlCol="0">
            <a:spAutoFit/>
          </a:bodyPr>
          <a:lstStyle/>
          <a:p>
            <a:r>
              <a:rPr lang="en-US" sz="1600" dirty="0" smtClean="0"/>
              <a:t>John Martin from Ireland enlists August 1864 as a substitute for John </a:t>
            </a:r>
            <a:r>
              <a:rPr lang="en-US" sz="1600" dirty="0" err="1" smtClean="0"/>
              <a:t>Rothwell</a:t>
            </a:r>
            <a:endParaRPr lang="en-US" sz="1600" dirty="0" smtClean="0"/>
          </a:p>
          <a:p>
            <a:endParaRPr lang="en-US" sz="1600" dirty="0" smtClean="0"/>
          </a:p>
          <a:p>
            <a:r>
              <a:rPr lang="en-US" sz="1600" dirty="0" smtClean="0"/>
              <a:t>Age 23, dies as POW at Andersonville, GA, July 1865</a:t>
            </a:r>
          </a:p>
          <a:p>
            <a:endParaRPr lang="en-US" sz="1600" dirty="0"/>
          </a:p>
          <a:p>
            <a:r>
              <a:rPr lang="en-US" sz="1600" dirty="0" smtClean="0"/>
              <a:t>1860 census data disagree with military records about age, but suggests that he, wife and 2 children share a house with 6 other people</a:t>
            </a:r>
            <a:endParaRPr lang="en-US" sz="1600" dirty="0"/>
          </a:p>
        </p:txBody>
      </p:sp>
      <p:sp>
        <p:nvSpPr>
          <p:cNvPr id="7" name="TextBox 6"/>
          <p:cNvSpPr txBox="1"/>
          <p:nvPr/>
        </p:nvSpPr>
        <p:spPr>
          <a:xfrm>
            <a:off x="6235700" y="4279900"/>
            <a:ext cx="2675467" cy="369332"/>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val="359836957"/>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1860 Census data for John Martin</a:t>
            </a:r>
            <a:endParaRPr lang="en-US" dirty="0"/>
          </a:p>
        </p:txBody>
      </p:sp>
      <p:sp>
        <p:nvSpPr>
          <p:cNvPr id="3" name="TextBox 2"/>
          <p:cNvSpPr txBox="1"/>
          <p:nvPr/>
        </p:nvSpPr>
        <p:spPr>
          <a:xfrm>
            <a:off x="774700" y="1854200"/>
            <a:ext cx="7912100" cy="2554545"/>
          </a:xfrm>
          <a:prstGeom prst="rect">
            <a:avLst/>
          </a:prstGeom>
          <a:noFill/>
        </p:spPr>
        <p:txBody>
          <a:bodyPr wrap="square" rtlCol="0">
            <a:spAutoFit/>
          </a:bodyPr>
          <a:lstStyle/>
          <a:p>
            <a:r>
              <a:rPr lang="en-US" sz="1600" dirty="0" smtClean="0"/>
              <a:t>HN	Last		First		Age	Sex	Race	Born</a:t>
            </a:r>
          </a:p>
          <a:p>
            <a:r>
              <a:rPr lang="en-US" sz="1600" dirty="0" smtClean="0"/>
              <a:t>488</a:t>
            </a:r>
            <a:r>
              <a:rPr lang="en-US" sz="1600" dirty="0"/>
              <a:t>	Martin	John 	</a:t>
            </a:r>
            <a:r>
              <a:rPr lang="en-US" sz="1600" dirty="0" smtClean="0"/>
              <a:t>	30</a:t>
            </a:r>
            <a:r>
              <a:rPr lang="en-US" sz="1600" dirty="0"/>
              <a:t>	M	W	Ireland 	Day Laborer </a:t>
            </a:r>
          </a:p>
          <a:p>
            <a:r>
              <a:rPr lang="en-US" sz="1600" dirty="0"/>
              <a:t>488	Martin	Catharine 	25	F	W	Del </a:t>
            </a:r>
          </a:p>
          <a:p>
            <a:r>
              <a:rPr lang="en-US" sz="1600" dirty="0"/>
              <a:t>488	Martin	John 	</a:t>
            </a:r>
            <a:r>
              <a:rPr lang="en-US" sz="1600" dirty="0" smtClean="0"/>
              <a:t>	2</a:t>
            </a:r>
            <a:r>
              <a:rPr lang="en-US" sz="1600" dirty="0"/>
              <a:t>	M	W	Del </a:t>
            </a:r>
          </a:p>
          <a:p>
            <a:r>
              <a:rPr lang="en-US" sz="1600" dirty="0"/>
              <a:t>488	Martin	Mary 	7	F	W	Del </a:t>
            </a:r>
          </a:p>
          <a:p>
            <a:r>
              <a:rPr lang="en-US" sz="1600" dirty="0"/>
              <a:t>488	McCann	Mary 	71	F	W	Ireland 	Widow 	500 	100 </a:t>
            </a:r>
          </a:p>
          <a:p>
            <a:r>
              <a:rPr lang="en-US" sz="1600" dirty="0"/>
              <a:t>488	</a:t>
            </a:r>
            <a:r>
              <a:rPr lang="en-US" sz="1600" dirty="0" err="1"/>
              <a:t>McGarthe</a:t>
            </a:r>
            <a:r>
              <a:rPr lang="en-US" sz="1600" dirty="0"/>
              <a:t>	Thomas 	50	M	W	Ireland 	Day Laborer </a:t>
            </a:r>
          </a:p>
          <a:p>
            <a:r>
              <a:rPr lang="en-US" sz="1600" dirty="0"/>
              <a:t>488	</a:t>
            </a:r>
            <a:r>
              <a:rPr lang="en-US" sz="1600" dirty="0" err="1"/>
              <a:t>McGlency</a:t>
            </a:r>
            <a:r>
              <a:rPr lang="en-US" sz="1600" dirty="0"/>
              <a:t>	Edward 	25	M	W	Ireland 	Day Laborer </a:t>
            </a:r>
          </a:p>
          <a:p>
            <a:r>
              <a:rPr lang="en-US" sz="1600" dirty="0"/>
              <a:t>488	</a:t>
            </a:r>
            <a:r>
              <a:rPr lang="en-US" sz="1600" dirty="0" err="1"/>
              <a:t>McPike</a:t>
            </a:r>
            <a:r>
              <a:rPr lang="en-US" sz="1600" dirty="0"/>
              <a:t>	Margaret 	7	F	W	Del </a:t>
            </a:r>
          </a:p>
          <a:p>
            <a:r>
              <a:rPr lang="en-US" sz="1600" dirty="0"/>
              <a:t>488	Mellon	Michel 	50	M	W	Ireland 	Day Laborer </a:t>
            </a:r>
          </a:p>
        </p:txBody>
      </p:sp>
      <p:sp>
        <p:nvSpPr>
          <p:cNvPr id="4" name="Left Brace 3"/>
          <p:cNvSpPr/>
          <p:nvPr/>
        </p:nvSpPr>
        <p:spPr>
          <a:xfrm>
            <a:off x="599440" y="2164080"/>
            <a:ext cx="254000" cy="883920"/>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 name="TextBox 4"/>
          <p:cNvSpPr txBox="1"/>
          <p:nvPr/>
        </p:nvSpPr>
        <p:spPr>
          <a:xfrm>
            <a:off x="599440" y="5273040"/>
            <a:ext cx="6786880" cy="1323439"/>
          </a:xfrm>
          <a:prstGeom prst="rect">
            <a:avLst/>
          </a:prstGeom>
          <a:noFill/>
        </p:spPr>
        <p:txBody>
          <a:bodyPr wrap="square" rtlCol="0">
            <a:spAutoFit/>
          </a:bodyPr>
          <a:lstStyle/>
          <a:p>
            <a:r>
              <a:rPr lang="en-US" sz="1600" dirty="0" smtClean="0"/>
              <a:t>John Martin lived with his wife and family in a hotel or rooming house with 5 other people.  The residents of adjacent houses were all artisans or laborers: shoemaker, blacksmith, trimmer, painter, bricklayer.  In the house next door lived James </a:t>
            </a:r>
            <a:r>
              <a:rPr lang="en-US" sz="1600" dirty="0" err="1" smtClean="0"/>
              <a:t>Dungan</a:t>
            </a:r>
            <a:r>
              <a:rPr lang="en-US" sz="1600" dirty="0" smtClean="0"/>
              <a:t>, perhaps the person who married Julia Jefferson, “Angel of Mercy”</a:t>
            </a:r>
            <a:endParaRPr lang="en-US" sz="1600" dirty="0"/>
          </a:p>
        </p:txBody>
      </p:sp>
    </p:spTree>
    <p:extLst>
      <p:ext uri="{BB962C8B-B14F-4D97-AF65-F5344CB8AC3E}">
        <p14:creationId xmlns:p14="http://schemas.microsoft.com/office/powerpoint/2010/main" val="2313827418"/>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62100" y="685800"/>
            <a:ext cx="6451600" cy="646331"/>
          </a:xfrm>
          <a:prstGeom prst="rect">
            <a:avLst/>
          </a:prstGeom>
          <a:noFill/>
        </p:spPr>
        <p:txBody>
          <a:bodyPr wrap="square" rtlCol="0">
            <a:spAutoFit/>
          </a:bodyPr>
          <a:lstStyle/>
          <a:p>
            <a:r>
              <a:rPr lang="en-US" sz="3600" dirty="0" smtClean="0"/>
              <a:t>Casualties</a:t>
            </a:r>
            <a:endParaRPr lang="en-US" sz="3600" dirty="0"/>
          </a:p>
        </p:txBody>
      </p:sp>
      <p:sp>
        <p:nvSpPr>
          <p:cNvPr id="3" name="TextBox 2"/>
          <p:cNvSpPr txBox="1"/>
          <p:nvPr/>
        </p:nvSpPr>
        <p:spPr>
          <a:xfrm>
            <a:off x="2584450" y="1612900"/>
            <a:ext cx="4895850" cy="461665"/>
          </a:xfrm>
          <a:prstGeom prst="rect">
            <a:avLst/>
          </a:prstGeom>
          <a:noFill/>
        </p:spPr>
        <p:txBody>
          <a:bodyPr wrap="square" rtlCol="0">
            <a:spAutoFit/>
          </a:bodyPr>
          <a:lstStyle/>
          <a:p>
            <a:r>
              <a:rPr lang="en-US" sz="2400" dirty="0" smtClean="0"/>
              <a:t>1</a:t>
            </a:r>
            <a:r>
              <a:rPr lang="en-US" sz="2400" baseline="30000" dirty="0" smtClean="0"/>
              <a:t>st</a:t>
            </a:r>
            <a:r>
              <a:rPr lang="en-US" sz="2400" dirty="0" smtClean="0"/>
              <a:t> Delaware Infantry Regiment</a:t>
            </a:r>
            <a:endParaRPr lang="en-US" sz="2400" dirty="0"/>
          </a:p>
        </p:txBody>
      </p:sp>
      <p:graphicFrame>
        <p:nvGraphicFramePr>
          <p:cNvPr id="5" name="Table 4"/>
          <p:cNvGraphicFramePr>
            <a:graphicFrameLocks noGrp="1"/>
          </p:cNvGraphicFramePr>
          <p:nvPr/>
        </p:nvGraphicFramePr>
        <p:xfrm>
          <a:off x="2584450" y="2618581"/>
          <a:ext cx="3975100" cy="2489200"/>
        </p:xfrm>
        <a:graphic>
          <a:graphicData uri="http://schemas.openxmlformats.org/drawingml/2006/table">
            <a:tbl>
              <a:tblPr/>
              <a:tblGrid>
                <a:gridCol w="2324100"/>
                <a:gridCol w="1003300"/>
                <a:gridCol w="647700"/>
              </a:tblGrid>
              <a:tr h="355600">
                <a:tc>
                  <a:txBody>
                    <a:bodyPr/>
                    <a:lstStyle/>
                    <a:p>
                      <a:pPr algn="l" fontAlgn="b"/>
                      <a:endParaRPr lang="en-US" sz="2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ctr" fontAlgn="b"/>
                      <a:r>
                        <a:rPr lang="en-US" sz="2200" b="0" i="0" u="none" strike="noStrike">
                          <a:solidFill>
                            <a:srgbClr val="000000"/>
                          </a:solidFill>
                          <a:effectLst/>
                          <a:latin typeface="Calibri"/>
                        </a:rPr>
                        <a:t>Officers</a:t>
                      </a:r>
                    </a:p>
                  </a:txBody>
                  <a:tcPr marL="12700" marR="12700" marT="12700" marB="0" anchor="b">
                    <a:lnL>
                      <a:noFill/>
                    </a:lnL>
                    <a:lnR>
                      <a:noFill/>
                    </a:lnR>
                    <a:lnT>
                      <a:noFill/>
                    </a:lnT>
                    <a:lnB>
                      <a:noFill/>
                    </a:lnB>
                  </a:tcPr>
                </a:tc>
                <a:tc>
                  <a:txBody>
                    <a:bodyPr/>
                    <a:lstStyle/>
                    <a:p>
                      <a:pPr algn="ctr" fontAlgn="b"/>
                      <a:r>
                        <a:rPr lang="en-US" sz="2200" b="0" i="0" u="none" strike="noStrike">
                          <a:solidFill>
                            <a:srgbClr val="000000"/>
                          </a:solidFill>
                          <a:effectLst/>
                          <a:latin typeface="Calibri"/>
                        </a:rPr>
                        <a:t>Men</a:t>
                      </a:r>
                    </a:p>
                  </a:txBody>
                  <a:tcPr marL="12700" marR="12700" marT="12700" marB="0" anchor="b">
                    <a:lnL>
                      <a:noFill/>
                    </a:lnL>
                    <a:lnR>
                      <a:noFill/>
                    </a:lnR>
                    <a:lnT>
                      <a:noFill/>
                    </a:lnT>
                    <a:lnB>
                      <a:noFill/>
                    </a:lnB>
                  </a:tcPr>
                </a:tc>
              </a:tr>
              <a:tr h="355600">
                <a:tc>
                  <a:txBody>
                    <a:bodyPr/>
                    <a:lstStyle/>
                    <a:p>
                      <a:pPr algn="l" fontAlgn="b"/>
                      <a:r>
                        <a:rPr lang="en-US" sz="2200" b="0" i="0" u="none" strike="noStrike">
                          <a:solidFill>
                            <a:srgbClr val="000000"/>
                          </a:solidFill>
                          <a:effectLst/>
                          <a:latin typeface="Calibri"/>
                        </a:rPr>
                        <a:t>Killed in action</a:t>
                      </a:r>
                    </a:p>
                  </a:txBody>
                  <a:tcPr marL="12700" marR="12700" marT="12700" marB="0" anchor="b">
                    <a:lnL>
                      <a:noFill/>
                    </a:lnL>
                    <a:lnR>
                      <a:noFill/>
                    </a:lnR>
                    <a:lnT>
                      <a:noFill/>
                    </a:lnT>
                    <a:lnB>
                      <a:noFill/>
                    </a:lnB>
                  </a:tcPr>
                </a:tc>
                <a:tc>
                  <a:txBody>
                    <a:bodyPr/>
                    <a:lstStyle/>
                    <a:p>
                      <a:pPr algn="r" fontAlgn="b"/>
                      <a:r>
                        <a:rPr lang="en-US" sz="2200" b="0" i="0" u="none" strike="noStrike">
                          <a:solidFill>
                            <a:srgbClr val="000000"/>
                          </a:solidFill>
                          <a:effectLst/>
                          <a:latin typeface="Calibri"/>
                        </a:rPr>
                        <a:t>12</a:t>
                      </a:r>
                    </a:p>
                  </a:txBody>
                  <a:tcPr marL="12700" marR="12700" marT="12700" marB="0" anchor="b">
                    <a:lnL>
                      <a:noFill/>
                    </a:lnL>
                    <a:lnR>
                      <a:noFill/>
                    </a:lnR>
                    <a:lnT>
                      <a:noFill/>
                    </a:lnT>
                    <a:lnB>
                      <a:noFill/>
                    </a:lnB>
                  </a:tcPr>
                </a:tc>
                <a:tc>
                  <a:txBody>
                    <a:bodyPr/>
                    <a:lstStyle/>
                    <a:p>
                      <a:pPr algn="r" fontAlgn="b"/>
                      <a:r>
                        <a:rPr lang="en-US" sz="2200" b="0" i="0" u="none" strike="noStrike">
                          <a:solidFill>
                            <a:srgbClr val="000000"/>
                          </a:solidFill>
                          <a:effectLst/>
                          <a:latin typeface="Calibri"/>
                        </a:rPr>
                        <a:t>146</a:t>
                      </a:r>
                    </a:p>
                  </a:txBody>
                  <a:tcPr marL="12700" marR="12700" marT="12700" marB="0" anchor="b">
                    <a:lnL>
                      <a:noFill/>
                    </a:lnL>
                    <a:lnR>
                      <a:noFill/>
                    </a:lnR>
                    <a:lnT>
                      <a:noFill/>
                    </a:lnT>
                    <a:lnB>
                      <a:noFill/>
                    </a:lnB>
                  </a:tcPr>
                </a:tc>
              </a:tr>
              <a:tr h="355600">
                <a:tc>
                  <a:txBody>
                    <a:bodyPr/>
                    <a:lstStyle/>
                    <a:p>
                      <a:pPr algn="l" fontAlgn="b"/>
                      <a:r>
                        <a:rPr lang="en-US" sz="2200" b="0" i="0" u="none" strike="noStrike">
                          <a:solidFill>
                            <a:srgbClr val="000000"/>
                          </a:solidFill>
                          <a:effectLst/>
                          <a:latin typeface="Calibri"/>
                        </a:rPr>
                        <a:t>Died of Disease</a:t>
                      </a:r>
                    </a:p>
                  </a:txBody>
                  <a:tcPr marL="12700" marR="12700" marT="12700" marB="0" anchor="b">
                    <a:lnL>
                      <a:noFill/>
                    </a:lnL>
                    <a:lnR>
                      <a:noFill/>
                    </a:lnR>
                    <a:lnT>
                      <a:noFill/>
                    </a:lnT>
                    <a:lnB>
                      <a:noFill/>
                    </a:lnB>
                  </a:tcPr>
                </a:tc>
                <a:tc>
                  <a:txBody>
                    <a:bodyPr/>
                    <a:lstStyle/>
                    <a:p>
                      <a:pPr algn="r" fontAlgn="b"/>
                      <a:r>
                        <a:rPr lang="en-US" sz="2200" b="0" i="0" u="none" strike="noStrike">
                          <a:solidFill>
                            <a:srgbClr val="000000"/>
                          </a:solidFill>
                          <a:effectLst/>
                          <a:latin typeface="Calibri"/>
                        </a:rPr>
                        <a:t>3</a:t>
                      </a:r>
                    </a:p>
                  </a:txBody>
                  <a:tcPr marL="12700" marR="12700" marT="12700" marB="0" anchor="b">
                    <a:lnL>
                      <a:noFill/>
                    </a:lnL>
                    <a:lnR>
                      <a:noFill/>
                    </a:lnR>
                    <a:lnT>
                      <a:noFill/>
                    </a:lnT>
                    <a:lnB>
                      <a:noFill/>
                    </a:lnB>
                  </a:tcPr>
                </a:tc>
                <a:tc>
                  <a:txBody>
                    <a:bodyPr/>
                    <a:lstStyle/>
                    <a:p>
                      <a:pPr algn="r" fontAlgn="b"/>
                      <a:r>
                        <a:rPr lang="en-US" sz="2200" b="0" i="0" u="none" strike="noStrike">
                          <a:solidFill>
                            <a:srgbClr val="000000"/>
                          </a:solidFill>
                          <a:effectLst/>
                          <a:latin typeface="Calibri"/>
                        </a:rPr>
                        <a:t>118</a:t>
                      </a:r>
                    </a:p>
                  </a:txBody>
                  <a:tcPr marL="12700" marR="12700" marT="12700" marB="0" anchor="b">
                    <a:lnL>
                      <a:noFill/>
                    </a:lnL>
                    <a:lnR>
                      <a:noFill/>
                    </a:lnR>
                    <a:lnT>
                      <a:noFill/>
                    </a:lnT>
                    <a:lnB>
                      <a:noFill/>
                    </a:lnB>
                  </a:tcPr>
                </a:tc>
              </a:tr>
              <a:tr h="355600">
                <a:tc>
                  <a:txBody>
                    <a:bodyPr/>
                    <a:lstStyle/>
                    <a:p>
                      <a:pPr algn="l" fontAlgn="b"/>
                      <a:r>
                        <a:rPr lang="en-US" sz="2200" b="0" i="0" u="none" strike="noStrike">
                          <a:solidFill>
                            <a:srgbClr val="000000"/>
                          </a:solidFill>
                          <a:effectLst/>
                          <a:latin typeface="Calibri"/>
                        </a:rPr>
                        <a:t>Wounded in Action</a:t>
                      </a:r>
                    </a:p>
                  </a:txBody>
                  <a:tcPr marL="12700" marR="12700" marT="12700" marB="0" anchor="b">
                    <a:lnL>
                      <a:noFill/>
                    </a:lnL>
                    <a:lnR>
                      <a:noFill/>
                    </a:lnR>
                    <a:lnT>
                      <a:noFill/>
                    </a:lnT>
                    <a:lnB>
                      <a:noFill/>
                    </a:lnB>
                  </a:tcPr>
                </a:tc>
                <a:tc>
                  <a:txBody>
                    <a:bodyPr/>
                    <a:lstStyle/>
                    <a:p>
                      <a:pPr algn="r" fontAlgn="b"/>
                      <a:r>
                        <a:rPr lang="en-US" sz="2200" b="0" i="0" u="none" strike="noStrike">
                          <a:solidFill>
                            <a:srgbClr val="000000"/>
                          </a:solidFill>
                          <a:effectLst/>
                          <a:latin typeface="Calibri"/>
                        </a:rPr>
                        <a:t>38</a:t>
                      </a:r>
                    </a:p>
                  </a:txBody>
                  <a:tcPr marL="12700" marR="12700" marT="12700" marB="0" anchor="b">
                    <a:lnL>
                      <a:noFill/>
                    </a:lnL>
                    <a:lnR>
                      <a:noFill/>
                    </a:lnR>
                    <a:lnT>
                      <a:noFill/>
                    </a:lnT>
                    <a:lnB>
                      <a:noFill/>
                    </a:lnB>
                  </a:tcPr>
                </a:tc>
                <a:tc>
                  <a:txBody>
                    <a:bodyPr/>
                    <a:lstStyle/>
                    <a:p>
                      <a:pPr algn="r" fontAlgn="b"/>
                      <a:r>
                        <a:rPr lang="en-US" sz="2200" b="0" i="0" u="none" strike="noStrike">
                          <a:solidFill>
                            <a:srgbClr val="000000"/>
                          </a:solidFill>
                          <a:effectLst/>
                          <a:latin typeface="Calibri"/>
                        </a:rPr>
                        <a:t>533</a:t>
                      </a:r>
                    </a:p>
                  </a:txBody>
                  <a:tcPr marL="12700" marR="12700" marT="12700" marB="0" anchor="b">
                    <a:lnL>
                      <a:noFill/>
                    </a:lnL>
                    <a:lnR>
                      <a:noFill/>
                    </a:lnR>
                    <a:lnT>
                      <a:noFill/>
                    </a:lnT>
                    <a:lnB>
                      <a:noFill/>
                    </a:lnB>
                  </a:tcPr>
                </a:tc>
              </a:tr>
              <a:tr h="355600">
                <a:tc>
                  <a:txBody>
                    <a:bodyPr/>
                    <a:lstStyle/>
                    <a:p>
                      <a:pPr algn="l" fontAlgn="b"/>
                      <a:r>
                        <a:rPr lang="en-US" sz="2200" b="0" i="0" u="none" strike="noStrike">
                          <a:solidFill>
                            <a:srgbClr val="000000"/>
                          </a:solidFill>
                          <a:effectLst/>
                          <a:latin typeface="Calibri"/>
                        </a:rPr>
                        <a:t>Missing in Action</a:t>
                      </a:r>
                    </a:p>
                  </a:txBody>
                  <a:tcPr marL="12700" marR="12700" marT="12700" marB="0" anchor="b">
                    <a:lnL>
                      <a:noFill/>
                    </a:lnL>
                    <a:lnR>
                      <a:noFill/>
                    </a:lnR>
                    <a:lnT>
                      <a:noFill/>
                    </a:lnT>
                    <a:lnB>
                      <a:noFill/>
                    </a:lnB>
                  </a:tcPr>
                </a:tc>
                <a:tc>
                  <a:txBody>
                    <a:bodyPr/>
                    <a:lstStyle/>
                    <a:p>
                      <a:pPr algn="r" fontAlgn="b"/>
                      <a:r>
                        <a:rPr lang="en-US" sz="2200" b="0" i="0" u="none" strike="noStrike">
                          <a:solidFill>
                            <a:srgbClr val="000000"/>
                          </a:solidFill>
                          <a:effectLst/>
                          <a:latin typeface="Calibri"/>
                        </a:rPr>
                        <a:t>1</a:t>
                      </a:r>
                    </a:p>
                  </a:txBody>
                  <a:tcPr marL="12700" marR="12700" marT="12700" marB="0" anchor="b">
                    <a:lnL>
                      <a:noFill/>
                    </a:lnL>
                    <a:lnR>
                      <a:noFill/>
                    </a:lnR>
                    <a:lnT>
                      <a:noFill/>
                    </a:lnT>
                    <a:lnB>
                      <a:noFill/>
                    </a:lnB>
                  </a:tcPr>
                </a:tc>
                <a:tc>
                  <a:txBody>
                    <a:bodyPr/>
                    <a:lstStyle/>
                    <a:p>
                      <a:pPr algn="r" fontAlgn="b"/>
                      <a:r>
                        <a:rPr lang="en-US" sz="2200" b="0" i="0" u="none" strike="noStrike">
                          <a:solidFill>
                            <a:srgbClr val="000000"/>
                          </a:solidFill>
                          <a:effectLst/>
                          <a:latin typeface="Calibri"/>
                        </a:rPr>
                        <a:t>102</a:t>
                      </a:r>
                    </a:p>
                  </a:txBody>
                  <a:tcPr marL="12700" marR="12700" marT="12700" marB="0" anchor="b">
                    <a:lnL>
                      <a:noFill/>
                    </a:lnL>
                    <a:lnR>
                      <a:noFill/>
                    </a:lnR>
                    <a:lnT>
                      <a:noFill/>
                    </a:lnT>
                    <a:lnB>
                      <a:noFill/>
                    </a:lnB>
                  </a:tcPr>
                </a:tc>
              </a:tr>
              <a:tr h="355600">
                <a:tc>
                  <a:txBody>
                    <a:bodyPr/>
                    <a:lstStyle/>
                    <a:p>
                      <a:pPr algn="l" fontAlgn="b"/>
                      <a:endParaRPr lang="en-US" sz="2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2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2200" b="0" i="0" u="none" strike="noStrike">
                        <a:solidFill>
                          <a:srgbClr val="000000"/>
                        </a:solidFill>
                        <a:effectLst/>
                        <a:latin typeface="Calibri"/>
                      </a:endParaRPr>
                    </a:p>
                  </a:txBody>
                  <a:tcPr marL="12700" marR="12700" marT="12700" marB="0" anchor="b">
                    <a:lnL>
                      <a:noFill/>
                    </a:lnL>
                    <a:lnR>
                      <a:noFill/>
                    </a:lnR>
                    <a:lnT>
                      <a:noFill/>
                    </a:lnT>
                    <a:lnB>
                      <a:noFill/>
                    </a:lnB>
                  </a:tcPr>
                </a:tc>
              </a:tr>
              <a:tr h="355600">
                <a:tc>
                  <a:txBody>
                    <a:bodyPr/>
                    <a:lstStyle/>
                    <a:p>
                      <a:pPr algn="l" fontAlgn="b"/>
                      <a:r>
                        <a:rPr lang="en-US" sz="2200" b="0" i="0" u="none" strike="noStrike">
                          <a:solidFill>
                            <a:srgbClr val="000000"/>
                          </a:solidFill>
                          <a:effectLst/>
                          <a:latin typeface="Calibri"/>
                        </a:rPr>
                        <a:t>Total Dead</a:t>
                      </a:r>
                    </a:p>
                  </a:txBody>
                  <a:tcPr marL="12700" marR="12700" marT="12700" marB="0" anchor="b">
                    <a:lnL>
                      <a:noFill/>
                    </a:lnL>
                    <a:lnR>
                      <a:noFill/>
                    </a:lnR>
                    <a:lnT>
                      <a:noFill/>
                    </a:lnT>
                    <a:lnB>
                      <a:noFill/>
                    </a:lnB>
                  </a:tcPr>
                </a:tc>
                <a:tc>
                  <a:txBody>
                    <a:bodyPr/>
                    <a:lstStyle/>
                    <a:p>
                      <a:pPr algn="r" fontAlgn="b"/>
                      <a:r>
                        <a:rPr lang="en-US" sz="2200" b="0" i="0" u="none" strike="noStrike">
                          <a:solidFill>
                            <a:srgbClr val="000000"/>
                          </a:solidFill>
                          <a:effectLst/>
                          <a:latin typeface="Calibri"/>
                        </a:rPr>
                        <a:t>15</a:t>
                      </a:r>
                    </a:p>
                  </a:txBody>
                  <a:tcPr marL="12700" marR="12700" marT="12700" marB="0" anchor="b">
                    <a:lnL>
                      <a:noFill/>
                    </a:lnL>
                    <a:lnR>
                      <a:noFill/>
                    </a:lnR>
                    <a:lnT>
                      <a:noFill/>
                    </a:lnT>
                    <a:lnB>
                      <a:noFill/>
                    </a:lnB>
                  </a:tcPr>
                </a:tc>
                <a:tc>
                  <a:txBody>
                    <a:bodyPr/>
                    <a:lstStyle/>
                    <a:p>
                      <a:pPr algn="r" fontAlgn="b"/>
                      <a:r>
                        <a:rPr lang="en-US" sz="2200" b="0" i="0" u="none" strike="noStrike" dirty="0">
                          <a:solidFill>
                            <a:srgbClr val="000000"/>
                          </a:solidFill>
                          <a:effectLst/>
                          <a:latin typeface="Calibri"/>
                        </a:rPr>
                        <a:t>264</a:t>
                      </a:r>
                    </a:p>
                  </a:txBody>
                  <a:tcPr marL="12700" marR="12700" marT="12700" marB="0" anchor="b">
                    <a:lnL>
                      <a:noFill/>
                    </a:lnL>
                    <a:lnR>
                      <a:noFill/>
                    </a:lnR>
                    <a:lnT>
                      <a:noFill/>
                    </a:lnT>
                    <a:lnB>
                      <a:noFill/>
                    </a:lnB>
                  </a:tcPr>
                </a:tc>
              </a:tr>
            </a:tbl>
          </a:graphicData>
        </a:graphic>
      </p:graphicFrame>
      <p:sp>
        <p:nvSpPr>
          <p:cNvPr id="4" name="Rectangle 3"/>
          <p:cNvSpPr/>
          <p:nvPr/>
        </p:nvSpPr>
        <p:spPr>
          <a:xfrm>
            <a:off x="3678512" y="5988682"/>
            <a:ext cx="4572000" cy="276999"/>
          </a:xfrm>
          <a:prstGeom prst="rect">
            <a:avLst/>
          </a:prstGeom>
        </p:spPr>
        <p:txBody>
          <a:bodyPr>
            <a:spAutoFit/>
          </a:bodyPr>
          <a:lstStyle/>
          <a:p>
            <a:r>
              <a:rPr lang="en-US" sz="1200" u="sng" dirty="0"/>
              <a:t>Untying the Political </a:t>
            </a:r>
            <a:r>
              <a:rPr lang="en-US" sz="1200" u="sng" dirty="0" smtClean="0"/>
              <a:t>Knot</a:t>
            </a:r>
            <a:r>
              <a:rPr lang="en-US" sz="1200" dirty="0" smtClean="0"/>
              <a:t>,  Read</a:t>
            </a:r>
            <a:r>
              <a:rPr lang="en-US" sz="1200" dirty="0"/>
              <a:t>, McKay, Wade (2001)</a:t>
            </a:r>
          </a:p>
        </p:txBody>
      </p:sp>
    </p:spTree>
    <p:extLst>
      <p:ext uri="{BB962C8B-B14F-4D97-AF65-F5344CB8AC3E}">
        <p14:creationId xmlns:p14="http://schemas.microsoft.com/office/powerpoint/2010/main" val="3452523693"/>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3700" y="1790700"/>
            <a:ext cx="8881795" cy="3416320"/>
          </a:xfrm>
          <a:prstGeom prst="rect">
            <a:avLst/>
          </a:prstGeom>
          <a:noFill/>
        </p:spPr>
        <p:txBody>
          <a:bodyPr wrap="none" rtlCol="0">
            <a:spAutoFit/>
          </a:bodyPr>
          <a:lstStyle/>
          <a:p>
            <a:r>
              <a:rPr lang="en-US" dirty="0" smtClean="0"/>
              <a:t>Born in New Castle:</a:t>
            </a:r>
          </a:p>
          <a:p>
            <a:endParaRPr lang="en-US" dirty="0"/>
          </a:p>
          <a:p>
            <a:r>
              <a:rPr lang="en-US" dirty="0" smtClean="0"/>
              <a:t>Sailor detail: </a:t>
            </a:r>
            <a:r>
              <a:rPr lang="en-US" b="1" dirty="0" smtClean="0"/>
              <a:t>David Mille</a:t>
            </a:r>
            <a:r>
              <a:rPr lang="en-US" dirty="0" smtClean="0"/>
              <a:t>r 5’ 7” Negro Enlists on “</a:t>
            </a:r>
            <a:r>
              <a:rPr lang="en-US" dirty="0" err="1" smtClean="0"/>
              <a:t>Massachussetts</a:t>
            </a:r>
            <a:r>
              <a:rPr lang="en-US" dirty="0" smtClean="0"/>
              <a:t>” Dec 12, 1863 Waiter/Cook</a:t>
            </a:r>
          </a:p>
          <a:p>
            <a:r>
              <a:rPr lang="en-US" dirty="0" smtClean="0"/>
              <a:t>1860 census: Age 18, Servant, race: M</a:t>
            </a:r>
          </a:p>
          <a:p>
            <a:endParaRPr lang="en-US" dirty="0"/>
          </a:p>
          <a:p>
            <a:r>
              <a:rPr lang="en-US" dirty="0" smtClean="0"/>
              <a:t>No supporting data from 1860 census:</a:t>
            </a:r>
          </a:p>
          <a:p>
            <a:r>
              <a:rPr lang="en-US" dirty="0" smtClean="0"/>
              <a:t>George Hyatt</a:t>
            </a:r>
          </a:p>
          <a:p>
            <a:r>
              <a:rPr lang="en-US" dirty="0" smtClean="0"/>
              <a:t>George Kennard</a:t>
            </a:r>
            <a:br>
              <a:rPr lang="en-US" dirty="0" smtClean="0"/>
            </a:br>
            <a:r>
              <a:rPr lang="en-US" dirty="0" smtClean="0"/>
              <a:t>John Price</a:t>
            </a:r>
          </a:p>
          <a:p>
            <a:r>
              <a:rPr lang="en-US" dirty="0" smtClean="0"/>
              <a:t>Alexander Whittaker</a:t>
            </a:r>
          </a:p>
          <a:p>
            <a:r>
              <a:rPr lang="en-US" dirty="0" smtClean="0"/>
              <a:t>Stewart </a:t>
            </a:r>
            <a:r>
              <a:rPr lang="en-US" dirty="0" err="1" smtClean="0"/>
              <a:t>Whittico</a:t>
            </a:r>
            <a:endParaRPr lang="en-US" dirty="0" smtClean="0"/>
          </a:p>
          <a:p>
            <a:endParaRPr lang="en-US" dirty="0"/>
          </a:p>
        </p:txBody>
      </p:sp>
      <p:sp>
        <p:nvSpPr>
          <p:cNvPr id="3" name="TextBox 2"/>
          <p:cNvSpPr txBox="1"/>
          <p:nvPr/>
        </p:nvSpPr>
        <p:spPr>
          <a:xfrm>
            <a:off x="647700" y="584200"/>
            <a:ext cx="6781800" cy="1077218"/>
          </a:xfrm>
          <a:prstGeom prst="rect">
            <a:avLst/>
          </a:prstGeom>
          <a:noFill/>
        </p:spPr>
        <p:txBody>
          <a:bodyPr wrap="square" rtlCol="0">
            <a:spAutoFit/>
          </a:bodyPr>
          <a:lstStyle/>
          <a:p>
            <a:pPr algn="ctr"/>
            <a:r>
              <a:rPr lang="en-US" sz="3200" dirty="0" smtClean="0"/>
              <a:t>National Park Service Database of </a:t>
            </a:r>
          </a:p>
          <a:p>
            <a:pPr algn="ctr"/>
            <a:r>
              <a:rPr lang="en-US" sz="3200" dirty="0" smtClean="0"/>
              <a:t>African-American Civil War Sailors </a:t>
            </a:r>
            <a:endParaRPr lang="en-US" sz="3200" dirty="0"/>
          </a:p>
        </p:txBody>
      </p:sp>
      <p:sp>
        <p:nvSpPr>
          <p:cNvPr id="4" name="TextBox 3"/>
          <p:cNvSpPr txBox="1"/>
          <p:nvPr/>
        </p:nvSpPr>
        <p:spPr>
          <a:xfrm>
            <a:off x="4038600" y="6077466"/>
            <a:ext cx="4826000" cy="369332"/>
          </a:xfrm>
          <a:prstGeom prst="rect">
            <a:avLst/>
          </a:prstGeom>
          <a:noFill/>
        </p:spPr>
        <p:txBody>
          <a:bodyPr wrap="square" rtlCol="0">
            <a:spAutoFit/>
          </a:bodyPr>
          <a:lstStyle/>
          <a:p>
            <a:r>
              <a:rPr lang="en-US" dirty="0"/>
              <a:t>http://</a:t>
            </a:r>
            <a:r>
              <a:rPr lang="en-US" dirty="0" err="1"/>
              <a:t>www.nps.gov</a:t>
            </a:r>
            <a:r>
              <a:rPr lang="en-US" dirty="0"/>
              <a:t>/</a:t>
            </a:r>
            <a:r>
              <a:rPr lang="en-US" dirty="0" err="1"/>
              <a:t>civilwar</a:t>
            </a:r>
            <a:r>
              <a:rPr lang="en-US" dirty="0"/>
              <a:t>/</a:t>
            </a:r>
            <a:r>
              <a:rPr lang="en-US" dirty="0" err="1"/>
              <a:t>index.htm</a:t>
            </a:r>
            <a:endParaRPr lang="en-US" dirty="0"/>
          </a:p>
        </p:txBody>
      </p:sp>
    </p:spTree>
    <p:extLst>
      <p:ext uri="{BB962C8B-B14F-4D97-AF65-F5344CB8AC3E}">
        <p14:creationId xmlns:p14="http://schemas.microsoft.com/office/powerpoint/2010/main" val="3801295398"/>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16100" y="0"/>
            <a:ext cx="6172200" cy="2062103"/>
          </a:xfrm>
          <a:prstGeom prst="rect">
            <a:avLst/>
          </a:prstGeom>
          <a:noFill/>
        </p:spPr>
        <p:txBody>
          <a:bodyPr wrap="square" rtlCol="0">
            <a:spAutoFit/>
          </a:bodyPr>
          <a:lstStyle/>
          <a:p>
            <a:r>
              <a:rPr lang="en-US" sz="3200" dirty="0" smtClean="0"/>
              <a:t>U. S. Colored Troops</a:t>
            </a:r>
          </a:p>
          <a:p>
            <a:r>
              <a:rPr lang="en-US" sz="2400" dirty="0" smtClean="0"/>
              <a:t> (954 from Delaware)</a:t>
            </a:r>
          </a:p>
          <a:p>
            <a:endParaRPr lang="en-US" sz="2400" dirty="0"/>
          </a:p>
          <a:p>
            <a:endParaRPr lang="en-US" sz="2400" dirty="0" smtClean="0"/>
          </a:p>
          <a:p>
            <a:endParaRPr lang="en-US" sz="2400" dirty="0"/>
          </a:p>
        </p:txBody>
      </p:sp>
      <p:sp>
        <p:nvSpPr>
          <p:cNvPr id="3" name="TextBox 2"/>
          <p:cNvSpPr txBox="1"/>
          <p:nvPr/>
        </p:nvSpPr>
        <p:spPr>
          <a:xfrm>
            <a:off x="203200" y="5194370"/>
            <a:ext cx="7721600" cy="369332"/>
          </a:xfrm>
          <a:prstGeom prst="rect">
            <a:avLst/>
          </a:prstGeom>
          <a:noFill/>
        </p:spPr>
        <p:txBody>
          <a:bodyPr wrap="square" rtlCol="0">
            <a:spAutoFit/>
          </a:bodyPr>
          <a:lstStyle/>
          <a:p>
            <a:r>
              <a:rPr lang="en-US" dirty="0" smtClean="0"/>
              <a:t>Headstones in Bethany U. A. M. E                                                              Mt. Salem</a:t>
            </a:r>
            <a:endParaRPr lang="en-US" dirty="0"/>
          </a:p>
        </p:txBody>
      </p:sp>
      <p:pic>
        <p:nvPicPr>
          <p:cNvPr id="4" name="Picture 3" descr="Photo.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39700" y="2165937"/>
            <a:ext cx="2210190" cy="2959099"/>
          </a:xfrm>
          <a:prstGeom prst="rect">
            <a:avLst/>
          </a:prstGeom>
        </p:spPr>
      </p:pic>
      <p:sp>
        <p:nvSpPr>
          <p:cNvPr id="5" name="TextBox 4"/>
          <p:cNvSpPr txBox="1"/>
          <p:nvPr/>
        </p:nvSpPr>
        <p:spPr>
          <a:xfrm>
            <a:off x="203200" y="1231106"/>
            <a:ext cx="8801100" cy="830997"/>
          </a:xfrm>
          <a:prstGeom prst="rect">
            <a:avLst/>
          </a:prstGeom>
          <a:noFill/>
        </p:spPr>
        <p:txBody>
          <a:bodyPr wrap="square" rtlCol="0">
            <a:spAutoFit/>
          </a:bodyPr>
          <a:lstStyle/>
          <a:p>
            <a:r>
              <a:rPr lang="en-US" sz="1600" dirty="0" smtClean="0"/>
              <a:t>Pvt.	</a:t>
            </a:r>
            <a:r>
              <a:rPr lang="en-US" sz="1600" dirty="0"/>
              <a:t>	</a:t>
            </a:r>
            <a:r>
              <a:rPr lang="en-US" sz="1600" dirty="0" smtClean="0"/>
              <a:t>		           Pvt.                                        Pvt.</a:t>
            </a:r>
          </a:p>
          <a:p>
            <a:r>
              <a:rPr lang="en-US" sz="1600" dirty="0" smtClean="0"/>
              <a:t>James W(</a:t>
            </a:r>
            <a:r>
              <a:rPr lang="en-US" sz="1600" dirty="0" err="1" smtClean="0"/>
              <a:t>esley</a:t>
            </a:r>
            <a:r>
              <a:rPr lang="en-US" sz="1600" dirty="0" smtClean="0"/>
              <a:t>) Brown           Thomas Sterling                 Thomas </a:t>
            </a:r>
            <a:r>
              <a:rPr lang="en-US" sz="1600" dirty="0" err="1" smtClean="0"/>
              <a:t>Duckery</a:t>
            </a:r>
            <a:r>
              <a:rPr lang="en-US" sz="1600" dirty="0" smtClean="0"/>
              <a:t>                 Jerry Myers                     </a:t>
            </a:r>
          </a:p>
          <a:p>
            <a:r>
              <a:rPr lang="en-US" sz="1600" dirty="0" smtClean="0"/>
              <a:t>25 USCT	                               30 USCT                                6 USCT	                         27 USCI</a:t>
            </a:r>
            <a:endParaRPr lang="en-US" sz="1600" dirty="0"/>
          </a:p>
        </p:txBody>
      </p:sp>
      <p:pic>
        <p:nvPicPr>
          <p:cNvPr id="6" name="Picture 5" descr="Photo.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51100" y="2165937"/>
            <a:ext cx="2209800" cy="2958575"/>
          </a:xfrm>
          <a:prstGeom prst="rect">
            <a:avLst/>
          </a:prstGeom>
        </p:spPr>
      </p:pic>
      <p:pic>
        <p:nvPicPr>
          <p:cNvPr id="7" name="Picture 6" descr="Photo.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44999" y="2165937"/>
            <a:ext cx="2209801" cy="2958576"/>
          </a:xfrm>
          <a:prstGeom prst="rect">
            <a:avLst/>
          </a:prstGeom>
        </p:spPr>
      </p:pic>
      <p:pic>
        <p:nvPicPr>
          <p:cNvPr id="8" name="Picture 7" descr="Photo.jp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654800" y="2165937"/>
            <a:ext cx="2209800" cy="2958575"/>
          </a:xfrm>
          <a:prstGeom prst="rect">
            <a:avLst/>
          </a:prstGeom>
        </p:spPr>
      </p:pic>
      <p:sp>
        <p:nvSpPr>
          <p:cNvPr id="9" name="TextBox 8"/>
          <p:cNvSpPr txBox="1"/>
          <p:nvPr/>
        </p:nvSpPr>
        <p:spPr>
          <a:xfrm>
            <a:off x="177800" y="5829300"/>
            <a:ext cx="8712200" cy="923330"/>
          </a:xfrm>
          <a:prstGeom prst="rect">
            <a:avLst/>
          </a:prstGeom>
          <a:noFill/>
        </p:spPr>
        <p:txBody>
          <a:bodyPr wrap="square" rtlCol="0">
            <a:spAutoFit/>
          </a:bodyPr>
          <a:lstStyle/>
          <a:p>
            <a:r>
              <a:rPr lang="en-US" dirty="0" smtClean="0"/>
              <a:t>Census data for NC: Two </a:t>
            </a:r>
            <a:r>
              <a:rPr lang="en-US" dirty="0"/>
              <a:t>James Browns, age 28 and 46 in </a:t>
            </a:r>
            <a:r>
              <a:rPr lang="en-US" dirty="0" smtClean="0"/>
              <a:t>1870;  Thomas </a:t>
            </a:r>
            <a:r>
              <a:rPr lang="en-US" dirty="0"/>
              <a:t>Starling age 46 in 1870</a:t>
            </a:r>
            <a:r>
              <a:rPr lang="en-US" dirty="0" smtClean="0"/>
              <a:t>;  </a:t>
            </a:r>
            <a:r>
              <a:rPr lang="en-US" dirty="0" err="1" smtClean="0"/>
              <a:t>Duckery</a:t>
            </a:r>
            <a:r>
              <a:rPr lang="en-US" dirty="0" smtClean="0"/>
              <a:t> family is in census 1850-1870 but no Thomas. Jerry Myers at age 28 in 1870;</a:t>
            </a:r>
          </a:p>
          <a:p>
            <a:r>
              <a:rPr lang="en-US" dirty="0" smtClean="0"/>
              <a:t>None are on Beer’s Atlas, 1868 </a:t>
            </a:r>
            <a:endParaRPr lang="en-US" dirty="0"/>
          </a:p>
        </p:txBody>
      </p:sp>
    </p:spTree>
    <p:extLst>
      <p:ext uri="{BB962C8B-B14F-4D97-AF65-F5344CB8AC3E}">
        <p14:creationId xmlns:p14="http://schemas.microsoft.com/office/powerpoint/2010/main" val="2284668657"/>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ixby_obiturary.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2885920" cy="6858000"/>
          </a:xfrm>
          <a:prstGeom prst="rect">
            <a:avLst/>
          </a:prstGeom>
        </p:spPr>
      </p:pic>
      <p:pic>
        <p:nvPicPr>
          <p:cNvPr id="3" name="Picture 2" descr="bixby_house.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549901" y="4038600"/>
            <a:ext cx="3494408" cy="2730500"/>
          </a:xfrm>
          <a:prstGeom prst="rect">
            <a:avLst/>
          </a:prstGeom>
        </p:spPr>
      </p:pic>
      <p:pic>
        <p:nvPicPr>
          <p:cNvPr id="4" name="Picture 3" descr="pleasantPoint.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89120" y="3098800"/>
            <a:ext cx="2952518" cy="2347976"/>
          </a:xfrm>
          <a:prstGeom prst="rect">
            <a:avLst/>
          </a:prstGeom>
        </p:spPr>
      </p:pic>
      <p:sp>
        <p:nvSpPr>
          <p:cNvPr id="5" name="TextBox 4"/>
          <p:cNvSpPr txBox="1"/>
          <p:nvPr/>
        </p:nvSpPr>
        <p:spPr>
          <a:xfrm>
            <a:off x="3089120" y="337423"/>
            <a:ext cx="3820602" cy="3170099"/>
          </a:xfrm>
          <a:prstGeom prst="rect">
            <a:avLst/>
          </a:prstGeom>
          <a:noFill/>
        </p:spPr>
        <p:txBody>
          <a:bodyPr wrap="none" rtlCol="0">
            <a:spAutoFit/>
          </a:bodyPr>
          <a:lstStyle/>
          <a:p>
            <a:r>
              <a:rPr lang="en-US" sz="2000" b="1" dirty="0" smtClean="0"/>
              <a:t>Matilda (</a:t>
            </a:r>
            <a:r>
              <a:rPr lang="en-US" sz="2000" b="1" dirty="0" err="1" smtClean="0"/>
              <a:t>Junie</a:t>
            </a:r>
            <a:r>
              <a:rPr lang="en-US" sz="2000" b="1" dirty="0" smtClean="0"/>
              <a:t>) Bixby </a:t>
            </a:r>
            <a:r>
              <a:rPr lang="en-US" sz="2000" dirty="0" smtClean="0"/>
              <a:t>(1938-2015), </a:t>
            </a:r>
          </a:p>
          <a:p>
            <a:r>
              <a:rPr lang="en-US" sz="2000" dirty="0" smtClean="0"/>
              <a:t>The Strand  and Point Pleasan</a:t>
            </a:r>
            <a:r>
              <a:rPr lang="en-US" sz="2000" dirty="0"/>
              <a:t>t</a:t>
            </a:r>
            <a:endParaRPr lang="en-US" sz="2000" dirty="0" smtClean="0"/>
          </a:p>
          <a:p>
            <a:pPr algn="ctr"/>
            <a:r>
              <a:rPr lang="en-US" sz="2000" dirty="0" smtClean="0"/>
              <a:t>                and</a:t>
            </a:r>
          </a:p>
          <a:p>
            <a:r>
              <a:rPr lang="en-US" sz="2000" b="1" dirty="0" smtClean="0"/>
              <a:t>John Reed </a:t>
            </a:r>
            <a:r>
              <a:rPr lang="en-US" sz="2000" b="1" dirty="0" err="1" smtClean="0"/>
              <a:t>Lambson</a:t>
            </a:r>
            <a:r>
              <a:rPr lang="en-US" sz="2000" b="1" dirty="0" smtClean="0"/>
              <a:t> </a:t>
            </a:r>
            <a:r>
              <a:rPr lang="en-US" sz="2000" dirty="0" smtClean="0"/>
              <a:t>(-1882), </a:t>
            </a:r>
          </a:p>
          <a:p>
            <a:r>
              <a:rPr lang="en-US" sz="2000" dirty="0" smtClean="0"/>
              <a:t>Point </a:t>
            </a:r>
            <a:r>
              <a:rPr lang="en-US" sz="2000" dirty="0"/>
              <a:t>Pleasant</a:t>
            </a:r>
            <a:r>
              <a:rPr lang="en-US" sz="2000" dirty="0" smtClean="0"/>
              <a:t>,</a:t>
            </a:r>
          </a:p>
          <a:p>
            <a:r>
              <a:rPr lang="en-US" sz="2000" dirty="0" smtClean="0"/>
              <a:t>Colonel, CSA., Lawyer</a:t>
            </a:r>
          </a:p>
          <a:p>
            <a:r>
              <a:rPr lang="en-US" sz="2000" dirty="0"/>
              <a:t>	</a:t>
            </a:r>
            <a:r>
              <a:rPr lang="en-US" sz="2000" dirty="0" smtClean="0"/>
              <a:t>        and</a:t>
            </a:r>
          </a:p>
          <a:p>
            <a:r>
              <a:rPr lang="en-US" sz="2000" b="1" dirty="0" smtClean="0"/>
              <a:t>Isaac Van Trump</a:t>
            </a:r>
          </a:p>
          <a:p>
            <a:r>
              <a:rPr lang="en-US" sz="2000" dirty="0"/>
              <a:t> </a:t>
            </a:r>
            <a:r>
              <a:rPr lang="en-US" sz="2000" dirty="0" smtClean="0"/>
              <a:t>2</a:t>
            </a:r>
            <a:r>
              <a:rPr lang="en-US" sz="2000" baseline="30000" dirty="0" smtClean="0"/>
              <a:t>nd</a:t>
            </a:r>
            <a:r>
              <a:rPr lang="en-US" sz="2000" dirty="0" smtClean="0"/>
              <a:t> Lt</a:t>
            </a:r>
            <a:r>
              <a:rPr lang="en-US" sz="2000" dirty="0"/>
              <a:t>. 1st Delaware </a:t>
            </a:r>
            <a:r>
              <a:rPr lang="en-US" sz="2000" dirty="0" smtClean="0"/>
              <a:t>Infantry, USA</a:t>
            </a:r>
            <a:endParaRPr lang="en-US" sz="2000" dirty="0"/>
          </a:p>
          <a:p>
            <a:endParaRPr lang="en-US" sz="2000" dirty="0"/>
          </a:p>
        </p:txBody>
      </p:sp>
      <p:pic>
        <p:nvPicPr>
          <p:cNvPr id="6" name="Picture 5" descr="Screen Shot 2015-04-29 at 6.26.47 PM.pn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081283" y="451723"/>
            <a:ext cx="2062717" cy="2463800"/>
          </a:xfrm>
          <a:prstGeom prst="rect">
            <a:avLst/>
          </a:prstGeom>
        </p:spPr>
      </p:pic>
    </p:spTree>
    <p:extLst>
      <p:ext uri="{BB962C8B-B14F-4D97-AF65-F5344CB8AC3E}">
        <p14:creationId xmlns:p14="http://schemas.microsoft.com/office/powerpoint/2010/main" val="219792708"/>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445500" cy="4525963"/>
          </a:xfrm>
        </p:spPr>
        <p:txBody>
          <a:bodyPr>
            <a:noAutofit/>
          </a:bodyPr>
          <a:lstStyle/>
          <a:p>
            <a:pPr marL="0" indent="0">
              <a:buNone/>
            </a:pPr>
            <a:r>
              <a:rPr lang="en-US" sz="1600" dirty="0" err="1" smtClean="0"/>
              <a:t>Junie</a:t>
            </a:r>
            <a:r>
              <a:rPr lang="en-US" sz="1600" dirty="0" smtClean="0"/>
              <a:t> </a:t>
            </a:r>
            <a:r>
              <a:rPr lang="en-US" sz="1600" dirty="0"/>
              <a:t>Bixby lived at Pleasant Point near New Castle and on The Strand in New Castle.  Pleasant Point was at the end of </a:t>
            </a:r>
            <a:r>
              <a:rPr lang="en-US" sz="1600" dirty="0" err="1"/>
              <a:t>Lambson</a:t>
            </a:r>
            <a:r>
              <a:rPr lang="en-US" sz="1600" dirty="0"/>
              <a:t> Lane near the site in the 1600's </a:t>
            </a:r>
            <a:r>
              <a:rPr lang="en-US" sz="1600" dirty="0" smtClean="0"/>
              <a:t>of the </a:t>
            </a:r>
            <a:r>
              <a:rPr lang="en-US" sz="1600" dirty="0"/>
              <a:t>Swedish </a:t>
            </a:r>
            <a:r>
              <a:rPr lang="en-US" sz="1600" dirty="0" err="1"/>
              <a:t>Cranehook</a:t>
            </a:r>
            <a:r>
              <a:rPr lang="en-US" sz="1600" dirty="0"/>
              <a:t> Church.  Tank farms and warehouses now fill the area.  Her parents, Warren F, </a:t>
            </a:r>
            <a:r>
              <a:rPr lang="en-US" sz="1600" dirty="0" err="1"/>
              <a:t>Beasely</a:t>
            </a:r>
            <a:r>
              <a:rPr lang="en-US" sz="1600" dirty="0"/>
              <a:t> and </a:t>
            </a:r>
            <a:r>
              <a:rPr lang="en-US" sz="1600" dirty="0" smtClean="0"/>
              <a:t>Matilda </a:t>
            </a:r>
            <a:r>
              <a:rPr lang="en-US" sz="1600" dirty="0"/>
              <a:t>Van Trump Beasley sold the property for development.  Parts of the house such as the staircase, </a:t>
            </a:r>
            <a:r>
              <a:rPr lang="en-US" sz="1600" dirty="0" smtClean="0"/>
              <a:t> were  Incorporated </a:t>
            </a:r>
            <a:r>
              <a:rPr lang="en-US" sz="1600" dirty="0"/>
              <a:t>into the house on The Strand. </a:t>
            </a:r>
          </a:p>
          <a:p>
            <a:pPr marL="0" indent="0">
              <a:buNone/>
            </a:pPr>
            <a:endParaRPr lang="en-US" sz="1600" dirty="0"/>
          </a:p>
          <a:p>
            <a:pPr marL="0" indent="0">
              <a:buNone/>
            </a:pPr>
            <a:r>
              <a:rPr lang="en-US" sz="1600" dirty="0"/>
              <a:t>Pleasant Point was built by Giles </a:t>
            </a:r>
            <a:r>
              <a:rPr lang="en-US" sz="1600" dirty="0" err="1"/>
              <a:t>Lambson</a:t>
            </a:r>
            <a:r>
              <a:rPr lang="en-US" sz="1600" dirty="0"/>
              <a:t> c1839 on land purchased from </a:t>
            </a:r>
            <a:r>
              <a:rPr lang="en-US" sz="1600" dirty="0" err="1"/>
              <a:t>Stidham</a:t>
            </a:r>
            <a:r>
              <a:rPr lang="en-US" sz="1600" dirty="0"/>
              <a:t> heirs (</a:t>
            </a:r>
            <a:r>
              <a:rPr lang="en-US" sz="1600" dirty="0" err="1"/>
              <a:t>descendents</a:t>
            </a:r>
            <a:r>
              <a:rPr lang="en-US" sz="1600" dirty="0"/>
              <a:t> of the Swedish owners of </a:t>
            </a:r>
            <a:r>
              <a:rPr lang="en-US" sz="1600" dirty="0" err="1"/>
              <a:t>Cranehook</a:t>
            </a:r>
            <a:r>
              <a:rPr lang="en-US" sz="1600" dirty="0"/>
              <a:t> land c1700)</a:t>
            </a:r>
            <a:r>
              <a:rPr lang="en-US" sz="1600" dirty="0" smtClean="0"/>
              <a:t>.  </a:t>
            </a:r>
          </a:p>
          <a:p>
            <a:pPr marL="0" indent="0">
              <a:buNone/>
            </a:pPr>
            <a:endParaRPr lang="en-US" sz="1600" dirty="0"/>
          </a:p>
          <a:p>
            <a:pPr marL="0" indent="0">
              <a:buNone/>
            </a:pPr>
            <a:r>
              <a:rPr lang="en-US" sz="1600" dirty="0" smtClean="0"/>
              <a:t>In 1861 </a:t>
            </a:r>
            <a:r>
              <a:rPr lang="en-US" sz="1600" dirty="0"/>
              <a:t>Giles, Sr. died and estate settlement was in the hands </a:t>
            </a:r>
            <a:r>
              <a:rPr lang="en-US" sz="1600" dirty="0" smtClean="0"/>
              <a:t>of Moses </a:t>
            </a:r>
            <a:r>
              <a:rPr lang="en-US" sz="1600" dirty="0" err="1"/>
              <a:t>Lambson</a:t>
            </a:r>
            <a:r>
              <a:rPr lang="en-US" sz="1600" dirty="0"/>
              <a:t>, his son and James </a:t>
            </a:r>
            <a:r>
              <a:rPr lang="en-US" sz="1600" dirty="0" err="1"/>
              <a:t>Crippen</a:t>
            </a:r>
            <a:r>
              <a:rPr lang="en-US" sz="1600" dirty="0"/>
              <a:t>, his son-in-law. It was almost immediately </a:t>
            </a:r>
            <a:r>
              <a:rPr lang="en-US" sz="1600" dirty="0" smtClean="0"/>
              <a:t>taken out </a:t>
            </a:r>
            <a:r>
              <a:rPr lang="en-US" sz="1600" dirty="0"/>
              <a:t>of their hands when John R. </a:t>
            </a:r>
            <a:r>
              <a:rPr lang="en-US" sz="1600" dirty="0" err="1"/>
              <a:t>Lambson</a:t>
            </a:r>
            <a:r>
              <a:rPr lang="en-US" sz="1600" dirty="0"/>
              <a:t>, another son, defected to the Confederate side, and </a:t>
            </a:r>
            <a:r>
              <a:rPr lang="en-US" sz="1600" dirty="0" smtClean="0"/>
              <a:t>the U.S</a:t>
            </a:r>
            <a:r>
              <a:rPr lang="en-US" sz="1600" dirty="0"/>
              <a:t>. Marshall seized all the properties of his deceased father, Giles, Sr. </a:t>
            </a:r>
            <a:endParaRPr lang="en-US" sz="1600" dirty="0" smtClean="0"/>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1600" dirty="0"/>
          </a:p>
          <a:p>
            <a:pPr marL="0" indent="0">
              <a:buNone/>
            </a:pPr>
            <a:r>
              <a:rPr lang="en-US" sz="1600" dirty="0" err="1"/>
              <a:t>nc-chap.org</a:t>
            </a:r>
            <a:r>
              <a:rPr lang="en-US" sz="1600" dirty="0"/>
              <a:t>/maps/</a:t>
            </a:r>
            <a:r>
              <a:rPr lang="en-US" sz="1600" dirty="0" err="1"/>
              <a:t>pdfs</a:t>
            </a:r>
            <a:r>
              <a:rPr lang="en-US" sz="1600" dirty="0"/>
              <a:t>/</a:t>
            </a:r>
            <a:r>
              <a:rPr lang="en-US" sz="1600" dirty="0" err="1"/>
              <a:t>pleasantPoint.pdf</a:t>
            </a:r>
            <a:endParaRPr lang="en-US" sz="1600" dirty="0"/>
          </a:p>
        </p:txBody>
      </p:sp>
    </p:spTree>
    <p:extLst>
      <p:ext uri="{BB962C8B-B14F-4D97-AF65-F5344CB8AC3E}">
        <p14:creationId xmlns:p14="http://schemas.microsoft.com/office/powerpoint/2010/main" val="3178241694"/>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47500" lnSpcReduction="20000"/>
          </a:bodyPr>
          <a:lstStyle/>
          <a:p>
            <a:pPr marL="0" indent="0">
              <a:buNone/>
            </a:pPr>
            <a:r>
              <a:rPr lang="en-US" dirty="0"/>
              <a:t>A presidential pardon for John R. in November 1865 released the properties to the executors. </a:t>
            </a:r>
          </a:p>
          <a:p>
            <a:pPr marL="0" indent="0">
              <a:buNone/>
            </a:pPr>
            <a:endParaRPr lang="en-US" dirty="0"/>
          </a:p>
          <a:p>
            <a:pPr marL="0" indent="0">
              <a:buNone/>
            </a:pPr>
            <a:r>
              <a:rPr lang="en-US" dirty="0"/>
              <a:t>John R. </a:t>
            </a:r>
            <a:r>
              <a:rPr lang="en-US" dirty="0" err="1"/>
              <a:t>Lambson</a:t>
            </a:r>
            <a:r>
              <a:rPr lang="en-US" dirty="0"/>
              <a:t> was the 8th child of Giles </a:t>
            </a:r>
            <a:r>
              <a:rPr lang="en-US" dirty="0" err="1"/>
              <a:t>Lambson</a:t>
            </a:r>
            <a:r>
              <a:rPr lang="en-US" dirty="0"/>
              <a:t> and Catherine </a:t>
            </a:r>
            <a:r>
              <a:rPr lang="en-US" dirty="0" err="1"/>
              <a:t>Hamann</a:t>
            </a:r>
            <a:r>
              <a:rPr lang="en-US" dirty="0"/>
              <a:t>, born in 183 1. On July 17, 1862 the District Court of the United States alleged that he gave aid and comfort to the Rebellion by bearing arms in the army of the Rebels. In the fray he was wounded</a:t>
            </a:r>
          </a:p>
          <a:p>
            <a:pPr marL="0" indent="0">
              <a:buNone/>
            </a:pPr>
            <a:r>
              <a:rPr lang="en-US" dirty="0"/>
              <a:t>In the foot and suffered an amputation. He spent some time imprisoned in Fort Delaware. In some fashion he reached South Carolina where Thomas F. Bayard, lawyer, wrote him a letter on August 4, 1863. The next contact in the record is another letter to him from Bayard on September 26, 1865. It appears that he may have been in Washington, D.C. on December 23,</a:t>
            </a:r>
          </a:p>
          <a:p>
            <a:pPr marL="0" indent="0">
              <a:buNone/>
            </a:pPr>
            <a:r>
              <a:rPr lang="en-US" dirty="0"/>
              <a:t>1865 where he acknowledged a presidential pardon from President Andrew Johnson and agreed to abide by the terms of pardon (President Andrew Johnson with his Proclamation of Amnesty on May 29, 1865 granted a pardon to all ordinary persons who had participation in the Rebellion on taking an oath of allegiance.). </a:t>
            </a:r>
          </a:p>
          <a:p>
            <a:pPr marL="0" indent="0">
              <a:buNone/>
            </a:pPr>
            <a:endParaRPr lang="en-US" dirty="0"/>
          </a:p>
          <a:p>
            <a:pPr marL="0" indent="0">
              <a:buNone/>
            </a:pPr>
            <a:r>
              <a:rPr lang="en-US" dirty="0"/>
              <a:t>We know from the family bible that "John R. </a:t>
            </a:r>
            <a:r>
              <a:rPr lang="en-US" dirty="0" err="1"/>
              <a:t>Lambson</a:t>
            </a:r>
            <a:r>
              <a:rPr lang="en-US" dirty="0"/>
              <a:t> was a conscientious objector and went to the South."</a:t>
            </a:r>
          </a:p>
        </p:txBody>
      </p:sp>
    </p:spTree>
    <p:extLst>
      <p:ext uri="{BB962C8B-B14F-4D97-AF65-F5344CB8AC3E}">
        <p14:creationId xmlns:p14="http://schemas.microsoft.com/office/powerpoint/2010/main" val="95158251"/>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Fort Delaware Prisoners &amp; Civilian Sympathizers</a:t>
            </a:r>
            <a:endParaRPr lang="en-US" dirty="0"/>
          </a:p>
        </p:txBody>
      </p:sp>
      <p:pic>
        <p:nvPicPr>
          <p:cNvPr id="4" name="Picture 3"/>
          <p:cNvPicPr>
            <a:picLocks noChangeAspect="1"/>
          </p:cNvPicPr>
          <p:nvPr/>
        </p:nvPicPr>
        <p:blipFill>
          <a:blip r:embed="rId2"/>
          <a:stretch>
            <a:fillRect/>
          </a:stretch>
        </p:blipFill>
        <p:spPr>
          <a:xfrm flipH="1">
            <a:off x="3677791" y="1558639"/>
            <a:ext cx="4760220" cy="2126231"/>
          </a:xfrm>
          <a:prstGeom prst="rect">
            <a:avLst/>
          </a:prstGeom>
        </p:spPr>
      </p:pic>
      <p:pic>
        <p:nvPicPr>
          <p:cNvPr id="5" name="Picture 4"/>
          <p:cNvPicPr>
            <a:picLocks noChangeAspect="1"/>
          </p:cNvPicPr>
          <p:nvPr/>
        </p:nvPicPr>
        <p:blipFill>
          <a:blip r:embed="rId3"/>
          <a:stretch>
            <a:fillRect/>
          </a:stretch>
        </p:blipFill>
        <p:spPr>
          <a:xfrm>
            <a:off x="4658115" y="3845905"/>
            <a:ext cx="3652896" cy="2435264"/>
          </a:xfrm>
          <a:prstGeom prst="rect">
            <a:avLst/>
          </a:prstGeom>
        </p:spPr>
      </p:pic>
      <p:pic>
        <p:nvPicPr>
          <p:cNvPr id="10" name="Picture 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17501" y="1531370"/>
            <a:ext cx="3162300" cy="2153500"/>
          </a:xfrm>
          <a:prstGeom prst="rect">
            <a:avLst/>
          </a:prstGeom>
        </p:spPr>
      </p:pic>
      <p:pic>
        <p:nvPicPr>
          <p:cNvPr id="11" name="Picture 10"/>
          <p:cNvPicPr>
            <a:picLocks noChangeAspect="1"/>
          </p:cNvPicPr>
          <p:nvPr/>
        </p:nvPicPr>
        <p:blipFill>
          <a:blip r:embed="rId5"/>
          <a:stretch>
            <a:fillRect/>
          </a:stretch>
        </p:blipFill>
        <p:spPr>
          <a:xfrm>
            <a:off x="317501" y="3845905"/>
            <a:ext cx="3721100" cy="2480733"/>
          </a:xfrm>
          <a:prstGeom prst="rect">
            <a:avLst/>
          </a:prstGeom>
        </p:spPr>
      </p:pic>
    </p:spTree>
    <p:extLst>
      <p:ext uri="{BB962C8B-B14F-4D97-AF65-F5344CB8AC3E}">
        <p14:creationId xmlns:p14="http://schemas.microsoft.com/office/powerpoint/2010/main" val="3858856499"/>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Shot 2015-04-25 at 11.53.01 AM.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227482"/>
            <a:ext cx="10020300" cy="6209471"/>
          </a:xfrm>
          <a:prstGeom prst="rect">
            <a:avLst/>
          </a:prstGeom>
        </p:spPr>
      </p:pic>
      <p:sp>
        <p:nvSpPr>
          <p:cNvPr id="6" name="TextBox 5"/>
          <p:cNvSpPr txBox="1"/>
          <p:nvPr/>
        </p:nvSpPr>
        <p:spPr>
          <a:xfrm>
            <a:off x="469900" y="6540500"/>
            <a:ext cx="4368800" cy="369332"/>
          </a:xfrm>
          <a:prstGeom prst="rect">
            <a:avLst/>
          </a:prstGeom>
          <a:noFill/>
        </p:spPr>
        <p:txBody>
          <a:bodyPr wrap="square" rtlCol="0">
            <a:spAutoFit/>
          </a:bodyPr>
          <a:lstStyle/>
          <a:p>
            <a:r>
              <a:rPr lang="en-US" dirty="0" err="1" smtClean="0"/>
              <a:t>Visitthefort.com</a:t>
            </a:r>
            <a:r>
              <a:rPr lang="en-US" dirty="0" smtClean="0"/>
              <a:t>   Archived web page (2008)</a:t>
            </a:r>
            <a:endParaRPr lang="en-US" dirty="0"/>
          </a:p>
        </p:txBody>
      </p:sp>
    </p:spTree>
    <p:extLst>
      <p:ext uri="{BB962C8B-B14F-4D97-AF65-F5344CB8AC3E}">
        <p14:creationId xmlns:p14="http://schemas.microsoft.com/office/powerpoint/2010/main" val="593167193"/>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Julia%20letter%203.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963870" y="1371600"/>
            <a:ext cx="3422550" cy="5054600"/>
          </a:xfrm>
          <a:prstGeom prst="rect">
            <a:avLst/>
          </a:prstGeom>
        </p:spPr>
      </p:pic>
      <p:sp>
        <p:nvSpPr>
          <p:cNvPr id="3" name="Rectangle 2"/>
          <p:cNvSpPr/>
          <p:nvPr/>
        </p:nvSpPr>
        <p:spPr>
          <a:xfrm>
            <a:off x="615950" y="1120834"/>
            <a:ext cx="3797300" cy="5632311"/>
          </a:xfrm>
          <a:prstGeom prst="rect">
            <a:avLst/>
          </a:prstGeom>
        </p:spPr>
        <p:txBody>
          <a:bodyPr wrap="square">
            <a:spAutoFit/>
          </a:bodyPr>
          <a:lstStyle/>
          <a:p>
            <a:pPr algn="ctr"/>
            <a:r>
              <a:rPr lang="en-US" sz="2000" dirty="0"/>
              <a:t>Fort Delaware</a:t>
            </a:r>
          </a:p>
          <a:p>
            <a:pPr algn="r"/>
            <a:r>
              <a:rPr lang="en-US" sz="2000" dirty="0"/>
              <a:t>July 28, </a:t>
            </a:r>
            <a:r>
              <a:rPr lang="en-US" sz="2000" dirty="0" smtClean="0"/>
              <a:t>1862 </a:t>
            </a:r>
          </a:p>
          <a:p>
            <a:r>
              <a:rPr lang="en-US" sz="2000" dirty="0" smtClean="0"/>
              <a:t>Miss </a:t>
            </a:r>
            <a:r>
              <a:rPr lang="en-US" sz="2000" dirty="0"/>
              <a:t>Julie </a:t>
            </a:r>
            <a:r>
              <a:rPr lang="en-US" sz="2000" dirty="0" smtClean="0"/>
              <a:t>A Jefferson</a:t>
            </a:r>
            <a:r>
              <a:rPr lang="en-US" sz="2000" dirty="0"/>
              <a:t>,</a:t>
            </a:r>
          </a:p>
          <a:p>
            <a:endParaRPr lang="en-US" sz="2000" dirty="0"/>
          </a:p>
          <a:p>
            <a:r>
              <a:rPr lang="en-US" sz="2000" dirty="0" smtClean="0"/>
              <a:t>					I </a:t>
            </a:r>
            <a:r>
              <a:rPr lang="en-US" sz="2000" dirty="0"/>
              <a:t>am the </a:t>
            </a:r>
            <a:endParaRPr lang="en-US" sz="2000" dirty="0" smtClean="0"/>
          </a:p>
          <a:p>
            <a:r>
              <a:rPr lang="en-US" sz="2000" dirty="0" smtClean="0"/>
              <a:t>recipient </a:t>
            </a:r>
            <a:r>
              <a:rPr lang="en-US" sz="2000" dirty="0"/>
              <a:t>of a bucket filled with </a:t>
            </a:r>
            <a:endParaRPr lang="en-US" sz="2000" dirty="0" smtClean="0"/>
          </a:p>
          <a:p>
            <a:r>
              <a:rPr lang="en-US" sz="2000" dirty="0" smtClean="0"/>
              <a:t>green </a:t>
            </a:r>
            <a:r>
              <a:rPr lang="en-US" sz="2000" dirty="0"/>
              <a:t>and can fruit, box of cigars, </a:t>
            </a:r>
            <a:endParaRPr lang="en-US" sz="2000" dirty="0" smtClean="0"/>
          </a:p>
          <a:p>
            <a:r>
              <a:rPr lang="en-US" sz="2000" dirty="0" smtClean="0"/>
              <a:t>cake </a:t>
            </a:r>
            <a:r>
              <a:rPr lang="en-US" sz="2000" dirty="0"/>
              <a:t>and </a:t>
            </a:r>
            <a:r>
              <a:rPr lang="en-US" sz="2000" dirty="0" smtClean="0"/>
              <a:t>catsup </a:t>
            </a:r>
            <a:r>
              <a:rPr lang="en-US" sz="2000" dirty="0" err="1" smtClean="0"/>
              <a:t>etc</a:t>
            </a:r>
            <a:r>
              <a:rPr lang="en-US" sz="2000" dirty="0" smtClean="0"/>
              <a:t> </a:t>
            </a:r>
            <a:r>
              <a:rPr lang="en-US" sz="2000" dirty="0"/>
              <a:t>prepared and </a:t>
            </a:r>
            <a:endParaRPr lang="en-US" sz="2000" dirty="0" smtClean="0"/>
          </a:p>
          <a:p>
            <a:r>
              <a:rPr lang="en-US" sz="2000" dirty="0" smtClean="0"/>
              <a:t>sent </a:t>
            </a:r>
            <a:r>
              <a:rPr lang="en-US" sz="2000" dirty="0"/>
              <a:t>by you.</a:t>
            </a:r>
          </a:p>
          <a:p>
            <a:r>
              <a:rPr lang="en-US" sz="2000" dirty="0" smtClean="0"/>
              <a:t>   It </a:t>
            </a:r>
            <a:r>
              <a:rPr lang="en-US" sz="2000" dirty="0"/>
              <a:t>is much pleasure that I have </a:t>
            </a:r>
            <a:endParaRPr lang="en-US" sz="2000" dirty="0" smtClean="0"/>
          </a:p>
          <a:p>
            <a:r>
              <a:rPr lang="en-US" sz="2000" dirty="0" smtClean="0"/>
              <a:t>the </a:t>
            </a:r>
            <a:r>
              <a:rPr lang="en-US" sz="2000" dirty="0"/>
              <a:t>honor to acknowledge at your </a:t>
            </a:r>
            <a:endParaRPr lang="en-US" sz="2000" dirty="0" smtClean="0"/>
          </a:p>
          <a:p>
            <a:r>
              <a:rPr lang="en-US" sz="2000" dirty="0" smtClean="0"/>
              <a:t>hands </a:t>
            </a:r>
            <a:r>
              <a:rPr lang="en-US" sz="2000" dirty="0"/>
              <a:t>the delightful treat. </a:t>
            </a:r>
            <a:endParaRPr lang="en-US" sz="2000" dirty="0" smtClean="0"/>
          </a:p>
          <a:p>
            <a:r>
              <a:rPr lang="en-US" sz="2000" dirty="0"/>
              <a:t> </a:t>
            </a:r>
            <a:r>
              <a:rPr lang="en-US" sz="2000" dirty="0" smtClean="0"/>
              <a:t>  Please </a:t>
            </a:r>
            <a:r>
              <a:rPr lang="en-US" sz="2000" dirty="0"/>
              <a:t>accept my most humble </a:t>
            </a:r>
            <a:endParaRPr lang="en-US" sz="2000" dirty="0" smtClean="0"/>
          </a:p>
          <a:p>
            <a:r>
              <a:rPr lang="en-US" sz="2000" dirty="0" smtClean="0"/>
              <a:t>and </a:t>
            </a:r>
            <a:r>
              <a:rPr lang="en-US" sz="2000" dirty="0"/>
              <a:t>sincere heartfelt thanks.</a:t>
            </a:r>
          </a:p>
          <a:p>
            <a:endParaRPr lang="en-US" sz="2000" dirty="0"/>
          </a:p>
          <a:p>
            <a:pPr algn="r"/>
            <a:r>
              <a:rPr lang="en-US" sz="2000" dirty="0"/>
              <a:t>With remembrance,</a:t>
            </a:r>
          </a:p>
          <a:p>
            <a:pPr algn="r"/>
            <a:r>
              <a:rPr lang="en-US" sz="2000" dirty="0"/>
              <a:t>I am Very Respectfully</a:t>
            </a:r>
          </a:p>
          <a:p>
            <a:pPr algn="r"/>
            <a:r>
              <a:rPr lang="en-US" sz="2000" dirty="0"/>
              <a:t>R.G. Patterson</a:t>
            </a:r>
          </a:p>
        </p:txBody>
      </p:sp>
    </p:spTree>
    <p:extLst>
      <p:ext uri="{BB962C8B-B14F-4D97-AF65-F5344CB8AC3E}">
        <p14:creationId xmlns:p14="http://schemas.microsoft.com/office/powerpoint/2010/main" val="1647386694"/>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71500" y="519846"/>
            <a:ext cx="7734299" cy="5078314"/>
          </a:xfrm>
          <a:prstGeom prst="rect">
            <a:avLst/>
          </a:prstGeom>
        </p:spPr>
        <p:txBody>
          <a:bodyPr wrap="square">
            <a:spAutoFit/>
          </a:bodyPr>
          <a:lstStyle/>
          <a:p>
            <a:pPr algn="ctr"/>
            <a:r>
              <a:rPr lang="en-US" dirty="0" smtClean="0"/>
              <a:t>Fort Delaware</a:t>
            </a:r>
          </a:p>
          <a:p>
            <a:pPr algn="r"/>
            <a:r>
              <a:rPr lang="en-US" dirty="0" smtClean="0"/>
              <a:t>July </a:t>
            </a:r>
            <a:r>
              <a:rPr lang="en-US" dirty="0"/>
              <a:t>11, 1863</a:t>
            </a:r>
          </a:p>
          <a:p>
            <a:endParaRPr lang="en-US" dirty="0"/>
          </a:p>
          <a:p>
            <a:r>
              <a:rPr lang="en-US" dirty="0"/>
              <a:t>Miss Jefferson,</a:t>
            </a:r>
          </a:p>
          <a:p>
            <a:endParaRPr lang="en-US" dirty="0"/>
          </a:p>
          <a:p>
            <a:r>
              <a:rPr lang="en-US" dirty="0"/>
              <a:t>Your kind offer yesterday to furnish pillows + c for the hospital was stated to Dr. Sullivan, Surgeon in Charge. He requests me to have you send all you can. Also any delicacies that you may be able to spare. We reviewed our three hundred wounded prisoners last night and we have no place to put them but on the hard boards in the barracks. If you will send them down on the tug today, we will [illegible] a thousand obligations to you. I go to Philadelphia in about an hour to see if I can get beds, blankets and other necessary articles consequently I will be unable to accept your kind </a:t>
            </a:r>
            <a:r>
              <a:rPr lang="en-US" dirty="0" smtClean="0"/>
              <a:t>invitation </a:t>
            </a:r>
            <a:r>
              <a:rPr lang="en-US" dirty="0"/>
              <a:t>to visit you this evening. Present my kind regards to Madam Burton and tell her I will see Mr. Dolby today. The General directs me to say that you have permission to visit the Island at pleasure.</a:t>
            </a:r>
          </a:p>
          <a:p>
            <a:endParaRPr lang="en-US" dirty="0"/>
          </a:p>
          <a:p>
            <a:r>
              <a:rPr lang="en-US" dirty="0"/>
              <a:t>Sincerely Your Friend,</a:t>
            </a:r>
          </a:p>
          <a:p>
            <a:r>
              <a:rPr lang="en-US" dirty="0"/>
              <a:t>J.G. </a:t>
            </a:r>
            <a:r>
              <a:rPr lang="en-US" dirty="0" err="1"/>
              <a:t>MacConnell</a:t>
            </a:r>
            <a:endParaRPr lang="en-US" dirty="0"/>
          </a:p>
        </p:txBody>
      </p:sp>
      <p:sp>
        <p:nvSpPr>
          <p:cNvPr id="4" name="TextBox 3"/>
          <p:cNvSpPr txBox="1"/>
          <p:nvPr/>
        </p:nvSpPr>
        <p:spPr>
          <a:xfrm>
            <a:off x="4762500" y="6323399"/>
            <a:ext cx="5435600" cy="276999"/>
          </a:xfrm>
          <a:prstGeom prst="rect">
            <a:avLst/>
          </a:prstGeom>
          <a:noFill/>
        </p:spPr>
        <p:txBody>
          <a:bodyPr wrap="square" rtlCol="0">
            <a:spAutoFit/>
          </a:bodyPr>
          <a:lstStyle/>
          <a:p>
            <a:r>
              <a:rPr lang="en-US" sz="1200" dirty="0" smtClean="0"/>
              <a:t>Transcribed by Rebekah </a:t>
            </a:r>
            <a:r>
              <a:rPr lang="en-US" sz="1200" dirty="0" err="1" smtClean="0"/>
              <a:t>Weagraff</a:t>
            </a:r>
            <a:endParaRPr lang="en-US" sz="1200" dirty="0"/>
          </a:p>
        </p:txBody>
      </p:sp>
    </p:spTree>
    <p:extLst>
      <p:ext uri="{BB962C8B-B14F-4D97-AF65-F5344CB8AC3E}">
        <p14:creationId xmlns:p14="http://schemas.microsoft.com/office/powerpoint/2010/main" val="3956645199"/>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50900" y="783441"/>
            <a:ext cx="7696200" cy="2585323"/>
          </a:xfrm>
          <a:prstGeom prst="rect">
            <a:avLst/>
          </a:prstGeom>
        </p:spPr>
        <p:txBody>
          <a:bodyPr wrap="square">
            <a:spAutoFit/>
          </a:bodyPr>
          <a:lstStyle/>
          <a:p>
            <a:r>
              <a:rPr lang="en-US" dirty="0"/>
              <a:t>Saturday, September 12, 1863</a:t>
            </a:r>
          </a:p>
          <a:p>
            <a:r>
              <a:rPr lang="en-US" dirty="0"/>
              <a:t>“Had a conversation with three young men, who have been detailed to bury the dead. One of them, named Scott, from Mississippi – a member of Bankhead’s Brigade – handed me an envelope from Miss Julia Jefferson, upon which she had written my name, when visiting the cemetery in Jersey, and stated that she wished me to furnish him with certain articles of clothing, when she next sent a box. This young lady is a true friend of the South, and will be remembered with gratitude by scores of our brave Confederates, who are now suffering imprisonment” </a:t>
            </a:r>
          </a:p>
        </p:txBody>
      </p:sp>
      <p:sp>
        <p:nvSpPr>
          <p:cNvPr id="3" name="Rectangle 2"/>
          <p:cNvSpPr/>
          <p:nvPr/>
        </p:nvSpPr>
        <p:spPr>
          <a:xfrm>
            <a:off x="749300" y="3610739"/>
            <a:ext cx="7391400" cy="2031325"/>
          </a:xfrm>
          <a:prstGeom prst="rect">
            <a:avLst/>
          </a:prstGeom>
        </p:spPr>
        <p:txBody>
          <a:bodyPr wrap="square">
            <a:spAutoFit/>
          </a:bodyPr>
          <a:lstStyle/>
          <a:p>
            <a:r>
              <a:rPr lang="en-US" dirty="0"/>
              <a:t>Tuesday, September 15, 1863</a:t>
            </a:r>
          </a:p>
          <a:p>
            <a:r>
              <a:rPr lang="en-US" dirty="0"/>
              <a:t>“Had the pleasure of receiving two large baskets of vegetables from my wife, and a box of clothing from Miss Julia Jefferson. The latter was intended for the use of our young men from Portsmouth – some of whom are in great need. Saw Capt. </a:t>
            </a:r>
            <a:r>
              <a:rPr lang="en-US" dirty="0" err="1"/>
              <a:t>Ahl</a:t>
            </a:r>
            <a:r>
              <a:rPr lang="en-US" dirty="0"/>
              <a:t>, about my going to the barracks to distribute the articles. He said, that it would be necessary for him to consult with Gen. </a:t>
            </a:r>
            <a:r>
              <a:rPr lang="en-US" dirty="0" err="1"/>
              <a:t>Schoepf</a:t>
            </a:r>
            <a:r>
              <a:rPr lang="en-US" dirty="0"/>
              <a:t>, before making a reply” </a:t>
            </a:r>
          </a:p>
        </p:txBody>
      </p:sp>
      <p:sp>
        <p:nvSpPr>
          <p:cNvPr id="4" name="TextBox 3"/>
          <p:cNvSpPr txBox="1"/>
          <p:nvPr/>
        </p:nvSpPr>
        <p:spPr>
          <a:xfrm>
            <a:off x="4762500" y="6323399"/>
            <a:ext cx="5435600" cy="276999"/>
          </a:xfrm>
          <a:prstGeom prst="rect">
            <a:avLst/>
          </a:prstGeom>
          <a:noFill/>
        </p:spPr>
        <p:txBody>
          <a:bodyPr wrap="square" rtlCol="0">
            <a:spAutoFit/>
          </a:bodyPr>
          <a:lstStyle/>
          <a:p>
            <a:r>
              <a:rPr lang="en-US" sz="1200" dirty="0" smtClean="0"/>
              <a:t>Transcribed by Rebekah </a:t>
            </a:r>
            <a:r>
              <a:rPr lang="en-US" sz="1200" dirty="0" err="1" smtClean="0"/>
              <a:t>Weagraff</a:t>
            </a:r>
            <a:endParaRPr lang="en-US" sz="1200" dirty="0"/>
          </a:p>
        </p:txBody>
      </p:sp>
    </p:spTree>
    <p:extLst>
      <p:ext uri="{BB962C8B-B14F-4D97-AF65-F5344CB8AC3E}">
        <p14:creationId xmlns:p14="http://schemas.microsoft.com/office/powerpoint/2010/main" val="1623259304"/>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60400" y="612339"/>
            <a:ext cx="7696200" cy="4524316"/>
          </a:xfrm>
          <a:prstGeom prst="rect">
            <a:avLst/>
          </a:prstGeom>
        </p:spPr>
        <p:txBody>
          <a:bodyPr wrap="square">
            <a:spAutoFit/>
          </a:bodyPr>
          <a:lstStyle/>
          <a:p>
            <a:r>
              <a:rPr lang="en-US" dirty="0"/>
              <a:t>Sunday, October 4, 1863</a:t>
            </a:r>
          </a:p>
          <a:p>
            <a:r>
              <a:rPr lang="en-US" dirty="0"/>
              <a:t>“A box came from Miss Julia Jefferson, with clothing to be distributed among sundry prisoners of the Fourth Texas, and other regiments. The articles are accompanied by a good lot of peaches, and sweet potatoes, for my own comfort. This faithful almoner, and her associates ought ever to be remembered by the boys from ‘Dixie’” </a:t>
            </a:r>
            <a:endParaRPr lang="en-US" dirty="0" smtClean="0"/>
          </a:p>
          <a:p>
            <a:endParaRPr lang="en-US" dirty="0"/>
          </a:p>
          <a:p>
            <a:r>
              <a:rPr lang="en-US" dirty="0"/>
              <a:t>Tuesday, November 17, 1863</a:t>
            </a:r>
          </a:p>
          <a:p>
            <a:r>
              <a:rPr lang="en-US" dirty="0"/>
              <a:t>“Received a letter from Miss Lydia Jefferson – for which she has my thanks, as one of the few friends who have ventured a word of sympathy in my imprisonment” </a:t>
            </a:r>
            <a:endParaRPr lang="en-US" dirty="0" smtClean="0"/>
          </a:p>
          <a:p>
            <a:endParaRPr lang="en-US" dirty="0"/>
          </a:p>
          <a:p>
            <a:r>
              <a:rPr lang="en-US" dirty="0"/>
              <a:t>Saturday, December 12, 1863</a:t>
            </a:r>
          </a:p>
          <a:p>
            <a:r>
              <a:rPr lang="en-US" dirty="0"/>
              <a:t>“Had the pleasure of a piece of nice mince pie, the first I have tasted this season. It was sent to Mr. Paddock by Miss Lydia Jefferson, with the request that I be allowed to share it” </a:t>
            </a:r>
          </a:p>
        </p:txBody>
      </p:sp>
      <p:sp>
        <p:nvSpPr>
          <p:cNvPr id="3" name="TextBox 2"/>
          <p:cNvSpPr txBox="1"/>
          <p:nvPr/>
        </p:nvSpPr>
        <p:spPr>
          <a:xfrm>
            <a:off x="4762500" y="6323399"/>
            <a:ext cx="5435600" cy="276999"/>
          </a:xfrm>
          <a:prstGeom prst="rect">
            <a:avLst/>
          </a:prstGeom>
          <a:noFill/>
        </p:spPr>
        <p:txBody>
          <a:bodyPr wrap="square" rtlCol="0">
            <a:spAutoFit/>
          </a:bodyPr>
          <a:lstStyle/>
          <a:p>
            <a:r>
              <a:rPr lang="en-US" sz="1200" dirty="0" smtClean="0"/>
              <a:t>Transcribed by Rebekah </a:t>
            </a:r>
            <a:r>
              <a:rPr lang="en-US" sz="1200" dirty="0" err="1" smtClean="0"/>
              <a:t>Weagraff</a:t>
            </a:r>
            <a:endParaRPr lang="en-US" sz="1200" dirty="0"/>
          </a:p>
        </p:txBody>
      </p:sp>
    </p:spTree>
    <p:extLst>
      <p:ext uri="{BB962C8B-B14F-4D97-AF65-F5344CB8AC3E}">
        <p14:creationId xmlns:p14="http://schemas.microsoft.com/office/powerpoint/2010/main" val="3772575919"/>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369549859"/>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Life Under Military Control</a:t>
            </a:r>
            <a:br>
              <a:rPr lang="en-US" dirty="0" smtClean="0"/>
            </a:br>
            <a:r>
              <a:rPr lang="en-US" sz="2700" dirty="0" smtClean="0"/>
              <a:t>Military Police (Provost Marshal) control business, travel, elections, even charity gatherings</a:t>
            </a:r>
            <a:endParaRPr lang="en-US" sz="2700" dirty="0"/>
          </a:p>
        </p:txBody>
      </p:sp>
      <p:pic>
        <p:nvPicPr>
          <p:cNvPr id="4" name="Picture 3" descr="Pic Nic Handbill.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041400" y="1620838"/>
            <a:ext cx="5689600" cy="5237162"/>
          </a:xfrm>
          <a:prstGeom prst="rect">
            <a:avLst/>
          </a:prstGeom>
        </p:spPr>
      </p:pic>
    </p:spTree>
    <p:extLst>
      <p:ext uri="{BB962C8B-B14F-4D97-AF65-F5344CB8AC3E}">
        <p14:creationId xmlns:p14="http://schemas.microsoft.com/office/powerpoint/2010/main" val="1312773709"/>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On Liberty</a:t>
            </a:r>
            <a:br>
              <a:rPr lang="en-US" sz="2400" dirty="0"/>
            </a:br>
            <a:r>
              <a:rPr lang="en-US" sz="1800" dirty="0"/>
              <a:t>Nicholas Van Dyke </a:t>
            </a:r>
            <a:r>
              <a:rPr lang="en-US" sz="1800" dirty="0" smtClean="0"/>
              <a:t>junior[age 16], </a:t>
            </a:r>
            <a:r>
              <a:rPr lang="en-US" sz="1600" dirty="0" smtClean="0"/>
              <a:t>Composition at Princeton College</a:t>
            </a:r>
            <a:endParaRPr lang="en-US" sz="1600" dirty="0"/>
          </a:p>
        </p:txBody>
      </p:sp>
      <p:pic>
        <p:nvPicPr>
          <p:cNvPr id="3" name="Picture 2" descr="vd2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208088"/>
            <a:ext cx="3915948" cy="2372936"/>
          </a:xfrm>
          <a:prstGeom prst="rect">
            <a:avLst/>
          </a:prstGeom>
        </p:spPr>
      </p:pic>
      <p:pic>
        <p:nvPicPr>
          <p:cNvPr id="4" name="Picture 3" descr="vd4.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61599" y="1208088"/>
            <a:ext cx="3847401" cy="2372936"/>
          </a:xfrm>
          <a:prstGeom prst="rect">
            <a:avLst/>
          </a:prstGeom>
        </p:spPr>
      </p:pic>
      <p:sp>
        <p:nvSpPr>
          <p:cNvPr id="6" name="Rectangle 5"/>
          <p:cNvSpPr/>
          <p:nvPr/>
        </p:nvSpPr>
        <p:spPr>
          <a:xfrm>
            <a:off x="196852" y="3955796"/>
            <a:ext cx="2844798" cy="2862322"/>
          </a:xfrm>
          <a:prstGeom prst="rect">
            <a:avLst/>
          </a:prstGeom>
        </p:spPr>
        <p:txBody>
          <a:bodyPr wrap="square">
            <a:spAutoFit/>
          </a:bodyPr>
          <a:lstStyle/>
          <a:p>
            <a:r>
              <a:rPr lang="en-US" sz="1000" dirty="0"/>
              <a:t>"It has been observed, (and with much propriety) </a:t>
            </a:r>
            <a:r>
              <a:rPr lang="en-US" sz="1000" dirty="0" smtClean="0"/>
              <a:t>that they </a:t>
            </a:r>
            <a:r>
              <a:rPr lang="en-US" sz="1000" dirty="0"/>
              <a:t>who most loudly </a:t>
            </a:r>
            <a:r>
              <a:rPr lang="en-US" sz="1000" dirty="0" err="1"/>
              <a:t>clamour</a:t>
            </a:r>
            <a:r>
              <a:rPr lang="en-US" sz="1000" dirty="0"/>
              <a:t> for Liberty, do </a:t>
            </a:r>
            <a:r>
              <a:rPr lang="en-US" sz="1000" dirty="0" smtClean="0"/>
              <a:t>not most </a:t>
            </a:r>
            <a:r>
              <a:rPr lang="en-US" sz="1000" dirty="0"/>
              <a:t>liberally grant it."  Liberty and peace are</a:t>
            </a:r>
          </a:p>
          <a:p>
            <a:r>
              <a:rPr lang="en-US" sz="1000" dirty="0"/>
              <a:t>inestimable blessings which are desired by </a:t>
            </a:r>
            <a:r>
              <a:rPr lang="en-US" sz="1000" dirty="0" smtClean="0"/>
              <a:t>all nations and </a:t>
            </a:r>
            <a:r>
              <a:rPr lang="en-US" sz="1000" dirty="0"/>
              <a:t>individuals of every rank.  It is the hope of </a:t>
            </a:r>
            <a:r>
              <a:rPr lang="en-US" sz="1000" dirty="0" smtClean="0"/>
              <a:t>the future </a:t>
            </a:r>
            <a:r>
              <a:rPr lang="en-US" sz="1000" dirty="0"/>
              <a:t>enjoyment of these that animates </a:t>
            </a:r>
            <a:r>
              <a:rPr lang="en-US" sz="1000" dirty="0" smtClean="0"/>
              <a:t>a nation to </a:t>
            </a:r>
            <a:r>
              <a:rPr lang="en-US" sz="1000" dirty="0"/>
              <a:t>have recourse to arms, to defend itself against </a:t>
            </a:r>
            <a:r>
              <a:rPr lang="en-US" sz="1000" dirty="0" smtClean="0"/>
              <a:t>the injuries </a:t>
            </a:r>
            <a:r>
              <a:rPr lang="en-US" sz="1000" dirty="0"/>
              <a:t>threatened by a presumptuous and </a:t>
            </a:r>
            <a:r>
              <a:rPr lang="en-US" sz="1000" dirty="0" smtClean="0"/>
              <a:t>insulting foe</a:t>
            </a:r>
            <a:r>
              <a:rPr lang="en-US" sz="1000" dirty="0"/>
              <a:t>.  What else could have incited the brave sons of </a:t>
            </a:r>
            <a:r>
              <a:rPr lang="en-US" sz="1000" dirty="0" smtClean="0"/>
              <a:t> America </a:t>
            </a:r>
            <a:r>
              <a:rPr lang="en-US" sz="1000" dirty="0"/>
              <a:t>to rise in arms against the </a:t>
            </a:r>
            <a:r>
              <a:rPr lang="en-US" sz="1000" dirty="0" smtClean="0"/>
              <a:t>veteran forces </a:t>
            </a:r>
            <a:r>
              <a:rPr lang="en-US" sz="1000" dirty="0"/>
              <a:t>of Britain.  Was it not a desire of these </a:t>
            </a:r>
            <a:r>
              <a:rPr lang="en-US" sz="1000" dirty="0" smtClean="0"/>
              <a:t>that encouraged </a:t>
            </a:r>
            <a:r>
              <a:rPr lang="en-US" sz="1000" dirty="0"/>
              <a:t>them to persist and under so many </a:t>
            </a:r>
            <a:r>
              <a:rPr lang="en-US" sz="1000" dirty="0" smtClean="0"/>
              <a:t>disheartening circumstances</a:t>
            </a:r>
            <a:r>
              <a:rPr lang="en-US" sz="1000" dirty="0"/>
              <a:t>, and to declare </a:t>
            </a:r>
            <a:r>
              <a:rPr lang="en-US" sz="1000" dirty="0" smtClean="0"/>
              <a:t>independence which </a:t>
            </a:r>
            <a:r>
              <a:rPr lang="en-US" sz="1000" dirty="0"/>
              <a:t>they have now firmly established?  But </a:t>
            </a:r>
            <a:r>
              <a:rPr lang="en-US" sz="1000" dirty="0" smtClean="0"/>
              <a:t>how frequently </a:t>
            </a:r>
            <a:r>
              <a:rPr lang="en-US" sz="1000" dirty="0"/>
              <a:t>does it happen, that those who are </a:t>
            </a:r>
            <a:r>
              <a:rPr lang="en-US" sz="1000" dirty="0" smtClean="0"/>
              <a:t>the Warmest friends </a:t>
            </a:r>
            <a:r>
              <a:rPr lang="en-US" sz="1000" dirty="0"/>
              <a:t>for it, after they have </a:t>
            </a:r>
            <a:r>
              <a:rPr lang="en-US" sz="1000" dirty="0" smtClean="0"/>
              <a:t>obtained their </a:t>
            </a:r>
            <a:r>
              <a:rPr lang="en-US" sz="1000" dirty="0"/>
              <a:t>wished for it, turn a deaf ear to the prayer</a:t>
            </a:r>
          </a:p>
        </p:txBody>
      </p:sp>
      <p:sp>
        <p:nvSpPr>
          <p:cNvPr id="7" name="TextBox 6"/>
          <p:cNvSpPr txBox="1"/>
          <p:nvPr/>
        </p:nvSpPr>
        <p:spPr>
          <a:xfrm>
            <a:off x="2919597" y="3958336"/>
            <a:ext cx="3328803" cy="2400657"/>
          </a:xfrm>
          <a:prstGeom prst="rect">
            <a:avLst/>
          </a:prstGeom>
          <a:noFill/>
        </p:spPr>
        <p:txBody>
          <a:bodyPr wrap="square" rtlCol="0">
            <a:spAutoFit/>
          </a:bodyPr>
          <a:lstStyle/>
          <a:p>
            <a:r>
              <a:rPr lang="en-US" sz="1000" dirty="0"/>
              <a:t>of their fellow creatures.  And it could not have been </a:t>
            </a:r>
            <a:r>
              <a:rPr lang="en-US" sz="1000" dirty="0" smtClean="0"/>
              <a:t>more</a:t>
            </a:r>
          </a:p>
          <a:p>
            <a:r>
              <a:rPr lang="en-US" sz="1000" dirty="0"/>
              <a:t>c</a:t>
            </a:r>
            <a:r>
              <a:rPr lang="en-US" sz="1000" dirty="0" smtClean="0"/>
              <a:t>learly specified </a:t>
            </a:r>
            <a:r>
              <a:rPr lang="en-US" sz="1000" dirty="0"/>
              <a:t>than in the present constitution of America. That </a:t>
            </a:r>
            <a:r>
              <a:rPr lang="en-US" sz="1000" dirty="0" smtClean="0"/>
              <a:t>all </a:t>
            </a:r>
            <a:r>
              <a:rPr lang="en-US" sz="1000" dirty="0"/>
              <a:t>persons are entitled to these blessings, few will offer </a:t>
            </a:r>
            <a:r>
              <a:rPr lang="en-US" sz="1000" dirty="0" smtClean="0"/>
              <a:t>to deny</a:t>
            </a:r>
            <a:r>
              <a:rPr lang="en-US" sz="1000" dirty="0"/>
              <a:t>; and if so there are many at this time who appear to act </a:t>
            </a:r>
            <a:r>
              <a:rPr lang="en-US" sz="1000" dirty="0" smtClean="0"/>
              <a:t>contrary to </a:t>
            </a:r>
            <a:r>
              <a:rPr lang="en-US" sz="1000" dirty="0"/>
              <a:t>the dictates of their consciences.  The Americans have </a:t>
            </a:r>
            <a:r>
              <a:rPr lang="en-US" sz="1000" dirty="0" smtClean="0"/>
              <a:t>now gained </a:t>
            </a:r>
            <a:r>
              <a:rPr lang="en-US" sz="1000" dirty="0"/>
              <a:t>the apparent summit of perfection and are </a:t>
            </a:r>
            <a:r>
              <a:rPr lang="en-US" sz="1000" dirty="0" smtClean="0"/>
              <a:t>able from </a:t>
            </a:r>
            <a:r>
              <a:rPr lang="en-US" sz="1000" dirty="0"/>
              <a:t>experience to make an estimate of their values, </a:t>
            </a:r>
            <a:r>
              <a:rPr lang="en-US" sz="1000" dirty="0" smtClean="0"/>
              <a:t>as well </a:t>
            </a:r>
            <a:r>
              <a:rPr lang="en-US" sz="1000" dirty="0"/>
              <a:t>as of the miseries of slavery.  What then can </a:t>
            </a:r>
            <a:r>
              <a:rPr lang="en-US" sz="1000" dirty="0" smtClean="0"/>
              <a:t>make the </a:t>
            </a:r>
            <a:r>
              <a:rPr lang="en-US" sz="1000" dirty="0"/>
              <a:t>Americans so desirous of kidnapping and reducing </a:t>
            </a:r>
            <a:r>
              <a:rPr lang="en-US" sz="1000" dirty="0" smtClean="0"/>
              <a:t> to </a:t>
            </a:r>
            <a:r>
              <a:rPr lang="en-US" sz="1000" dirty="0"/>
              <a:t>slavery the faithful inhabitants of Africa.  Do </a:t>
            </a:r>
            <a:r>
              <a:rPr lang="en-US" sz="1000" dirty="0" smtClean="0"/>
              <a:t>they suppose</a:t>
            </a:r>
            <a:r>
              <a:rPr lang="en-US" sz="1000" dirty="0"/>
              <a:t>, that they are not of the human species or </a:t>
            </a:r>
            <a:r>
              <a:rPr lang="en-US" sz="1000" dirty="0" smtClean="0"/>
              <a:t>incapable of </a:t>
            </a:r>
            <a:r>
              <a:rPr lang="en-US" sz="1000" dirty="0"/>
              <a:t>discerning between liberty and slavery?  It is said </a:t>
            </a:r>
            <a:r>
              <a:rPr lang="en-US" sz="1000" dirty="0" smtClean="0"/>
              <a:t>that after they </a:t>
            </a:r>
            <a:r>
              <a:rPr lang="en-US" sz="1000" dirty="0"/>
              <a:t>are brought to America, they have an </a:t>
            </a:r>
            <a:r>
              <a:rPr lang="en-US" sz="1000" dirty="0" smtClean="0"/>
              <a:t>opportunity of </a:t>
            </a:r>
            <a:r>
              <a:rPr lang="en-US" sz="1000" dirty="0"/>
              <a:t>becoming acquainted with the truths of the gospel.</a:t>
            </a:r>
          </a:p>
        </p:txBody>
      </p:sp>
      <p:sp>
        <p:nvSpPr>
          <p:cNvPr id="8" name="TextBox 7"/>
          <p:cNvSpPr txBox="1"/>
          <p:nvPr/>
        </p:nvSpPr>
        <p:spPr>
          <a:xfrm>
            <a:off x="6248401" y="3977132"/>
            <a:ext cx="2781300" cy="2246769"/>
          </a:xfrm>
          <a:prstGeom prst="rect">
            <a:avLst/>
          </a:prstGeom>
          <a:noFill/>
        </p:spPr>
        <p:txBody>
          <a:bodyPr wrap="square" rtlCol="0">
            <a:spAutoFit/>
          </a:bodyPr>
          <a:lstStyle/>
          <a:p>
            <a:r>
              <a:rPr lang="en-US" sz="1000" dirty="0"/>
              <a:t>But it might be asked, if those who have the </a:t>
            </a:r>
            <a:r>
              <a:rPr lang="en-US" sz="1000" dirty="0" smtClean="0"/>
              <a:t>possession of </a:t>
            </a:r>
            <a:r>
              <a:rPr lang="en-US" sz="1000" dirty="0"/>
              <a:t>them ever give themselves the least </a:t>
            </a:r>
            <a:r>
              <a:rPr lang="en-US" sz="1000" dirty="0" smtClean="0"/>
              <a:t>trouble to </a:t>
            </a:r>
            <a:r>
              <a:rPr lang="en-US" sz="1000" dirty="0"/>
              <a:t>instruct them in those truths.  It cannot be </a:t>
            </a:r>
            <a:r>
              <a:rPr lang="en-US" sz="1000" dirty="0" smtClean="0"/>
              <a:t>supposed </a:t>
            </a:r>
            <a:r>
              <a:rPr lang="en-US" sz="1000" dirty="0"/>
              <a:t>from the manner in which they are</a:t>
            </a:r>
          </a:p>
          <a:p>
            <a:r>
              <a:rPr lang="en-US" sz="1000" dirty="0"/>
              <a:t>generally treated, that they ever become more corrupt</a:t>
            </a:r>
            <a:r>
              <a:rPr lang="en-US" sz="1000" dirty="0" smtClean="0"/>
              <a:t>, and </a:t>
            </a:r>
            <a:r>
              <a:rPr lang="en-US" sz="1000" dirty="0"/>
              <a:t>acquainted with many vices which </a:t>
            </a:r>
          </a:p>
          <a:p>
            <a:r>
              <a:rPr lang="en-US" sz="1000" dirty="0"/>
              <a:t>are unknown in their native country.  It is </a:t>
            </a:r>
          </a:p>
          <a:p>
            <a:r>
              <a:rPr lang="en-US" sz="1000" dirty="0"/>
              <a:t>very certain, that persons under such cruel </a:t>
            </a:r>
            <a:r>
              <a:rPr lang="en-US" sz="1000" dirty="0" err="1" smtClean="0"/>
              <a:t>masters,as</a:t>
            </a:r>
            <a:r>
              <a:rPr lang="en-US" sz="1000" dirty="0" smtClean="0"/>
              <a:t> </a:t>
            </a:r>
            <a:r>
              <a:rPr lang="en-US" sz="1000" dirty="0"/>
              <a:t>those generally are, unto whose hands </a:t>
            </a:r>
            <a:r>
              <a:rPr lang="en-US" sz="1000" dirty="0" smtClean="0"/>
              <a:t>the unhappy </a:t>
            </a:r>
            <a:r>
              <a:rPr lang="en-US" sz="1000" dirty="0"/>
              <a:t>Africans fall, cannot pay much</a:t>
            </a:r>
          </a:p>
          <a:p>
            <a:r>
              <a:rPr lang="en-US" sz="1000" dirty="0"/>
              <a:t>attention to the preparation for a future state.</a:t>
            </a:r>
          </a:p>
          <a:p>
            <a:r>
              <a:rPr lang="en-US" sz="1000" dirty="0"/>
              <a:t>Were it through a motive of instructing them,</a:t>
            </a:r>
          </a:p>
          <a:p>
            <a:r>
              <a:rPr lang="en-US" sz="1000" dirty="0"/>
              <a:t>and not of interest, the Americans would have </a:t>
            </a:r>
          </a:p>
          <a:p>
            <a:r>
              <a:rPr lang="en-US" sz="1000" dirty="0"/>
              <a:t>invented some more effectual means before this.</a:t>
            </a:r>
          </a:p>
        </p:txBody>
      </p:sp>
    </p:spTree>
    <p:extLst>
      <p:ext uri="{BB962C8B-B14F-4D97-AF65-F5344CB8AC3E}">
        <p14:creationId xmlns:p14="http://schemas.microsoft.com/office/powerpoint/2010/main" val="1670555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013204" y="981439"/>
            <a:ext cx="2989322" cy="6145693"/>
          </a:xfrm>
          <a:prstGeom prst="rect">
            <a:avLst/>
          </a:prstGeom>
        </p:spPr>
      </p:pic>
      <p:pic>
        <p:nvPicPr>
          <p:cNvPr id="3" name="Picture 2"/>
          <p:cNvPicPr>
            <a:picLocks noChangeAspect="1"/>
          </p:cNvPicPr>
          <p:nvPr/>
        </p:nvPicPr>
        <p:blipFill>
          <a:blip r:embed="rId3"/>
          <a:stretch>
            <a:fillRect/>
          </a:stretch>
        </p:blipFill>
        <p:spPr>
          <a:xfrm>
            <a:off x="1987161" y="981439"/>
            <a:ext cx="3291671" cy="6099273"/>
          </a:xfrm>
          <a:prstGeom prst="rect">
            <a:avLst/>
          </a:prstGeom>
        </p:spPr>
      </p:pic>
      <p:sp>
        <p:nvSpPr>
          <p:cNvPr id="4" name="TextBox 3"/>
          <p:cNvSpPr txBox="1"/>
          <p:nvPr/>
        </p:nvSpPr>
        <p:spPr>
          <a:xfrm>
            <a:off x="362866" y="457920"/>
            <a:ext cx="8803800" cy="646331"/>
          </a:xfrm>
          <a:prstGeom prst="rect">
            <a:avLst/>
          </a:prstGeom>
          <a:noFill/>
        </p:spPr>
        <p:txBody>
          <a:bodyPr wrap="none" rtlCol="0">
            <a:spAutoFit/>
          </a:bodyPr>
          <a:lstStyle/>
          <a:p>
            <a:r>
              <a:rPr lang="en-US" dirty="0"/>
              <a:t>N</a:t>
            </a:r>
            <a:r>
              <a:rPr lang="en-US" dirty="0" smtClean="0"/>
              <a:t>icholas  Van Dyke </a:t>
            </a:r>
            <a:r>
              <a:rPr lang="en-US" dirty="0" err="1" smtClean="0"/>
              <a:t>jr</a:t>
            </a:r>
            <a:r>
              <a:rPr lang="en-US" dirty="0" smtClean="0"/>
              <a:t> .  Votes against admitting Missouri into the union as a free state.</a:t>
            </a:r>
          </a:p>
          <a:p>
            <a:r>
              <a:rPr lang="en-US" dirty="0" smtClean="0"/>
              <a:t>It was eventually admitted when tied to the admission of Maine a free state </a:t>
            </a:r>
            <a:r>
              <a:rPr lang="en-US" smtClean="0"/>
              <a:t>in March </a:t>
            </a:r>
            <a:r>
              <a:rPr lang="en-US" dirty="0" smtClean="0"/>
              <a:t>1820</a:t>
            </a:r>
            <a:endParaRPr lang="en-US" dirty="0"/>
          </a:p>
        </p:txBody>
      </p:sp>
      <p:sp>
        <p:nvSpPr>
          <p:cNvPr id="5" name="TextBox 4"/>
          <p:cNvSpPr txBox="1"/>
          <p:nvPr/>
        </p:nvSpPr>
        <p:spPr>
          <a:xfrm>
            <a:off x="5408427" y="5814720"/>
            <a:ext cx="3469131" cy="246221"/>
          </a:xfrm>
          <a:prstGeom prst="rect">
            <a:avLst/>
          </a:prstGeom>
          <a:noFill/>
        </p:spPr>
        <p:txBody>
          <a:bodyPr wrap="none" rtlCol="0">
            <a:spAutoFit/>
          </a:bodyPr>
          <a:lstStyle/>
          <a:p>
            <a:r>
              <a:rPr lang="en-US" sz="1000" dirty="0"/>
              <a:t>https://</a:t>
            </a:r>
            <a:r>
              <a:rPr lang="en-US" sz="1000" dirty="0" err="1"/>
              <a:t>archive.org</a:t>
            </a:r>
            <a:r>
              <a:rPr lang="en-US" sz="1000" dirty="0"/>
              <a:t>/details/speechofmrvandyk00vand/page/14</a:t>
            </a:r>
          </a:p>
        </p:txBody>
      </p:sp>
    </p:spTree>
    <p:extLst>
      <p:ext uri="{BB962C8B-B14F-4D97-AF65-F5344CB8AC3E}">
        <p14:creationId xmlns:p14="http://schemas.microsoft.com/office/powerpoint/2010/main" val="14285371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What was the cause of the civil war?</a:t>
            </a:r>
            <a:endParaRPr lang="en-US" sz="3200" dirty="0"/>
          </a:p>
        </p:txBody>
      </p:sp>
      <p:sp>
        <p:nvSpPr>
          <p:cNvPr id="3" name="TextBox 2"/>
          <p:cNvSpPr txBox="1"/>
          <p:nvPr/>
        </p:nvSpPr>
        <p:spPr>
          <a:xfrm>
            <a:off x="1550800" y="1433621"/>
            <a:ext cx="6872868" cy="3785652"/>
          </a:xfrm>
          <a:prstGeom prst="rect">
            <a:avLst/>
          </a:prstGeom>
          <a:noFill/>
        </p:spPr>
        <p:txBody>
          <a:bodyPr wrap="square" rtlCol="0">
            <a:spAutoFit/>
          </a:bodyPr>
          <a:lstStyle/>
          <a:p>
            <a:r>
              <a:rPr lang="en-US" sz="2400" dirty="0" smtClean="0"/>
              <a:t>States rights –  </a:t>
            </a:r>
          </a:p>
          <a:p>
            <a:r>
              <a:rPr lang="en-US" sz="2400" i="1" dirty="0"/>
              <a:t>	</a:t>
            </a:r>
            <a:r>
              <a:rPr lang="en-US" sz="2400" i="1" dirty="0" smtClean="0"/>
              <a:t>Don’t tread on me– limit Federal power</a:t>
            </a:r>
          </a:p>
          <a:p>
            <a:r>
              <a:rPr lang="en-US" sz="2400" dirty="0" smtClean="0"/>
              <a:t>Self government</a:t>
            </a:r>
          </a:p>
          <a:p>
            <a:r>
              <a:rPr lang="en-US" sz="2400" dirty="0" smtClean="0"/>
              <a:t>Make the South Great Again – </a:t>
            </a:r>
          </a:p>
          <a:p>
            <a:r>
              <a:rPr lang="en-US" sz="2400" i="1" dirty="0"/>
              <a:t>	</a:t>
            </a:r>
            <a:r>
              <a:rPr lang="en-US" sz="2400" i="1" dirty="0" smtClean="0"/>
              <a:t>Noble tradition – our way of life</a:t>
            </a:r>
          </a:p>
          <a:p>
            <a:r>
              <a:rPr lang="en-US" sz="2400" dirty="0" smtClean="0"/>
              <a:t>Slavery is immoral– it must be abolished </a:t>
            </a:r>
          </a:p>
          <a:p>
            <a:r>
              <a:rPr lang="en-US" sz="2400" dirty="0" smtClean="0"/>
              <a:t>The Economy</a:t>
            </a:r>
          </a:p>
          <a:p>
            <a:r>
              <a:rPr lang="en-US" sz="2400" dirty="0" smtClean="0"/>
              <a:t>Missouri Compromise	 -- </a:t>
            </a:r>
            <a:r>
              <a:rPr lang="en-US" sz="2400" i="1" dirty="0" smtClean="0"/>
              <a:t>to prevent the spread of slavery new states must be free (or admitted in pairs)</a:t>
            </a:r>
          </a:p>
          <a:p>
            <a:r>
              <a:rPr lang="en-US" sz="2400" dirty="0" smtClean="0"/>
              <a:t>All of the above</a:t>
            </a:r>
            <a:endParaRPr lang="en-US" sz="2400" dirty="0"/>
          </a:p>
        </p:txBody>
      </p:sp>
    </p:spTree>
    <p:extLst>
      <p:ext uri="{BB962C8B-B14F-4D97-AF65-F5344CB8AC3E}">
        <p14:creationId xmlns:p14="http://schemas.microsoft.com/office/powerpoint/2010/main" val="2255582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dirty="0"/>
          </a:p>
        </p:txBody>
      </p:sp>
      <p:pic>
        <p:nvPicPr>
          <p:cNvPr id="6" name="Picture 5" descr="FULLFRAMEmap.pdf"/>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7543" y="0"/>
            <a:ext cx="8458200" cy="6933743"/>
          </a:xfrm>
          <a:prstGeom prst="rect">
            <a:avLst/>
          </a:prstGeom>
        </p:spPr>
      </p:pic>
      <p:sp>
        <p:nvSpPr>
          <p:cNvPr id="4" name="TextBox 3"/>
          <p:cNvSpPr txBox="1"/>
          <p:nvPr/>
        </p:nvSpPr>
        <p:spPr>
          <a:xfrm>
            <a:off x="297543" y="6418735"/>
            <a:ext cx="7086199" cy="307777"/>
          </a:xfrm>
          <a:prstGeom prst="rect">
            <a:avLst/>
          </a:prstGeom>
          <a:noFill/>
        </p:spPr>
        <p:txBody>
          <a:bodyPr wrap="square" rtlCol="0">
            <a:spAutoFit/>
          </a:bodyPr>
          <a:lstStyle/>
          <a:p>
            <a:r>
              <a:rPr lang="en-US" sz="1400" dirty="0" smtClean="0"/>
              <a:t>http://</a:t>
            </a:r>
            <a:r>
              <a:rPr lang="en-US" sz="1400" dirty="0" err="1" smtClean="0"/>
              <a:t>opinionator.blogs.nytimes.com</a:t>
            </a:r>
            <a:r>
              <a:rPr lang="en-US" sz="1400" dirty="0" smtClean="0"/>
              <a:t>/2010/12/09/visualizing-slavery/?_r=0</a:t>
            </a:r>
            <a:endParaRPr lang="en-US" sz="1400" dirty="0"/>
          </a:p>
        </p:txBody>
      </p:sp>
      <p:sp>
        <p:nvSpPr>
          <p:cNvPr id="7" name="TextBox 6"/>
          <p:cNvSpPr txBox="1"/>
          <p:nvPr/>
        </p:nvSpPr>
        <p:spPr>
          <a:xfrm>
            <a:off x="457201" y="159657"/>
            <a:ext cx="8055428" cy="369332"/>
          </a:xfrm>
          <a:prstGeom prst="rect">
            <a:avLst/>
          </a:prstGeom>
          <a:noFill/>
        </p:spPr>
        <p:txBody>
          <a:bodyPr wrap="square" rtlCol="0">
            <a:spAutoFit/>
          </a:bodyPr>
          <a:lstStyle/>
          <a:p>
            <a:r>
              <a:rPr lang="en-US" dirty="0" smtClean="0"/>
              <a:t>Map showing the distribution of the slave population of the southern states …. 1860</a:t>
            </a:r>
            <a:endParaRPr lang="en-US" dirty="0"/>
          </a:p>
        </p:txBody>
      </p:sp>
    </p:spTree>
    <p:extLst>
      <p:ext uri="{BB962C8B-B14F-4D97-AF65-F5344CB8AC3E}">
        <p14:creationId xmlns:p14="http://schemas.microsoft.com/office/powerpoint/2010/main" val="1254570630"/>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8336" y="1470379"/>
            <a:ext cx="7558561" cy="3416320"/>
          </a:xfrm>
          <a:prstGeom prst="rect">
            <a:avLst/>
          </a:prstGeom>
        </p:spPr>
        <p:txBody>
          <a:bodyPr wrap="square">
            <a:spAutoFit/>
          </a:bodyPr>
          <a:lstStyle/>
          <a:p>
            <a:r>
              <a:rPr lang="en-US" dirty="0" smtClean="0"/>
              <a:t>The </a:t>
            </a:r>
            <a:r>
              <a:rPr lang="en-US" dirty="0"/>
              <a:t>map uses what was then a new technique in statistical cartography: Each county not only displays its slave population numerically, but is shaded (the darker the shading, the higher the number of slaves) to visualize the concentration of slavery across the region. The counties along the Mississippi River and in coastal South Carolina are almost black, while Kentucky and the Appalachians are nearly </a:t>
            </a:r>
            <a:r>
              <a:rPr lang="en-US" dirty="0" smtClean="0"/>
              <a:t>white</a:t>
            </a:r>
          </a:p>
          <a:p>
            <a:endParaRPr lang="en-US" dirty="0"/>
          </a:p>
          <a:p>
            <a:r>
              <a:rPr lang="en-US" dirty="0" smtClean="0"/>
              <a:t>The </a:t>
            </a:r>
            <a:r>
              <a:rPr lang="en-US" dirty="0"/>
              <a:t>map reaffirmed the belief of many in the Union that secession was driven not by a notion of “state rights,” but by the defense of a labor system</a:t>
            </a:r>
            <a:r>
              <a:rPr lang="en-US" dirty="0" smtClean="0"/>
              <a:t>.”</a:t>
            </a:r>
          </a:p>
          <a:p>
            <a:endParaRPr lang="en-US" dirty="0"/>
          </a:p>
          <a:p>
            <a:r>
              <a:rPr lang="en-US" dirty="0"/>
              <a:t>Though </a:t>
            </a:r>
            <a:r>
              <a:rPr lang="en-US" dirty="0" smtClean="0"/>
              <a:t>Lincoln had </a:t>
            </a:r>
            <a:r>
              <a:rPr lang="en-US" dirty="0"/>
              <a:t>abundant maps at his disposal, only this one allowed him to focus on the Confederacy’s greatest asset: its labor system.</a:t>
            </a:r>
          </a:p>
        </p:txBody>
      </p:sp>
      <p:sp>
        <p:nvSpPr>
          <p:cNvPr id="3" name="TextBox 2"/>
          <p:cNvSpPr txBox="1"/>
          <p:nvPr/>
        </p:nvSpPr>
        <p:spPr>
          <a:xfrm>
            <a:off x="325353" y="325384"/>
            <a:ext cx="4964261" cy="923330"/>
          </a:xfrm>
          <a:prstGeom prst="rect">
            <a:avLst/>
          </a:prstGeom>
          <a:noFill/>
        </p:spPr>
        <p:txBody>
          <a:bodyPr wrap="square" rtlCol="0">
            <a:spAutoFit/>
          </a:bodyPr>
          <a:lstStyle/>
          <a:p>
            <a:r>
              <a:rPr lang="en-US" dirty="0" smtClean="0"/>
              <a:t>NY Times Opinion Pages</a:t>
            </a:r>
          </a:p>
          <a:p>
            <a:r>
              <a:rPr lang="en-US" dirty="0" smtClean="0"/>
              <a:t>Visualizing Slavery, by Susan </a:t>
            </a:r>
            <a:r>
              <a:rPr lang="en-US" dirty="0" err="1" smtClean="0"/>
              <a:t>Schulten</a:t>
            </a:r>
            <a:endParaRPr lang="en-US" dirty="0" smtClean="0"/>
          </a:p>
          <a:p>
            <a:endParaRPr lang="en-US" dirty="0"/>
          </a:p>
        </p:txBody>
      </p:sp>
      <p:sp>
        <p:nvSpPr>
          <p:cNvPr id="5" name="Rectangle 4"/>
          <p:cNvSpPr/>
          <p:nvPr/>
        </p:nvSpPr>
        <p:spPr>
          <a:xfrm>
            <a:off x="325352" y="5747435"/>
            <a:ext cx="8056647" cy="307777"/>
          </a:xfrm>
          <a:prstGeom prst="rect">
            <a:avLst/>
          </a:prstGeom>
        </p:spPr>
        <p:txBody>
          <a:bodyPr wrap="square">
            <a:spAutoFit/>
          </a:bodyPr>
          <a:lstStyle/>
          <a:p>
            <a:r>
              <a:rPr lang="en-US" sz="1400" dirty="0"/>
              <a:t>http://</a:t>
            </a:r>
            <a:r>
              <a:rPr lang="en-US" sz="1400" dirty="0" err="1"/>
              <a:t>opinionator.blogs.nytimes.com</a:t>
            </a:r>
            <a:r>
              <a:rPr lang="en-US" sz="1400" dirty="0"/>
              <a:t>/2010/12/09/visualizing-slavery/?_r=0</a:t>
            </a:r>
          </a:p>
        </p:txBody>
      </p:sp>
    </p:spTree>
    <p:extLst>
      <p:ext uri="{BB962C8B-B14F-4D97-AF65-F5344CB8AC3E}">
        <p14:creationId xmlns:p14="http://schemas.microsoft.com/office/powerpoint/2010/main" val="3938846953"/>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73467" y="0"/>
            <a:ext cx="9144000" cy="6402586"/>
          </a:xfrm>
          <a:prstGeom prst="rect">
            <a:avLst/>
          </a:prstGeom>
        </p:spPr>
      </p:pic>
      <p:sp>
        <p:nvSpPr>
          <p:cNvPr id="3" name="TextBox 2"/>
          <p:cNvSpPr txBox="1"/>
          <p:nvPr/>
        </p:nvSpPr>
        <p:spPr>
          <a:xfrm>
            <a:off x="808135" y="6443605"/>
            <a:ext cx="7420153" cy="307777"/>
          </a:xfrm>
          <a:prstGeom prst="rect">
            <a:avLst/>
          </a:prstGeom>
          <a:noFill/>
        </p:spPr>
        <p:txBody>
          <a:bodyPr wrap="square" rtlCol="0">
            <a:spAutoFit/>
          </a:bodyPr>
          <a:lstStyle/>
          <a:p>
            <a:r>
              <a:rPr lang="en-US" sz="1400" dirty="0" smtClean="0"/>
              <a:t>The first reading of the Emancipation Proclamation to the Cabinet, F. B. Carpenter (Bicknell) </a:t>
            </a:r>
            <a:endParaRPr lang="en-US" sz="1400" dirty="0"/>
          </a:p>
        </p:txBody>
      </p:sp>
    </p:spTree>
    <p:extLst>
      <p:ext uri="{BB962C8B-B14F-4D97-AF65-F5344CB8AC3E}">
        <p14:creationId xmlns:p14="http://schemas.microsoft.com/office/powerpoint/2010/main" val="1071292087"/>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Shot 2015-04-22 at 7.29.05 AM.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41276" y="232229"/>
            <a:ext cx="8837410" cy="5818900"/>
          </a:xfrm>
          <a:prstGeom prst="rect">
            <a:avLst/>
          </a:prstGeom>
        </p:spPr>
      </p:pic>
      <p:sp>
        <p:nvSpPr>
          <p:cNvPr id="2" name="TextBox 1"/>
          <p:cNvSpPr txBox="1"/>
          <p:nvPr/>
        </p:nvSpPr>
        <p:spPr>
          <a:xfrm>
            <a:off x="330200" y="6051129"/>
            <a:ext cx="8748486" cy="646331"/>
          </a:xfrm>
          <a:prstGeom prst="rect">
            <a:avLst/>
          </a:prstGeom>
          <a:noFill/>
        </p:spPr>
        <p:txBody>
          <a:bodyPr wrap="square" rtlCol="0">
            <a:spAutoFit/>
          </a:bodyPr>
          <a:lstStyle/>
          <a:p>
            <a:r>
              <a:rPr lang="en-US" dirty="0" smtClean="0"/>
              <a:t>Percentages of slaves in each county in 1860, Sussex was 10X higher; counties in the deep south were &gt;100X higher.</a:t>
            </a:r>
            <a:endParaRPr lang="en-US" dirty="0"/>
          </a:p>
        </p:txBody>
      </p:sp>
    </p:spTree>
    <p:extLst>
      <p:ext uri="{BB962C8B-B14F-4D97-AF65-F5344CB8AC3E}">
        <p14:creationId xmlns:p14="http://schemas.microsoft.com/office/powerpoint/2010/main" val="4068784458"/>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7724" y="203894"/>
            <a:ext cx="8229600" cy="1143000"/>
          </a:xfrm>
        </p:spPr>
        <p:txBody>
          <a:bodyPr>
            <a:normAutofit/>
          </a:bodyPr>
          <a:lstStyle/>
          <a:p>
            <a:r>
              <a:rPr lang="en-US" sz="2800" dirty="0" smtClean="0"/>
              <a:t>Introduction to </a:t>
            </a:r>
            <a:r>
              <a:rPr lang="en-US" sz="2800" u="sng" dirty="0" smtClean="0"/>
              <a:t>Untying the Political Knot</a:t>
            </a:r>
            <a:r>
              <a:rPr lang="en-US" sz="2800" dirty="0"/>
              <a:t/>
            </a:r>
            <a:br>
              <a:rPr lang="en-US" sz="2800" dirty="0"/>
            </a:br>
            <a:r>
              <a:rPr lang="en-US" sz="1800" dirty="0" smtClean="0"/>
              <a:t>Read, McKay, Wade (2001), available New Castle Public Library</a:t>
            </a:r>
            <a:endParaRPr lang="en-US" sz="1800" dirty="0"/>
          </a:p>
        </p:txBody>
      </p:sp>
      <p:sp>
        <p:nvSpPr>
          <p:cNvPr id="3" name="TextBox 2"/>
          <p:cNvSpPr txBox="1"/>
          <p:nvPr/>
        </p:nvSpPr>
        <p:spPr>
          <a:xfrm>
            <a:off x="347724" y="1291230"/>
            <a:ext cx="8476058" cy="5755421"/>
          </a:xfrm>
          <a:prstGeom prst="rect">
            <a:avLst/>
          </a:prstGeom>
          <a:noFill/>
        </p:spPr>
        <p:txBody>
          <a:bodyPr wrap="square" rtlCol="0">
            <a:spAutoFit/>
          </a:bodyPr>
          <a:lstStyle/>
          <a:p>
            <a:r>
              <a:rPr lang="en-US" sz="2400" dirty="0" smtClean="0"/>
              <a:t>Tiny </a:t>
            </a:r>
            <a:r>
              <a:rPr lang="en-US" sz="2400" dirty="0"/>
              <a:t>Delaware played a major role in the War Between the States. One of four slave states that did not secede from the Union, Delaware furnished a greater percentage of men to the Union Army than any other state, and it is estimated that as many as 2,000 </a:t>
            </a:r>
            <a:r>
              <a:rPr lang="en-US" sz="2400" dirty="0" smtClean="0"/>
              <a:t>Delawareans </a:t>
            </a:r>
            <a:r>
              <a:rPr lang="en-US" sz="2400" dirty="0"/>
              <a:t>may have served in the Confederate Army and Navy. Much of the gun powder fired by the Union military came from E. I. </a:t>
            </a:r>
            <a:r>
              <a:rPr lang="en-US" sz="2400" dirty="0" err="1" smtClean="0"/>
              <a:t>Dupont</a:t>
            </a:r>
            <a:r>
              <a:rPr lang="en-US" sz="2400" dirty="0" smtClean="0"/>
              <a:t> </a:t>
            </a:r>
            <a:r>
              <a:rPr lang="en-US" sz="2400" dirty="0"/>
              <a:t>&amp; Co.'s </a:t>
            </a:r>
            <a:r>
              <a:rPr lang="en-US" sz="2400" dirty="0" err="1"/>
              <a:t>Hagley</a:t>
            </a:r>
            <a:r>
              <a:rPr lang="en-US" sz="2400" dirty="0"/>
              <a:t> Mills, and Wilmington's shipyards built </a:t>
            </a:r>
            <a:r>
              <a:rPr lang="en-US" sz="2400" dirty="0" smtClean="0"/>
              <a:t>northern </a:t>
            </a:r>
            <a:r>
              <a:rPr lang="en-US" sz="2400" dirty="0"/>
              <a:t>warships. Harland &amp; Hollingsworth completed three </a:t>
            </a:r>
            <a:r>
              <a:rPr lang="en-US" sz="2400" dirty="0" smtClean="0"/>
              <a:t>monitors </a:t>
            </a:r>
            <a:r>
              <a:rPr lang="en-US" sz="2400" dirty="0"/>
              <a:t>plus several gunboats. Pusey &amp; Jones on the banks of the </a:t>
            </a:r>
            <a:r>
              <a:rPr lang="en-US" sz="2400" dirty="0" smtClean="0"/>
              <a:t>Christina </a:t>
            </a:r>
            <a:r>
              <a:rPr lang="en-US" sz="2400" dirty="0"/>
              <a:t>River in Wilmington launched a half-dozen gunboats. </a:t>
            </a:r>
            <a:r>
              <a:rPr lang="en-US" sz="2400" dirty="0" smtClean="0"/>
              <a:t>Wilmington's </a:t>
            </a:r>
            <a:r>
              <a:rPr lang="en-US" sz="2400" dirty="0"/>
              <a:t>Tilton Army Hospital cared for convalescent soldiers </a:t>
            </a:r>
            <a:r>
              <a:rPr lang="en-US" sz="2400" dirty="0" smtClean="0"/>
              <a:t>while </a:t>
            </a:r>
            <a:r>
              <a:rPr lang="en-US" sz="2400" dirty="0"/>
              <a:t>Fort Delaware, the Union's second largest prisoner of war </a:t>
            </a:r>
            <a:r>
              <a:rPr lang="en-US" sz="2400" dirty="0" smtClean="0"/>
              <a:t>facility</a:t>
            </a:r>
            <a:r>
              <a:rPr lang="en-US" sz="2400" dirty="0"/>
              <a:t>, was constructed on Pea Patch Island in the middle of the </a:t>
            </a:r>
            <a:r>
              <a:rPr lang="en-US" sz="2400" dirty="0" smtClean="0"/>
              <a:t>Delaware </a:t>
            </a:r>
            <a:r>
              <a:rPr lang="en-US" sz="2400" dirty="0"/>
              <a:t>River just off Delaware City </a:t>
            </a:r>
            <a:r>
              <a:rPr lang="en-US" sz="2400" dirty="0" smtClean="0"/>
              <a:t>.</a:t>
            </a:r>
          </a:p>
          <a:p>
            <a:endParaRPr lang="en-US" sz="1600" dirty="0"/>
          </a:p>
          <a:p>
            <a:r>
              <a:rPr lang="en-US" sz="1600" dirty="0" smtClean="0"/>
              <a:t> </a:t>
            </a:r>
            <a:endParaRPr lang="en-US" sz="1600" dirty="0"/>
          </a:p>
        </p:txBody>
      </p:sp>
    </p:spTree>
    <p:extLst>
      <p:ext uri="{BB962C8B-B14F-4D97-AF65-F5344CB8AC3E}">
        <p14:creationId xmlns:p14="http://schemas.microsoft.com/office/powerpoint/2010/main" val="407258207"/>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5600" y="448733"/>
            <a:ext cx="8136467" cy="6401754"/>
          </a:xfrm>
          <a:prstGeom prst="rect">
            <a:avLst/>
          </a:prstGeom>
          <a:noFill/>
        </p:spPr>
        <p:txBody>
          <a:bodyPr wrap="square" rtlCol="0">
            <a:spAutoFit/>
          </a:bodyPr>
          <a:lstStyle/>
          <a:p>
            <a:r>
              <a:rPr lang="en-US" sz="1600" i="1" dirty="0" smtClean="0"/>
              <a:t>January 4, 1861</a:t>
            </a:r>
          </a:p>
          <a:p>
            <a:r>
              <a:rPr lang="en-US" sz="1600" i="1" dirty="0" smtClean="0"/>
              <a:t>The critical state of the country fills us with sorrow and alarm.. May God Help us.  There seems no hope else.   </a:t>
            </a:r>
            <a:r>
              <a:rPr lang="en-US" sz="1600" dirty="0" smtClean="0"/>
              <a:t>W.T. Read Diary</a:t>
            </a:r>
          </a:p>
          <a:p>
            <a:endParaRPr lang="en-US" sz="1600" dirty="0"/>
          </a:p>
          <a:p>
            <a:r>
              <a:rPr lang="en-US" sz="1600" dirty="0" smtClean="0"/>
              <a:t>Years of tension reached the boiling point when Lincoln was elected.</a:t>
            </a:r>
          </a:p>
          <a:p>
            <a:r>
              <a:rPr lang="en-US" sz="1600" dirty="0" smtClean="0"/>
              <a:t>  </a:t>
            </a:r>
            <a:endParaRPr lang="en-US" sz="1600" dirty="0"/>
          </a:p>
          <a:p>
            <a:r>
              <a:rPr lang="en-US" sz="1600" dirty="0" smtClean="0"/>
              <a:t>South Carolina called a state convention and voted to secede from the U.S. followed by MS, FL, GA, LA, TX, then VA, AK, TN, and NC. In  Feb. 1861 these 7 states met in Montgomery, AL, created the confederacy and name Jefferson Davis president.</a:t>
            </a:r>
          </a:p>
          <a:p>
            <a:endParaRPr lang="en-US" sz="1600" dirty="0"/>
          </a:p>
          <a:p>
            <a:r>
              <a:rPr lang="en-US" sz="1600" dirty="0" smtClean="0"/>
              <a:t>April 12 Fort Sumter was attacked.</a:t>
            </a:r>
          </a:p>
          <a:p>
            <a:endParaRPr lang="en-US" sz="1600" dirty="0"/>
          </a:p>
          <a:p>
            <a:r>
              <a:rPr lang="en-US" sz="1600" dirty="0" smtClean="0"/>
              <a:t>April 13  The news reached Wilmington and Delaware via telegraph.</a:t>
            </a:r>
          </a:p>
          <a:p>
            <a:endParaRPr lang="en-US" sz="1600" dirty="0"/>
          </a:p>
          <a:p>
            <a:r>
              <a:rPr lang="en-US" sz="1600" dirty="0" smtClean="0"/>
              <a:t>April 15  Lincoln issues a proclamation calling for 75,000 men in the field for 3 months to put down an “insurrection too powerful to be suppressed by the ordinary course of judicial proceedings.” </a:t>
            </a:r>
          </a:p>
          <a:p>
            <a:endParaRPr lang="en-US" sz="1600" dirty="0" smtClean="0"/>
          </a:p>
          <a:p>
            <a:r>
              <a:rPr lang="en-US" sz="1600" dirty="0" smtClean="0"/>
              <a:t>	Delaware’s quota is one regiment, 780 men.</a:t>
            </a:r>
          </a:p>
          <a:p>
            <a:endParaRPr lang="en-US" sz="1600" dirty="0"/>
          </a:p>
          <a:p>
            <a:r>
              <a:rPr lang="en-US" sz="1600" i="1" dirty="0" smtClean="0"/>
              <a:t>April 19, 1861</a:t>
            </a:r>
          </a:p>
          <a:p>
            <a:r>
              <a:rPr lang="en-US" sz="1600" i="1" dirty="0" smtClean="0"/>
              <a:t>We are in the midst of Civil War.  Success to the Stars and Stripes.</a:t>
            </a:r>
          </a:p>
          <a:p>
            <a:r>
              <a:rPr lang="en-US" sz="1600" dirty="0"/>
              <a:t>W.T. Read Diary</a:t>
            </a:r>
          </a:p>
          <a:p>
            <a:endParaRPr lang="en-US" sz="1400" dirty="0" smtClean="0"/>
          </a:p>
          <a:p>
            <a:endParaRPr lang="en-US" sz="1400" dirty="0"/>
          </a:p>
          <a:p>
            <a:endParaRPr lang="en-US" sz="1400" dirty="0" smtClean="0"/>
          </a:p>
        </p:txBody>
      </p:sp>
    </p:spTree>
    <p:extLst>
      <p:ext uri="{BB962C8B-B14F-4D97-AF65-F5344CB8AC3E}">
        <p14:creationId xmlns:p14="http://schemas.microsoft.com/office/powerpoint/2010/main" val="102150499"/>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p:cNvSpPr txBox="1"/>
          <p:nvPr/>
        </p:nvSpPr>
        <p:spPr>
          <a:xfrm>
            <a:off x="1390348" y="569333"/>
            <a:ext cx="6185406" cy="646331"/>
          </a:xfrm>
          <a:prstGeom prst="rect">
            <a:avLst/>
          </a:prstGeom>
          <a:noFill/>
        </p:spPr>
        <p:txBody>
          <a:bodyPr wrap="square" rtlCol="0">
            <a:spAutoFit/>
          </a:bodyPr>
          <a:lstStyle/>
          <a:p>
            <a:r>
              <a:rPr lang="en-US" sz="3600" dirty="0" smtClean="0"/>
              <a:t>New Castle and The Civil War </a:t>
            </a:r>
            <a:endParaRPr lang="en-US" sz="3600" dirty="0"/>
          </a:p>
        </p:txBody>
      </p:sp>
      <p:sp>
        <p:nvSpPr>
          <p:cNvPr id="3" name="TextBox 2"/>
          <p:cNvSpPr txBox="1"/>
          <p:nvPr/>
        </p:nvSpPr>
        <p:spPr>
          <a:xfrm>
            <a:off x="328429" y="1478077"/>
            <a:ext cx="8342086" cy="4370427"/>
          </a:xfrm>
          <a:prstGeom prst="rect">
            <a:avLst/>
          </a:prstGeom>
          <a:noFill/>
        </p:spPr>
        <p:txBody>
          <a:bodyPr wrap="square" rtlCol="0">
            <a:spAutoFit/>
          </a:bodyPr>
          <a:lstStyle/>
          <a:p>
            <a:r>
              <a:rPr lang="en-US" sz="2000" dirty="0" smtClean="0"/>
              <a:t>Vignettes from on or near the Green in New Castle:</a:t>
            </a:r>
          </a:p>
          <a:p>
            <a:pPr marL="285750" indent="-285750">
              <a:buFont typeface="Arial"/>
              <a:buChar char="•"/>
            </a:pPr>
            <a:r>
              <a:rPr lang="en-US" sz="2000" dirty="0" smtClean="0"/>
              <a:t>Courthouse:  1863 Dem. Convention -&gt;Oath Allegiance -&gt;Boycott-&gt;99 % loss</a:t>
            </a:r>
          </a:p>
          <a:p>
            <a:pPr marL="285750" indent="-285750">
              <a:buFont typeface="Arial"/>
              <a:buChar char="•"/>
            </a:pPr>
            <a:r>
              <a:rPr lang="en-US" sz="2000" dirty="0" smtClean="0"/>
              <a:t>Del. &amp; 3</a:t>
            </a:r>
            <a:r>
              <a:rPr lang="en-US" sz="2000" baseline="30000" dirty="0" smtClean="0"/>
              <a:t>rd</a:t>
            </a:r>
            <a:r>
              <a:rPr lang="en-US" sz="2000" dirty="0"/>
              <a:t>:</a:t>
            </a:r>
            <a:r>
              <a:rPr lang="en-US" sz="2000" dirty="0" smtClean="0"/>
              <a:t>  Boyhood home of man who swore in Jeff. Davis in Richmond</a:t>
            </a:r>
          </a:p>
          <a:p>
            <a:pPr marL="285750" indent="-285750">
              <a:buFont typeface="Arial"/>
              <a:buChar char="•"/>
            </a:pPr>
            <a:r>
              <a:rPr lang="en-US" sz="2000" dirty="0" smtClean="0"/>
              <a:t>Next door (yellow house):  1860, 1870 home of woman who refuses to </a:t>
            </a:r>
            <a:r>
              <a:rPr lang="en-US" sz="2000" dirty="0"/>
              <a:t> sign </a:t>
            </a:r>
            <a:r>
              <a:rPr lang="en-US" sz="2000" dirty="0" smtClean="0"/>
              <a:t>‘’Lincoln’s oath of allegiance”, flees to slave plantation in Ark.</a:t>
            </a:r>
          </a:p>
          <a:p>
            <a:pPr marL="285750" indent="-285750">
              <a:buFont typeface="Arial"/>
              <a:buChar char="•"/>
            </a:pPr>
            <a:r>
              <a:rPr lang="en-US" sz="2000" dirty="0" smtClean="0"/>
              <a:t>Two doors:  Graffiti “Vicksburg Surrenders, July 4, 1864” in window</a:t>
            </a:r>
          </a:p>
          <a:p>
            <a:pPr marL="285750" indent="-285750">
              <a:buFont typeface="Arial"/>
              <a:buChar char="•"/>
            </a:pPr>
            <a:r>
              <a:rPr lang="en-US" sz="2000" dirty="0" smtClean="0"/>
              <a:t>Next door: Home of Zachariah </a:t>
            </a:r>
            <a:r>
              <a:rPr lang="en-US" sz="2000" dirty="0" err="1" smtClean="0"/>
              <a:t>Gemmill</a:t>
            </a:r>
            <a:r>
              <a:rPr lang="en-US" sz="2000" dirty="0" smtClean="0"/>
              <a:t> earns govt. bounty for capture of member of Lincoln Assassination plotters</a:t>
            </a:r>
          </a:p>
          <a:p>
            <a:pPr marL="285750" indent="-285750">
              <a:buFont typeface="Arial"/>
              <a:buChar char="•"/>
            </a:pPr>
            <a:r>
              <a:rPr lang="en-US" sz="2000" dirty="0" smtClean="0"/>
              <a:t>Second street: Home of highest ranking person ever to have lived in New Castle.  A general who became (VERY briefly) Secretary of War after the assassination.</a:t>
            </a:r>
          </a:p>
          <a:p>
            <a:pPr marL="285750" indent="-285750">
              <a:buFont typeface="Arial"/>
              <a:buChar char="•"/>
            </a:pPr>
            <a:r>
              <a:rPr lang="en-US" sz="2000" dirty="0" smtClean="0"/>
              <a:t>Men who fought (both bravely and not) for both sides</a:t>
            </a:r>
          </a:p>
          <a:p>
            <a:pPr marL="285750" indent="-285750">
              <a:buFont typeface="Arial"/>
              <a:buChar char="•"/>
            </a:pPr>
            <a:r>
              <a:rPr lang="en-US" sz="2000" dirty="0" smtClean="0"/>
              <a:t>Women who brought comfort (to the enemy or not depending on your side</a:t>
            </a:r>
            <a:r>
              <a:rPr lang="en-US" dirty="0" smtClean="0"/>
              <a:t>)</a:t>
            </a:r>
          </a:p>
          <a:p>
            <a:pPr marL="285750" indent="-285750">
              <a:buFont typeface="Arial"/>
              <a:buChar char="•"/>
            </a:pPr>
            <a:endParaRPr lang="en-US" dirty="0"/>
          </a:p>
        </p:txBody>
      </p:sp>
      <p:sp>
        <p:nvSpPr>
          <p:cNvPr id="4" name="TextBox 3"/>
          <p:cNvSpPr txBox="1"/>
          <p:nvPr/>
        </p:nvSpPr>
        <p:spPr>
          <a:xfrm>
            <a:off x="1536700" y="889000"/>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4251275131"/>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descr="negroes2.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10800000">
            <a:off x="4357152" y="1282146"/>
            <a:ext cx="4543261" cy="3580229"/>
          </a:xfrm>
          <a:prstGeom prst="rect">
            <a:avLst/>
          </a:prstGeom>
        </p:spPr>
      </p:pic>
      <p:pic>
        <p:nvPicPr>
          <p:cNvPr id="3" name="Picture 2" descr="negroes1.jpg"/>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09477" y="390969"/>
            <a:ext cx="4247676" cy="6091590"/>
          </a:xfrm>
          <a:prstGeom prst="rect">
            <a:avLst/>
          </a:prstGeom>
        </p:spPr>
      </p:pic>
      <p:sp>
        <p:nvSpPr>
          <p:cNvPr id="5" name="TextBox 4"/>
          <p:cNvSpPr txBox="1"/>
          <p:nvPr/>
        </p:nvSpPr>
        <p:spPr>
          <a:xfrm>
            <a:off x="4641791" y="5167792"/>
            <a:ext cx="4094410" cy="1323439"/>
          </a:xfrm>
          <a:prstGeom prst="rect">
            <a:avLst/>
          </a:prstGeom>
          <a:noFill/>
        </p:spPr>
        <p:txBody>
          <a:bodyPr wrap="square" rtlCol="0">
            <a:spAutoFit/>
          </a:bodyPr>
          <a:lstStyle/>
          <a:p>
            <a:r>
              <a:rPr lang="en-US" sz="2000" dirty="0" smtClean="0"/>
              <a:t>Abraham, property of a man living near the current mall, was jailed for 6 month for escaping, and to be sold in 6 weeks. </a:t>
            </a:r>
            <a:endParaRPr lang="en-US" sz="2000" dirty="0"/>
          </a:p>
        </p:txBody>
      </p:sp>
      <p:sp>
        <p:nvSpPr>
          <p:cNvPr id="2" name="Title 1"/>
          <p:cNvSpPr>
            <a:spLocks noGrp="1"/>
          </p:cNvSpPr>
          <p:nvPr>
            <p:ph type="title"/>
          </p:nvPr>
        </p:nvSpPr>
        <p:spPr>
          <a:xfrm>
            <a:off x="3686748" y="0"/>
            <a:ext cx="4896186" cy="1143000"/>
          </a:xfrm>
        </p:spPr>
        <p:txBody>
          <a:bodyPr>
            <a:normAutofit/>
          </a:bodyPr>
          <a:lstStyle/>
          <a:p>
            <a:pPr algn="l"/>
            <a:r>
              <a:rPr lang="en-US" sz="2800" dirty="0" smtClean="0"/>
              <a:t>Reality of Slavery in N.C. in 1792</a:t>
            </a:r>
            <a:br>
              <a:rPr lang="en-US" sz="2800" dirty="0" smtClean="0"/>
            </a:br>
            <a:r>
              <a:rPr lang="en-US" sz="2800" dirty="0" smtClean="0"/>
              <a:t>Treatment of </a:t>
            </a:r>
            <a:r>
              <a:rPr lang="en-US" sz="2800" dirty="0"/>
              <a:t>E</a:t>
            </a:r>
            <a:r>
              <a:rPr lang="en-US" sz="2800" dirty="0" smtClean="0"/>
              <a:t>scaped Slaves</a:t>
            </a:r>
            <a:endParaRPr lang="en-US" sz="2800" dirty="0"/>
          </a:p>
        </p:txBody>
      </p:sp>
      <p:sp>
        <p:nvSpPr>
          <p:cNvPr id="6" name="TextBox 5"/>
          <p:cNvSpPr txBox="1"/>
          <p:nvPr/>
        </p:nvSpPr>
        <p:spPr>
          <a:xfrm>
            <a:off x="306533" y="6428357"/>
            <a:ext cx="4138200" cy="276999"/>
          </a:xfrm>
          <a:prstGeom prst="rect">
            <a:avLst/>
          </a:prstGeom>
          <a:noFill/>
        </p:spPr>
        <p:txBody>
          <a:bodyPr wrap="square" rtlCol="0">
            <a:spAutoFit/>
          </a:bodyPr>
          <a:lstStyle/>
          <a:p>
            <a:r>
              <a:rPr lang="en-US" sz="1200" dirty="0" smtClean="0"/>
              <a:t>Courtesy Donald </a:t>
            </a:r>
            <a:r>
              <a:rPr lang="en-US" sz="1200" dirty="0" err="1" smtClean="0"/>
              <a:t>Whiteley</a:t>
            </a:r>
            <a:r>
              <a:rPr lang="en-US" sz="1200" dirty="0" smtClean="0"/>
              <a:t>, </a:t>
            </a:r>
            <a:r>
              <a:rPr lang="en-US" sz="1200" dirty="0" err="1" smtClean="0"/>
              <a:t>Osher</a:t>
            </a:r>
            <a:r>
              <a:rPr lang="en-US" sz="1200" dirty="0" smtClean="0"/>
              <a:t> student</a:t>
            </a:r>
            <a:endParaRPr lang="en-US" sz="1200" dirty="0"/>
          </a:p>
        </p:txBody>
      </p:sp>
    </p:spTree>
    <p:extLst>
      <p:ext uri="{BB962C8B-B14F-4D97-AF65-F5344CB8AC3E}">
        <p14:creationId xmlns:p14="http://schemas.microsoft.com/office/powerpoint/2010/main" val="3551477489"/>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Rectangle 2"/>
          <p:cNvSpPr/>
          <p:nvPr/>
        </p:nvSpPr>
        <p:spPr>
          <a:xfrm>
            <a:off x="875810" y="1933252"/>
            <a:ext cx="7707124" cy="2585323"/>
          </a:xfrm>
          <a:prstGeom prst="rect">
            <a:avLst/>
          </a:prstGeom>
        </p:spPr>
        <p:txBody>
          <a:bodyPr wrap="square">
            <a:spAutoFit/>
          </a:bodyPr>
          <a:lstStyle/>
          <a:p>
            <a:r>
              <a:rPr lang="en-US" dirty="0"/>
              <a:t>The First State played a major role in the history of African American freedom. Thomas Garrett, who lived at Fourth &amp; Market Wilmington, organized and operated a branch of the Underground </a:t>
            </a:r>
            <a:r>
              <a:rPr lang="en-US" dirty="0" err="1"/>
              <a:t>RaiIroad</a:t>
            </a:r>
            <a:r>
              <a:rPr lang="en-US" dirty="0"/>
              <a:t> running from near Seaford through Middletown and Odessa to Wilmington. In 1841 , he was arrested, tried and convicted of hiding fugitive slaves in a celebrated state trial held in New Castle. Harriet Tubman conducted slaves through Delaware to freedom during the 1850's. She was assisted by other free people of color and </a:t>
            </a:r>
            <a:r>
              <a:rPr lang="en-US" dirty="0" smtClean="0"/>
              <a:t>escaped </a:t>
            </a:r>
            <a:r>
              <a:rPr lang="en-US" dirty="0"/>
              <a:t>slaves. From 1863 to 1865 Delaware furnished 924 men to the Union Army as components of four U.S . Colored Troops Regiments. </a:t>
            </a:r>
          </a:p>
        </p:txBody>
      </p:sp>
      <p:sp>
        <p:nvSpPr>
          <p:cNvPr id="4" name="Rectangle 3"/>
          <p:cNvSpPr/>
          <p:nvPr/>
        </p:nvSpPr>
        <p:spPr>
          <a:xfrm>
            <a:off x="1311661" y="278100"/>
            <a:ext cx="6691050" cy="738664"/>
          </a:xfrm>
          <a:prstGeom prst="rect">
            <a:avLst/>
          </a:prstGeom>
        </p:spPr>
        <p:txBody>
          <a:bodyPr wrap="square">
            <a:spAutoFit/>
          </a:bodyPr>
          <a:lstStyle/>
          <a:p>
            <a:r>
              <a:rPr lang="en-US" sz="2800" u="sng" dirty="0" smtClean="0"/>
              <a:t>Untying </a:t>
            </a:r>
            <a:r>
              <a:rPr lang="en-US" sz="2800" u="sng" dirty="0"/>
              <a:t>the Political </a:t>
            </a:r>
            <a:r>
              <a:rPr lang="en-US" sz="2800" u="sng" dirty="0" smtClean="0"/>
              <a:t>Knot  (Continued</a:t>
            </a:r>
            <a:r>
              <a:rPr lang="en-US" sz="2800" dirty="0" smtClean="0"/>
              <a:t>)</a:t>
            </a:r>
          </a:p>
          <a:p>
            <a:r>
              <a:rPr lang="en-US" sz="1400" dirty="0" smtClean="0"/>
              <a:t>Read</a:t>
            </a:r>
            <a:r>
              <a:rPr lang="en-US" sz="1400" dirty="0"/>
              <a:t>, McKay, Wade (2001</a:t>
            </a:r>
            <a:r>
              <a:rPr lang="en-US" sz="1400" dirty="0" smtClean="0"/>
              <a:t>)</a:t>
            </a:r>
            <a:endParaRPr lang="en-US" sz="1400" dirty="0"/>
          </a:p>
        </p:txBody>
      </p:sp>
    </p:spTree>
    <p:extLst>
      <p:ext uri="{BB962C8B-B14F-4D97-AF65-F5344CB8AC3E}">
        <p14:creationId xmlns:p14="http://schemas.microsoft.com/office/powerpoint/2010/main" val="1229311599"/>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p:cNvSpPr txBox="1"/>
          <p:nvPr/>
        </p:nvSpPr>
        <p:spPr>
          <a:xfrm>
            <a:off x="228600" y="905933"/>
            <a:ext cx="8915400" cy="4708981"/>
          </a:xfrm>
          <a:prstGeom prst="rect">
            <a:avLst/>
          </a:prstGeom>
          <a:noFill/>
        </p:spPr>
        <p:txBody>
          <a:bodyPr wrap="square" rtlCol="0">
            <a:spAutoFit/>
          </a:bodyPr>
          <a:lstStyle/>
          <a:p>
            <a:pPr marL="342900" indent="-342900">
              <a:buAutoNum type="arabicPlain" startAt="1639"/>
            </a:pPr>
            <a:r>
              <a:rPr lang="en-US" sz="2000" dirty="0" smtClean="0"/>
              <a:t> 	Black Anthony, the first African, arrives in New Sweden</a:t>
            </a:r>
          </a:p>
          <a:p>
            <a:r>
              <a:rPr lang="en-US" sz="2000" dirty="0" smtClean="0"/>
              <a:t>1664 	African slaves are 20% of the population as the English replace the Dutch</a:t>
            </a:r>
          </a:p>
          <a:p>
            <a:pPr marL="342900" indent="-342900">
              <a:buAutoNum type="arabicPlain" startAt="1700"/>
            </a:pPr>
            <a:r>
              <a:rPr lang="en-US" sz="2000" dirty="0" smtClean="0"/>
              <a:t> 	Slaves are &lt; 5% of the lower counties population</a:t>
            </a:r>
          </a:p>
          <a:p>
            <a:pPr marL="342900" indent="-342900">
              <a:buAutoNum type="arabicPlain" startAt="1770"/>
            </a:pPr>
            <a:r>
              <a:rPr lang="en-US" sz="2000" dirty="0" smtClean="0"/>
              <a:t> 	Slaves are 20% of the population</a:t>
            </a:r>
          </a:p>
          <a:p>
            <a:r>
              <a:rPr lang="en-US" sz="2000" dirty="0" smtClean="0"/>
              <a:t>1775-1783	Manumission increases; Quakers directed to free slaves.</a:t>
            </a:r>
          </a:p>
          <a:p>
            <a:pPr marL="342900" indent="-342900">
              <a:buAutoNum type="arabicPlain" startAt="1787"/>
            </a:pPr>
            <a:r>
              <a:rPr lang="en-US" sz="2000" dirty="0" smtClean="0"/>
              <a:t> 	Selling slaves to the south is banned by law</a:t>
            </a:r>
          </a:p>
          <a:p>
            <a:pPr marL="342900" indent="-342900">
              <a:buAutoNum type="arabicPlain" startAt="1788"/>
            </a:pPr>
            <a:r>
              <a:rPr lang="en-US" sz="2000" dirty="0" smtClean="0"/>
              <a:t> 	Abolition societies are established in Dover and Wilmington</a:t>
            </a:r>
          </a:p>
          <a:p>
            <a:pPr marL="342900" indent="-342900">
              <a:buAutoNum type="arabicPlain" startAt="1790"/>
            </a:pPr>
            <a:r>
              <a:rPr lang="en-US" sz="2000" dirty="0" smtClean="0"/>
              <a:t> 	Delaware’s percentage enslaved declines more rapidly than any other state</a:t>
            </a:r>
          </a:p>
          <a:p>
            <a:pPr marL="342900" indent="-342900">
              <a:buAutoNum type="arabicPlain" startAt="1792"/>
            </a:pPr>
            <a:r>
              <a:rPr lang="en-US" sz="2000" dirty="0" smtClean="0"/>
              <a:t> 	An attempt to abolish slavery is unsuccessful</a:t>
            </a:r>
            <a:endParaRPr lang="en-US" sz="2000" dirty="0"/>
          </a:p>
          <a:p>
            <a:pPr marL="342900" indent="-342900">
              <a:buAutoNum type="arabicPlain" startAt="1797"/>
            </a:pPr>
            <a:r>
              <a:rPr lang="en-US" sz="2000" dirty="0" smtClean="0"/>
              <a:t> 	All Delaware slaves sold out of state are automatically free</a:t>
            </a:r>
          </a:p>
          <a:p>
            <a:pPr marL="342900" indent="-342900">
              <a:buAutoNum type="arabicPlain" startAt="1821"/>
            </a:pPr>
            <a:r>
              <a:rPr lang="en-US" sz="2000" dirty="0" smtClean="0"/>
              <a:t> 	Blacks are banned from state-aided schools</a:t>
            </a:r>
          </a:p>
          <a:p>
            <a:r>
              <a:rPr lang="en-US" sz="2000" dirty="0" smtClean="0"/>
              <a:t>1840	Slaves are 13% of the state’s black population and 3% of total population</a:t>
            </a:r>
          </a:p>
          <a:p>
            <a:pPr marL="342900" indent="-342900">
              <a:buAutoNum type="arabicPlain" startAt="1850"/>
            </a:pPr>
            <a:r>
              <a:rPr lang="en-US" sz="2000" dirty="0" smtClean="0"/>
              <a:t> 	The number of free blacks leaving Delaware for the North rise</a:t>
            </a:r>
          </a:p>
          <a:p>
            <a:pPr marL="342900" indent="-342900">
              <a:buAutoNum type="arabicPlain" startAt="1861"/>
            </a:pPr>
            <a:r>
              <a:rPr lang="en-US" sz="2000" dirty="0" smtClean="0"/>
              <a:t> 	Despite Delaware’s refusal to ratify it, the Thirteenth Amendment abolishes</a:t>
            </a:r>
            <a:br>
              <a:rPr lang="en-US" sz="2000" dirty="0" smtClean="0"/>
            </a:br>
            <a:r>
              <a:rPr lang="en-US" sz="2000" dirty="0" smtClean="0"/>
              <a:t>		slavery in Delaware</a:t>
            </a:r>
          </a:p>
        </p:txBody>
      </p:sp>
      <p:sp>
        <p:nvSpPr>
          <p:cNvPr id="4" name="TextBox 3"/>
          <p:cNvSpPr txBox="1"/>
          <p:nvPr/>
        </p:nvSpPr>
        <p:spPr>
          <a:xfrm>
            <a:off x="999067" y="245533"/>
            <a:ext cx="7205133" cy="523220"/>
          </a:xfrm>
          <a:prstGeom prst="rect">
            <a:avLst/>
          </a:prstGeom>
          <a:noFill/>
        </p:spPr>
        <p:txBody>
          <a:bodyPr wrap="square" rtlCol="0">
            <a:spAutoFit/>
          </a:bodyPr>
          <a:lstStyle/>
          <a:p>
            <a:r>
              <a:rPr lang="en-US" sz="2800" dirty="0" smtClean="0"/>
              <a:t>Timeline of Statistics of Slavery in Delaware</a:t>
            </a:r>
            <a:endParaRPr lang="en-US" sz="2800" dirty="0"/>
          </a:p>
        </p:txBody>
      </p:sp>
      <p:sp>
        <p:nvSpPr>
          <p:cNvPr id="2" name="TextBox 1"/>
          <p:cNvSpPr txBox="1"/>
          <p:nvPr/>
        </p:nvSpPr>
        <p:spPr>
          <a:xfrm>
            <a:off x="228600" y="6376766"/>
            <a:ext cx="8482964" cy="276999"/>
          </a:xfrm>
          <a:prstGeom prst="rect">
            <a:avLst/>
          </a:prstGeom>
          <a:noFill/>
        </p:spPr>
        <p:txBody>
          <a:bodyPr wrap="square" rtlCol="0">
            <a:spAutoFit/>
          </a:bodyPr>
          <a:lstStyle/>
          <a:p>
            <a:r>
              <a:rPr lang="en-US" sz="1200" dirty="0" smtClean="0"/>
              <a:t>Freedom and Slavery in Delaware, William H. Williams, 1999</a:t>
            </a:r>
            <a:endParaRPr lang="en-US" sz="1200" dirty="0"/>
          </a:p>
        </p:txBody>
      </p:sp>
    </p:spTree>
    <p:extLst>
      <p:ext uri="{BB962C8B-B14F-4D97-AF65-F5344CB8AC3E}">
        <p14:creationId xmlns:p14="http://schemas.microsoft.com/office/powerpoint/2010/main" val="2794266540"/>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10988</TotalTime>
  <Words>6823</Words>
  <Application>Microsoft Macintosh PowerPoint</Application>
  <PresentationFormat>On-screen Show (4:3)</PresentationFormat>
  <Paragraphs>929</Paragraphs>
  <Slides>59</Slides>
  <Notes>10</Notes>
  <HiddenSlides>4</HiddenSlides>
  <MMClips>0</MMClips>
  <ScaleCrop>false</ScaleCrop>
  <HeadingPairs>
    <vt:vector size="4" baseType="variant">
      <vt:variant>
        <vt:lpstr>Theme</vt:lpstr>
      </vt:variant>
      <vt:variant>
        <vt:i4>1</vt:i4>
      </vt:variant>
      <vt:variant>
        <vt:lpstr>Slide Titles</vt:lpstr>
      </vt:variant>
      <vt:variant>
        <vt:i4>59</vt:i4>
      </vt:variant>
    </vt:vector>
  </HeadingPairs>
  <TitlesOfParts>
    <vt:vector size="60" baseType="lpstr">
      <vt:lpstr>Office Theme</vt:lpstr>
      <vt:lpstr>PowerPoint Presentation</vt:lpstr>
      <vt:lpstr>Sgt. Zachariah Gemmill  (1843-1922)  Co. D. 1st Batt. Del. Cavalry </vt:lpstr>
      <vt:lpstr>Where did Gemmills live?</vt:lpstr>
      <vt:lpstr>Zachariah W. Gemmill 1843-1922  Serg’t Co. D 1st Battalion Del. Cavalry, Civil War  Where did he live?</vt:lpstr>
      <vt:lpstr>Witness to War (1861-1865)</vt:lpstr>
      <vt:lpstr>Citizens of Delaware who Served the Confederacy</vt:lpstr>
      <vt:lpstr>PowerPoint Presentation</vt:lpstr>
      <vt:lpstr>The “Read Birds” – the six daughters of George Read III Five married military men; three of them or their husbands had ties to the South</vt:lpstr>
      <vt:lpstr>PowerPoint Presentation</vt:lpstr>
      <vt:lpstr>PowerPoint Presentation</vt:lpstr>
      <vt:lpstr>Annie Dorsey Read Reaves</vt:lpstr>
      <vt:lpstr>PowerPoint Presentation</vt:lpstr>
      <vt:lpstr>PowerPoint Presentation</vt:lpstr>
      <vt:lpstr>Ann Read Reaves at Rossmere</vt:lpstr>
      <vt:lpstr>Pass for Ann Dorsey Read Reeves</vt:lpstr>
      <vt:lpstr>PowerPoint Presentation</vt:lpstr>
      <vt:lpstr>PowerPoint Presentation</vt:lpstr>
      <vt:lpstr>Examples of Those from New Castle  Involved in the Civil War</vt:lpstr>
      <vt:lpstr>Union Volunteers from New Castle Sorted by unit and name</vt:lpstr>
      <vt:lpstr>Brig. Gen. Lorenzo Thomas, U. S. Army Adjutant General, 1861, Secretary of War “ad interim”, 1868  </vt:lpstr>
      <vt:lpstr>Lorenzo Thomas Brief Time in the Spotlight</vt:lpstr>
      <vt:lpstr>PowerPoint Presentation</vt:lpstr>
      <vt:lpstr>PowerPoint Presentation</vt:lpstr>
      <vt:lpstr>PowerPoint Presentation</vt:lpstr>
      <vt:lpstr>PowerPoint Presentation</vt:lpstr>
      <vt:lpstr>PowerPoint Presentation</vt:lpstr>
      <vt:lpstr>Information on John Evans in the 1860 census</vt:lpstr>
      <vt:lpstr>Capt. Aquila Hizar  </vt:lpstr>
      <vt:lpstr>PowerPoint Presentation</vt:lpstr>
      <vt:lpstr>PowerPoint Presentation</vt:lpstr>
      <vt:lpstr>John Martin</vt:lpstr>
      <vt:lpstr>1860 Census data for John Martin</vt:lpstr>
      <vt:lpstr>PowerPoint Presentation</vt:lpstr>
      <vt:lpstr>PowerPoint Presentation</vt:lpstr>
      <vt:lpstr>PowerPoint Presentation</vt:lpstr>
      <vt:lpstr>PowerPoint Presentation</vt:lpstr>
      <vt:lpstr>PowerPoint Presentation</vt:lpstr>
      <vt:lpstr>PowerPoint Presentation</vt:lpstr>
      <vt:lpstr>Fort Delaware Prisoners &amp; Civilian Sympathizers</vt:lpstr>
      <vt:lpstr>PowerPoint Presentation</vt:lpstr>
      <vt:lpstr>PowerPoint Presentation</vt:lpstr>
      <vt:lpstr>PowerPoint Presentation</vt:lpstr>
      <vt:lpstr>PowerPoint Presentation</vt:lpstr>
      <vt:lpstr>PowerPoint Presentation</vt:lpstr>
      <vt:lpstr>PowerPoint Presentation</vt:lpstr>
      <vt:lpstr>Life Under Military Control Military Police (Provost Marshal) control business, travel, elections, even charity gatherings</vt:lpstr>
      <vt:lpstr>On Liberty Nicholas Van Dyke junior[age 16], Composition at Princeton College</vt:lpstr>
      <vt:lpstr>PowerPoint Presentation</vt:lpstr>
      <vt:lpstr>What was the cause of the civil war?</vt:lpstr>
      <vt:lpstr>PowerPoint Presentation</vt:lpstr>
      <vt:lpstr>PowerPoint Presentation</vt:lpstr>
      <vt:lpstr>PowerPoint Presentation</vt:lpstr>
      <vt:lpstr>PowerPoint Presentation</vt:lpstr>
      <vt:lpstr>Introduction to Untying the Political Knot Read, McKay, Wade (2001), available New Castle Public Library</vt:lpstr>
      <vt:lpstr>PowerPoint Presentation</vt:lpstr>
      <vt:lpstr>PowerPoint Presentation</vt:lpstr>
      <vt:lpstr>Reality of Slavery in N.C. in 1792 Treatment of Escaped Slaves</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Meek</dc:creator>
  <cp:lastModifiedBy>James Meek</cp:lastModifiedBy>
  <cp:revision>180</cp:revision>
  <dcterms:created xsi:type="dcterms:W3CDTF">2015-04-22T11:14:55Z</dcterms:created>
  <dcterms:modified xsi:type="dcterms:W3CDTF">2018-10-17T21:21:00Z</dcterms:modified>
</cp:coreProperties>
</file>