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9"/>
  </p:notesMasterIdLst>
  <p:sldIdLst>
    <p:sldId id="289" r:id="rId2"/>
    <p:sldId id="321" r:id="rId3"/>
    <p:sldId id="322" r:id="rId4"/>
    <p:sldId id="323" r:id="rId5"/>
    <p:sldId id="336" r:id="rId6"/>
    <p:sldId id="309" r:id="rId7"/>
    <p:sldId id="279" r:id="rId8"/>
    <p:sldId id="316" r:id="rId9"/>
    <p:sldId id="280" r:id="rId10"/>
    <p:sldId id="305" r:id="rId11"/>
    <p:sldId id="281" r:id="rId12"/>
    <p:sldId id="286" r:id="rId13"/>
    <p:sldId id="256" r:id="rId14"/>
    <p:sldId id="301" r:id="rId15"/>
    <p:sldId id="265" r:id="rId16"/>
    <p:sldId id="308" r:id="rId17"/>
    <p:sldId id="267" r:id="rId18"/>
    <p:sldId id="268" r:id="rId19"/>
    <p:sldId id="271" r:id="rId20"/>
    <p:sldId id="275" r:id="rId21"/>
    <p:sldId id="294" r:id="rId22"/>
    <p:sldId id="297" r:id="rId23"/>
    <p:sldId id="298" r:id="rId24"/>
    <p:sldId id="326" r:id="rId25"/>
    <p:sldId id="328" r:id="rId26"/>
    <p:sldId id="330" r:id="rId27"/>
    <p:sldId id="331" r:id="rId28"/>
    <p:sldId id="332" r:id="rId29"/>
    <p:sldId id="333" r:id="rId30"/>
    <p:sldId id="335" r:id="rId31"/>
    <p:sldId id="311" r:id="rId32"/>
    <p:sldId id="306" r:id="rId33"/>
    <p:sldId id="320" r:id="rId34"/>
    <p:sldId id="319" r:id="rId35"/>
    <p:sldId id="318" r:id="rId36"/>
    <p:sldId id="317" r:id="rId37"/>
    <p:sldId id="324" r:id="rId3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74" d="100"/>
          <a:sy n="174" d="100"/>
        </p:scale>
        <p:origin x="56" y="-2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notesMaster" Target="notesMasters/notesMaster1.xml"/><Relationship Id="rId40" Type="http://schemas.openxmlformats.org/officeDocument/2006/relationships/printerSettings" Target="printerSettings/printerSettings1.bin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D6CD77-2DAA-154F-9937-E66C54A77D89}" type="datetimeFigureOut">
              <a:rPr lang="en-US" smtClean="0"/>
              <a:t>11/5/18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6C345C-E10A-0440-832C-639CCAE18A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402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history, dates people, AND what they wore.  Both men and women</a:t>
            </a:r>
          </a:p>
          <a:p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Start with men. Easier</a:t>
            </a:r>
            <a:r>
              <a:rPr lang="en-US" baseline="0" dirty="0" smtClean="0"/>
              <a:t> really only 2 major changes in 150 years.</a:t>
            </a:r>
            <a:r>
              <a:rPr lang="en-US" dirty="0" smtClean="0"/>
              <a:t> So much </a:t>
            </a:r>
            <a:r>
              <a:rPr lang="en-US" dirty="0" err="1" smtClean="0"/>
              <a:t>mmore</a:t>
            </a:r>
            <a:r>
              <a:rPr lang="en-US" dirty="0" smtClean="0"/>
              <a:t> reasonable than women.    </a:t>
            </a:r>
            <a:r>
              <a:rPr lang="en-US" dirty="0" err="1" smtClean="0"/>
              <a:t>Distinguishible</a:t>
            </a:r>
            <a:r>
              <a:rPr lang="en-US" baseline="0" dirty="0" smtClean="0"/>
              <a:t> style change every 10 years </a:t>
            </a:r>
            <a:r>
              <a:rPr lang="is-IS" baseline="0" dirty="0" smtClean="0"/>
              <a:t>…. </a:t>
            </a:r>
            <a:r>
              <a:rPr lang="en-US" baseline="0" dirty="0" smtClean="0"/>
              <a:t>L</a:t>
            </a:r>
            <a:r>
              <a:rPr lang="is-IS" baseline="0" smtClean="0"/>
              <a:t>ike today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C345C-E10A-0440-832C-639CCAE18A0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25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Left By 1876 the the</a:t>
            </a:r>
            <a:r>
              <a:rPr lang="en-US" baseline="0" dirty="0" smtClean="0"/>
              <a:t> coat and pants had become almost tube like</a:t>
            </a:r>
          </a:p>
          <a:p>
            <a:r>
              <a:rPr lang="en-US" baseline="0" dirty="0" smtClean="0"/>
              <a:t>1884 the modern </a:t>
            </a:r>
            <a:r>
              <a:rPr lang="en-US" baseline="0" dirty="0" err="1" smtClean="0"/>
              <a:t>loung</a:t>
            </a:r>
            <a:r>
              <a:rPr lang="en-US" baseline="0" dirty="0" smtClean="0"/>
              <a:t> suit was emerging, similar to dress suit today.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C345C-E10A-0440-832C-639CCAE18A0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9516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Conclusion:</a:t>
            </a:r>
            <a:r>
              <a:rPr lang="en-US" baseline="0" dirty="0" smtClean="0"/>
              <a:t>  clothing not so different late 1800’s new </a:t>
            </a:r>
            <a:r>
              <a:rPr lang="en-US" baseline="0" dirty="0" err="1" smtClean="0"/>
              <a:t>casstle</a:t>
            </a:r>
            <a:r>
              <a:rPr lang="en-US" baseline="0" dirty="0" smtClean="0"/>
              <a:t> and </a:t>
            </a:r>
            <a:r>
              <a:rPr lang="en-US" baseline="0" dirty="0" err="1" smtClean="0"/>
              <a:t>england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CA78D-B46B-744A-B323-C267E03A415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8920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 was still at</a:t>
            </a:r>
            <a:r>
              <a:rPr lang="en-US" baseline="0" dirty="0" smtClean="0"/>
              <a:t> sea, a captain,  surprising that he wore these dress clothes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C345C-E10A-0440-832C-639CCAE18A0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466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Lived at strand</a:t>
            </a:r>
            <a:r>
              <a:rPr lang="en-US" baseline="0" dirty="0" smtClean="0"/>
              <a:t> &amp; Delaware, then 212 </a:t>
            </a:r>
            <a:r>
              <a:rPr lang="en-US" baseline="0" dirty="0" err="1" smtClean="0"/>
              <a:t>delaware</a:t>
            </a:r>
            <a:endParaRPr lang="en-US" baseline="0" dirty="0" smtClean="0"/>
          </a:p>
          <a:p>
            <a:r>
              <a:rPr lang="en-US" baseline="0" dirty="0" smtClean="0"/>
              <a:t>Empire (napoleon </a:t>
            </a:r>
            <a:r>
              <a:rPr lang="en-US" baseline="0" dirty="0" err="1" smtClean="0"/>
              <a:t>bonaparte</a:t>
            </a:r>
            <a:r>
              <a:rPr lang="en-US" baseline="0" dirty="0" smtClean="0"/>
              <a:t>, classic </a:t>
            </a:r>
            <a:r>
              <a:rPr lang="en-US" baseline="0" dirty="0" err="1" smtClean="0"/>
              <a:t>greek</a:t>
            </a:r>
            <a:r>
              <a:rPr lang="en-US" baseline="0" dirty="0" smtClean="0"/>
              <a:t> revival)</a:t>
            </a:r>
          </a:p>
          <a:p>
            <a:r>
              <a:rPr lang="en-US" baseline="0" dirty="0" smtClean="0"/>
              <a:t>Regency: after </a:t>
            </a:r>
            <a:r>
              <a:rPr lang="en-US" baseline="0" dirty="0" err="1" smtClean="0"/>
              <a:t>george</a:t>
            </a:r>
            <a:r>
              <a:rPr lang="en-US" baseline="0" dirty="0" smtClean="0"/>
              <a:t> III, was incapacitated (insanity, porphyria?)and a regent controlled the govt.   before Victoria,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C345C-E10A-0440-832C-639CCAE18A0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5454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Great for ‘pear shaped figures’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C345C-E10A-0440-832C-639CCAE18A0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990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Construction details; this is an evening</a:t>
            </a:r>
            <a:r>
              <a:rPr lang="en-US" baseline="0" dirty="0" smtClean="0"/>
              <a:t> gown.  Like Mrs. Booth, lots of fancy stitching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C345C-E10A-0440-832C-639CCAE18A0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98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Silhouttes</a:t>
            </a:r>
            <a:r>
              <a:rPr lang="en-US" baseline="0" dirty="0" smtClean="0"/>
              <a:t> like these oversimplify what the dresses are like.  I like them, maybe Because they are so simple to recognize, I’ll run through them again at the end of the class to refresh your memory of them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C345C-E10A-0440-832C-639CCAE18A0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3605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1860’s</a:t>
            </a:r>
          </a:p>
          <a:p>
            <a:r>
              <a:rPr lang="en-US" dirty="0" smtClean="0"/>
              <a:t>Round skirts </a:t>
            </a:r>
          </a:p>
          <a:p>
            <a:r>
              <a:rPr lang="en-US" dirty="0" err="1" smtClean="0"/>
              <a:t>Mannikin</a:t>
            </a:r>
            <a:r>
              <a:rPr lang="en-US" baseline="0" dirty="0" smtClean="0"/>
              <a:t> on left has cage </a:t>
            </a:r>
            <a:r>
              <a:rPr lang="en-US" baseline="0" dirty="0" err="1" smtClean="0"/>
              <a:t>crinolin</a:t>
            </a:r>
            <a:r>
              <a:rPr lang="en-US" baseline="0" dirty="0" smtClean="0"/>
              <a:t> / hoop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C345C-E10A-0440-832C-639CCAE18A0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1248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1870’s ruffles,</a:t>
            </a:r>
            <a:r>
              <a:rPr lang="en-US" baseline="0" dirty="0" smtClean="0"/>
              <a:t>  trains, mermaid style, bustle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C345C-E10A-0440-832C-639CCAE18A0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5278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1880s</a:t>
            </a:r>
          </a:p>
          <a:p>
            <a:r>
              <a:rPr lang="en-US" dirty="0" smtClean="0"/>
              <a:t>Big bustles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C345C-E10A-0440-832C-639CCAE18A0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5248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 bustles</a:t>
            </a:r>
          </a:p>
          <a:p>
            <a:r>
              <a:rPr lang="en-US" dirty="0" smtClean="0"/>
              <a:t>Tight corsets and fully blouses gave wasp waists</a:t>
            </a:r>
          </a:p>
          <a:p>
            <a:r>
              <a:rPr lang="en-US" dirty="0" smtClean="0"/>
              <a:t>Enormous</a:t>
            </a:r>
            <a:r>
              <a:rPr lang="en-US" baseline="0" dirty="0" smtClean="0"/>
              <a:t> leg of mutton sleeves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C345C-E10A-0440-832C-639CCAE18A0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8455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Sexy independent women </a:t>
            </a:r>
          </a:p>
          <a:p>
            <a:r>
              <a:rPr lang="en-US" dirty="0" smtClean="0"/>
              <a:t>Even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thugh</a:t>
            </a:r>
            <a:r>
              <a:rPr lang="en-US" baseline="0" dirty="0" smtClean="0"/>
              <a:t> minimized men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scurve</a:t>
            </a:r>
            <a:r>
              <a:rPr lang="en-US" dirty="0" smtClean="0"/>
              <a:t> with ridiculous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corse</a:t>
            </a:r>
            <a:endParaRPr lang="en-US" baseline="0" dirty="0" smtClean="0"/>
          </a:p>
          <a:p>
            <a:r>
              <a:rPr lang="en-US" baseline="0" dirty="0" smtClean="0"/>
              <a:t>Last of </a:t>
            </a:r>
            <a:r>
              <a:rPr lang="en-US" baseline="0" dirty="0" err="1" smtClean="0"/>
              <a:t>victorian</a:t>
            </a:r>
            <a:r>
              <a:rPr lang="en-US" baseline="0" dirty="0" smtClean="0"/>
              <a:t> influence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C345C-E10A-0440-832C-639CCAE18A0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0804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1910s</a:t>
            </a:r>
          </a:p>
          <a:p>
            <a:r>
              <a:rPr lang="en-US" dirty="0" smtClean="0"/>
              <a:t>Lingerie</a:t>
            </a:r>
            <a:r>
              <a:rPr lang="en-US" baseline="0" dirty="0" smtClean="0"/>
              <a:t> dress</a:t>
            </a:r>
          </a:p>
          <a:p>
            <a:r>
              <a:rPr lang="en-US" baseline="0" dirty="0" smtClean="0"/>
              <a:t>Hobble skirt became common</a:t>
            </a:r>
          </a:p>
          <a:p>
            <a:r>
              <a:rPr lang="en-US" baseline="0" dirty="0" smtClean="0"/>
              <a:t>Corsets finally decreasing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C345C-E10A-0440-832C-639CCAE18A0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2510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1920’s flappers,</a:t>
            </a:r>
          </a:p>
          <a:p>
            <a:r>
              <a:rPr lang="en-US" dirty="0" smtClean="0"/>
              <a:t>No corsets, loose clothing,</a:t>
            </a:r>
          </a:p>
          <a:p>
            <a:r>
              <a:rPr lang="en-US" dirty="0" smtClean="0"/>
              <a:t>Hemlines</a:t>
            </a:r>
            <a:r>
              <a:rPr lang="en-US" baseline="0" dirty="0" smtClean="0"/>
              <a:t> almost to the knee</a:t>
            </a:r>
          </a:p>
          <a:p>
            <a:r>
              <a:rPr lang="en-US" baseline="0" dirty="0" smtClean="0"/>
              <a:t>Oh you kid.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C345C-E10A-0440-832C-639CCAE18A0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0101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Let’s review the changes in styles from 1860 to 1920</a:t>
            </a:r>
          </a:p>
          <a:p>
            <a:r>
              <a:rPr lang="en-US" dirty="0" smtClean="0"/>
              <a:t>I’ll select a style</a:t>
            </a:r>
            <a:r>
              <a:rPr lang="en-US" baseline="0" dirty="0" smtClean="0"/>
              <a:t> and outline it red.  You tell me when it </a:t>
            </a:r>
            <a:r>
              <a:rPr lang="en-US" baseline="0" dirty="0" err="1" smtClean="0"/>
              <a:t>deates</a:t>
            </a:r>
            <a:r>
              <a:rPr lang="en-US" baseline="0" dirty="0" smtClean="0"/>
              <a:t> from</a:t>
            </a:r>
          </a:p>
          <a:p>
            <a:r>
              <a:rPr lang="en-US" baseline="0" dirty="0" smtClean="0"/>
              <a:t>We’ll start with an easy one – very slim, cloche hat, ‘shockingly high hemline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C345C-E10A-0440-832C-639CCAE18A0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9307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Of course the flapper outlined in gray.</a:t>
            </a:r>
          </a:p>
          <a:p>
            <a:r>
              <a:rPr lang="en-US" dirty="0" smtClean="0"/>
              <a:t>Another</a:t>
            </a:r>
            <a:r>
              <a:rPr lang="en-US" baseline="0" dirty="0" smtClean="0"/>
              <a:t> easy one</a:t>
            </a:r>
            <a:endParaRPr lang="en-US" dirty="0" smtClean="0"/>
          </a:p>
          <a:p>
            <a:r>
              <a:rPr lang="en-US" baseline="0" dirty="0" smtClean="0"/>
              <a:t>the lady outline in orange – 1860-1910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C345C-E10A-0440-832C-639CCAE18A0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5367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Right scarlet </a:t>
            </a:r>
            <a:r>
              <a:rPr lang="en-US" dirty="0" err="1" smtClean="0"/>
              <a:t>ohara</a:t>
            </a:r>
            <a:r>
              <a:rPr lang="en-US" dirty="0" smtClean="0"/>
              <a:t> in 1860, with hoops</a:t>
            </a:r>
          </a:p>
          <a:p>
            <a:r>
              <a:rPr lang="en-US" dirty="0" smtClean="0"/>
              <a:t>Now the lady with the feather, no hoops but a hobble skirt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C345C-E10A-0440-832C-639CCAE18A0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0158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Obviously post </a:t>
            </a:r>
            <a:r>
              <a:rPr lang="en-US" dirty="0" err="1" smtClean="0"/>
              <a:t>victorian</a:t>
            </a:r>
            <a:r>
              <a:rPr lang="en-US" dirty="0" smtClean="0"/>
              <a:t>, but not yet very free</a:t>
            </a:r>
          </a:p>
          <a:p>
            <a:r>
              <a:rPr lang="en-US" dirty="0" smtClean="0"/>
              <a:t>Harder.  The lady with the s curve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C345C-E10A-0440-832C-639CCAE18A0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6151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excruciating s shaped</a:t>
            </a:r>
            <a:r>
              <a:rPr lang="en-US" baseline="0" dirty="0" smtClean="0"/>
              <a:t> corset was featured in </a:t>
            </a:r>
            <a:r>
              <a:rPr lang="en-US" baseline="0" dirty="0" err="1" smtClean="0"/>
              <a:t>Gibsons</a:t>
            </a:r>
            <a:r>
              <a:rPr lang="en-US" baseline="0" dirty="0" smtClean="0"/>
              <a:t> drawings</a:t>
            </a:r>
          </a:p>
          <a:p>
            <a:r>
              <a:rPr lang="en-US" baseline="0" dirty="0" smtClean="0"/>
              <a:t>Next the woman has big shoulders and no waist.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C345C-E10A-0440-832C-639CCAE18A0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2127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Wasp</a:t>
            </a:r>
            <a:r>
              <a:rPr lang="en-US" baseline="0" dirty="0" smtClean="0"/>
              <a:t> waist of 1890s; bustles are gone</a:t>
            </a:r>
          </a:p>
          <a:p>
            <a:r>
              <a:rPr lang="en-US" baseline="0" dirty="0" smtClean="0"/>
              <a:t>The next is hard – mid </a:t>
            </a:r>
            <a:r>
              <a:rPr lang="en-US" baseline="0" dirty="0" err="1" smtClean="0"/>
              <a:t>victorian</a:t>
            </a:r>
            <a:r>
              <a:rPr lang="en-US" baseline="0" dirty="0" smtClean="0"/>
              <a:t>, but only two dates 1870 and 1880?  Which is it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C345C-E10A-0440-832C-639CCAE18A0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082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Right 1880 big bustle</a:t>
            </a:r>
          </a:p>
          <a:p>
            <a:r>
              <a:rPr lang="en-US" dirty="0" smtClean="0"/>
              <a:t>The 1870 style</a:t>
            </a:r>
            <a:r>
              <a:rPr lang="en-US" baseline="0" dirty="0" smtClean="0"/>
              <a:t> did </a:t>
            </a:r>
            <a:r>
              <a:rPr lang="en-US" baseline="0" dirty="0" err="1" smtClean="0"/>
              <a:t>habe</a:t>
            </a:r>
            <a:r>
              <a:rPr lang="en-US" baseline="0" dirty="0" smtClean="0"/>
              <a:t> bustles and elaborate skirts</a:t>
            </a:r>
            <a:r>
              <a:rPr lang="en-US" baseline="0" smtClean="0"/>
              <a:t>/trains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C345C-E10A-0440-832C-639CCAE18A0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4724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Complex construction:   27 pieces in </a:t>
            </a:r>
            <a:r>
              <a:rPr lang="en-US" dirty="0" err="1" smtClean="0"/>
              <a:t>dreess</a:t>
            </a:r>
            <a:r>
              <a:rPr lang="en-US" dirty="0" smtClean="0"/>
              <a:t> pattern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C345C-E10A-0440-832C-639CCAE18A0B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938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D53D0-3120-384F-8AA8-7F1905E3D24D}" type="datetimeFigureOut">
              <a:rPr lang="en-US" smtClean="0"/>
              <a:t>11/5/18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45AAF-DBC5-0147-AAA4-8B04065AF1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536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D53D0-3120-384F-8AA8-7F1905E3D24D}" type="datetimeFigureOut">
              <a:rPr lang="en-US" smtClean="0"/>
              <a:t>11/5/18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45AAF-DBC5-0147-AAA4-8B04065AF1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321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D53D0-3120-384F-8AA8-7F1905E3D24D}" type="datetimeFigureOut">
              <a:rPr lang="en-US" smtClean="0"/>
              <a:t>11/5/18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45AAF-DBC5-0147-AAA4-8B04065AF1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704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D53D0-3120-384F-8AA8-7F1905E3D24D}" type="datetimeFigureOut">
              <a:rPr lang="en-US" smtClean="0"/>
              <a:t>11/5/18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45AAF-DBC5-0147-AAA4-8B04065AF1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167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D53D0-3120-384F-8AA8-7F1905E3D24D}" type="datetimeFigureOut">
              <a:rPr lang="en-US" smtClean="0"/>
              <a:t>11/5/18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45AAF-DBC5-0147-AAA4-8B04065AF1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440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D53D0-3120-384F-8AA8-7F1905E3D24D}" type="datetimeFigureOut">
              <a:rPr lang="en-US" smtClean="0"/>
              <a:t>11/5/18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45AAF-DBC5-0147-AAA4-8B04065AF1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41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D53D0-3120-384F-8AA8-7F1905E3D24D}" type="datetimeFigureOut">
              <a:rPr lang="en-US" smtClean="0"/>
              <a:t>11/5/18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45AAF-DBC5-0147-AAA4-8B04065AF1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230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D53D0-3120-384F-8AA8-7F1905E3D24D}" type="datetimeFigureOut">
              <a:rPr lang="en-US" smtClean="0"/>
              <a:t>11/5/18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45AAF-DBC5-0147-AAA4-8B04065AF1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095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D53D0-3120-384F-8AA8-7F1905E3D24D}" type="datetimeFigureOut">
              <a:rPr lang="en-US" smtClean="0"/>
              <a:t>11/5/18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45AAF-DBC5-0147-AAA4-8B04065AF1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935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D53D0-3120-384F-8AA8-7F1905E3D24D}" type="datetimeFigureOut">
              <a:rPr lang="en-US" smtClean="0"/>
              <a:t>11/5/18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45AAF-DBC5-0147-AAA4-8B04065AF1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239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D53D0-3120-384F-8AA8-7F1905E3D24D}" type="datetimeFigureOut">
              <a:rPr lang="en-US" smtClean="0"/>
              <a:t>11/5/18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45AAF-DBC5-0147-AAA4-8B04065AF1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562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D53D0-3120-384F-8AA8-7F1905E3D24D}" type="datetimeFigureOut">
              <a:rPr lang="en-US" smtClean="0"/>
              <a:t>11/5/18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645AAF-DBC5-0147-AAA4-8B04065AF1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99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jpeg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9" Type="http://schemas.openxmlformats.org/officeDocument/2006/relationships/image" Target="../media/image7.png"/><Relationship Id="rId10" Type="http://schemas.openxmlformats.org/officeDocument/2006/relationships/image" Target="../media/image8.png"/><Relationship Id="rId11" Type="http://schemas.openxmlformats.org/officeDocument/2006/relationships/hyperlink" Target="..%5C..%5CVideos%5Cdrone1.pls" TargetMode="Externa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1.png"/><Relationship Id="rId12" Type="http://schemas.openxmlformats.org/officeDocument/2006/relationships/image" Target="../media/image22.png"/><Relationship Id="rId13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8.png"/><Relationship Id="rId9" Type="http://schemas.openxmlformats.org/officeDocument/2006/relationships/image" Target="../media/image19.png"/><Relationship Id="rId10" Type="http://schemas.openxmlformats.org/officeDocument/2006/relationships/image" Target="../media/image2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7" Type="http://schemas.openxmlformats.org/officeDocument/2006/relationships/image" Target="../media/image29.png"/><Relationship Id="rId8" Type="http://schemas.openxmlformats.org/officeDocument/2006/relationships/image" Target="../media/image30.png"/><Relationship Id="rId9" Type="http://schemas.openxmlformats.org/officeDocument/2006/relationships/image" Target="../media/image31.png"/><Relationship Id="rId10" Type="http://schemas.openxmlformats.org/officeDocument/2006/relationships/image" Target="../media/image32.png"/><Relationship Id="rId11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7.png"/><Relationship Id="rId3" Type="http://schemas.openxmlformats.org/officeDocument/2006/relationships/image" Target="../media/image3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jpeg"/><Relationship Id="rId3" Type="http://schemas.openxmlformats.org/officeDocument/2006/relationships/image" Target="../media/image4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4" Type="http://schemas.openxmlformats.org/officeDocument/2006/relationships/image" Target="../media/image42.jpeg"/><Relationship Id="rId5" Type="http://schemas.openxmlformats.org/officeDocument/2006/relationships/image" Target="../media/image43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4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4" Type="http://schemas.openxmlformats.org/officeDocument/2006/relationships/image" Target="../media/image48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4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1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4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5.png"/><Relationship Id="rId3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4" Type="http://schemas.openxmlformats.org/officeDocument/2006/relationships/image" Target="../media/image58.jpeg"/><Relationship Id="rId5" Type="http://schemas.openxmlformats.org/officeDocument/2006/relationships/image" Target="../media/image59.jpeg"/><Relationship Id="rId6" Type="http://schemas.openxmlformats.org/officeDocument/2006/relationships/image" Target="../media/image60.png"/><Relationship Id="rId7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4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4" Type="http://schemas.openxmlformats.org/officeDocument/2006/relationships/image" Target="../media/image66.png"/><Relationship Id="rId5" Type="http://schemas.openxmlformats.org/officeDocument/2006/relationships/image" Target="../media/image67.png"/><Relationship Id="rId6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4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4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4" Type="http://schemas.openxmlformats.org/officeDocument/2006/relationships/image" Target="../media/image76.png"/><Relationship Id="rId5" Type="http://schemas.openxmlformats.org/officeDocument/2006/relationships/image" Target="../media/image77.png"/><Relationship Id="rId6" Type="http://schemas.openxmlformats.org/officeDocument/2006/relationships/image" Target="../media/image78.png"/><Relationship Id="rId7" Type="http://schemas.openxmlformats.org/officeDocument/2006/relationships/image" Target="../media/image79.png"/><Relationship Id="rId8" Type="http://schemas.openxmlformats.org/officeDocument/2006/relationships/image" Target="../media/image80.png"/><Relationship Id="rId9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4" Type="http://schemas.openxmlformats.org/officeDocument/2006/relationships/image" Target="../media/image76.png"/><Relationship Id="rId5" Type="http://schemas.openxmlformats.org/officeDocument/2006/relationships/image" Target="../media/image77.png"/><Relationship Id="rId6" Type="http://schemas.openxmlformats.org/officeDocument/2006/relationships/image" Target="../media/image78.png"/><Relationship Id="rId7" Type="http://schemas.openxmlformats.org/officeDocument/2006/relationships/image" Target="../media/image79.png"/><Relationship Id="rId8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4" Type="http://schemas.openxmlformats.org/officeDocument/2006/relationships/image" Target="../media/image76.png"/><Relationship Id="rId5" Type="http://schemas.openxmlformats.org/officeDocument/2006/relationships/image" Target="../media/image77.png"/><Relationship Id="rId6" Type="http://schemas.openxmlformats.org/officeDocument/2006/relationships/image" Target="../media/image78.png"/><Relationship Id="rId7" Type="http://schemas.openxmlformats.org/officeDocument/2006/relationships/image" Target="../media/image79.png"/><Relationship Id="rId8" Type="http://schemas.openxmlformats.org/officeDocument/2006/relationships/image" Target="../media/image80.png"/><Relationship Id="rId9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4" Type="http://schemas.openxmlformats.org/officeDocument/2006/relationships/image" Target="../media/image76.png"/><Relationship Id="rId5" Type="http://schemas.openxmlformats.org/officeDocument/2006/relationships/image" Target="../media/image77.png"/><Relationship Id="rId6" Type="http://schemas.openxmlformats.org/officeDocument/2006/relationships/image" Target="../media/image78.png"/><Relationship Id="rId7" Type="http://schemas.openxmlformats.org/officeDocument/2006/relationships/image" Target="../media/image79.png"/><Relationship Id="rId8" Type="http://schemas.openxmlformats.org/officeDocument/2006/relationships/image" Target="../media/image80.png"/><Relationship Id="rId9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4" Type="http://schemas.openxmlformats.org/officeDocument/2006/relationships/image" Target="../media/image76.png"/><Relationship Id="rId5" Type="http://schemas.openxmlformats.org/officeDocument/2006/relationships/image" Target="../media/image82.png"/><Relationship Id="rId6" Type="http://schemas.openxmlformats.org/officeDocument/2006/relationships/image" Target="../media/image78.png"/><Relationship Id="rId7" Type="http://schemas.openxmlformats.org/officeDocument/2006/relationships/image" Target="../media/image79.png"/><Relationship Id="rId8" Type="http://schemas.openxmlformats.org/officeDocument/2006/relationships/image" Target="../media/image80.png"/><Relationship Id="rId9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4" Type="http://schemas.openxmlformats.org/officeDocument/2006/relationships/image" Target="../media/image76.png"/><Relationship Id="rId5" Type="http://schemas.openxmlformats.org/officeDocument/2006/relationships/image" Target="../media/image82.png"/><Relationship Id="rId6" Type="http://schemas.openxmlformats.org/officeDocument/2006/relationships/image" Target="../media/image78.png"/><Relationship Id="rId7" Type="http://schemas.openxmlformats.org/officeDocument/2006/relationships/image" Target="../media/image79.png"/><Relationship Id="rId8" Type="http://schemas.openxmlformats.org/officeDocument/2006/relationships/image" Target="../media/image80.png"/><Relationship Id="rId9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4" Type="http://schemas.openxmlformats.org/officeDocument/2006/relationships/image" Target="../media/image76.png"/><Relationship Id="rId5" Type="http://schemas.openxmlformats.org/officeDocument/2006/relationships/image" Target="../media/image82.png"/><Relationship Id="rId6" Type="http://schemas.openxmlformats.org/officeDocument/2006/relationships/image" Target="../media/image85.png"/><Relationship Id="rId7" Type="http://schemas.openxmlformats.org/officeDocument/2006/relationships/image" Target="../media/image79.png"/><Relationship Id="rId8" Type="http://schemas.openxmlformats.org/officeDocument/2006/relationships/image" Target="../media/image80.png"/><Relationship Id="rId9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4" Type="http://schemas.openxmlformats.org/officeDocument/2006/relationships/image" Target="../media/image88.jpeg"/><Relationship Id="rId5" Type="http://schemas.openxmlformats.org/officeDocument/2006/relationships/image" Target="../media/image89.png"/><Relationship Id="rId6" Type="http://schemas.openxmlformats.org/officeDocument/2006/relationships/hyperlink" Target="http://www.google.com/imgres?imgurl=http://souhantq.com/wp-content/uploads/2011/09/vt-1427b.jpeg&amp;imgrefurl=http://souhantq.com/meeks-center-table/&amp;h=550&amp;w=664&amp;tbnid=QCPQV9g2ZgkvSM:&amp;docid=Rk1TSWxFRlc-FM&amp;ei=br42VqGcLMnsecrYkPAN&amp;tbm=isch&amp;ved=0CDEQMygGMAZqFQoTCKGLlJrN8MgCFUl2HgodSiwE3g" TargetMode="External"/><Relationship Id="rId7" Type="http://schemas.openxmlformats.org/officeDocument/2006/relationships/image" Target="../media/image90.png"/><Relationship Id="rId8" Type="http://schemas.openxmlformats.org/officeDocument/2006/relationships/image" Target="../media/image91.jpeg"/><Relationship Id="rId9" Type="http://schemas.openxmlformats.org/officeDocument/2006/relationships/image" Target="../media/image92.png"/><Relationship Id="rId10" Type="http://schemas.openxmlformats.org/officeDocument/2006/relationships/image" Target="../media/image93.png"/><Relationship Id="rId11" Type="http://schemas.openxmlformats.org/officeDocument/2006/relationships/image" Target="../media/image9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thepragmaticcostumer.wordpress.com/2014/10/28/one-pattern-to-rule-them-all-a-civil-war-era-dress-made-from-simplicity-3723-part-1/" TargetMode="External"/><Relationship Id="rId4" Type="http://schemas.openxmlformats.org/officeDocument/2006/relationships/image" Target="../media/image95.png"/><Relationship Id="rId5" Type="http://schemas.openxmlformats.org/officeDocument/2006/relationships/image" Target="../media/image96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7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8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9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0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esses_bradfield 13.jpe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1200" y="2887763"/>
            <a:ext cx="2964504" cy="36120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48100" y="2873140"/>
            <a:ext cx="2311399" cy="37522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1900" y="3207877"/>
            <a:ext cx="2501900" cy="3251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9846" y="254913"/>
            <a:ext cx="52451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What Men and Women Wore in New Castle</a:t>
            </a:r>
          </a:p>
        </p:txBody>
      </p:sp>
      <p:pic>
        <p:nvPicPr>
          <p:cNvPr id="2" name="Content Placeholder 3" descr="IMG_0003.JP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690118" y="1512554"/>
            <a:ext cx="3302000" cy="181597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7067" y="1345821"/>
            <a:ext cx="528371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Height of Fashion: Delaware Women Dress Up”</a:t>
            </a:r>
          </a:p>
          <a:p>
            <a:r>
              <a:rPr lang="en-US" dirty="0" smtClean="0"/>
              <a:t>By Susan </a:t>
            </a:r>
            <a:r>
              <a:rPr lang="en-US" dirty="0" err="1" smtClean="0"/>
              <a:t>Hannell</a:t>
            </a:r>
            <a:r>
              <a:rPr lang="en-US" dirty="0" smtClean="0"/>
              <a:t>, Peggy </a:t>
            </a:r>
            <a:r>
              <a:rPr lang="en-US" dirty="0" err="1" smtClean="0"/>
              <a:t>Litchko</a:t>
            </a:r>
            <a:r>
              <a:rPr lang="en-US" dirty="0" smtClean="0"/>
              <a:t> &amp; Betsy Martino 2014</a:t>
            </a:r>
          </a:p>
          <a:p>
            <a:endParaRPr lang="en-US" dirty="0"/>
          </a:p>
          <a:p>
            <a:r>
              <a:rPr lang="en-US" dirty="0" smtClean="0"/>
              <a:t>Plus Fashion Plates from</a:t>
            </a:r>
            <a:br>
              <a:rPr lang="en-US" dirty="0" smtClean="0"/>
            </a:br>
            <a:r>
              <a:rPr lang="en-US" dirty="0" smtClean="0"/>
              <a:t> other sources.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743700" y="6315125"/>
            <a:ext cx="250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 ‘Gibson Girl’</a:t>
            </a:r>
            <a:endParaRPr lang="en-US" dirty="0"/>
          </a:p>
        </p:txBody>
      </p:sp>
      <p:pic>
        <p:nvPicPr>
          <p:cNvPr id="9" name="Picture 8" descr="silhouettes3.png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99769" y="90154"/>
            <a:ext cx="2254249" cy="14224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076950" y="177800"/>
            <a:ext cx="10096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Silhouettes:</a:t>
            </a:r>
          </a:p>
          <a:p>
            <a:r>
              <a:rPr lang="en-US" sz="1000" dirty="0" smtClean="0"/>
              <a:t>1860-1920</a:t>
            </a:r>
            <a:endParaRPr lang="en-US" sz="10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2396" y="1968035"/>
            <a:ext cx="653307" cy="85511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48100" y="1968035"/>
            <a:ext cx="715950" cy="86887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4703" y="1968035"/>
            <a:ext cx="725136" cy="85511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-57194" y="6263298"/>
            <a:ext cx="5107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hlinkClick r:id="rId11" action="ppaction://hlinkfile"/>
              </a:rPr>
              <a:t>Video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116825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583"/>
    </mc:Choice>
    <mc:Fallback xmlns="">
      <p:transition xmlns:p14="http://schemas.microsoft.com/office/powerpoint/2010/main" spd="slow" advTm="106583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4746" y="259893"/>
            <a:ext cx="706595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Comparison of clothing men’s clothing worn in </a:t>
            </a:r>
          </a:p>
          <a:p>
            <a:r>
              <a:rPr lang="en-US" sz="2800" dirty="0" smtClean="0"/>
              <a:t>New Castle with that worn in Victorian England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909" y="1507282"/>
            <a:ext cx="2004790" cy="299695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22870" y="1799646"/>
            <a:ext cx="5802088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England, according to Ruth Goodman: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Hats were rarely removed in public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Waistcoats &amp; jackets were both to be worn at all times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S</a:t>
            </a:r>
            <a:r>
              <a:rPr lang="en-US" dirty="0" smtClean="0"/>
              <a:t>hirts not to be seen except in very informal situations.  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Pants became straight legged similar to modern  ones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U</a:t>
            </a:r>
            <a:r>
              <a:rPr lang="en-US" dirty="0" smtClean="0"/>
              <a:t>nderpants &amp; undershirt or ‘union suit’ were worn  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70898" y="3161188"/>
            <a:ext cx="708119" cy="1135737"/>
          </a:xfrm>
          <a:prstGeom prst="rect">
            <a:avLst/>
          </a:prstGeom>
        </p:spPr>
      </p:pic>
      <p:pic>
        <p:nvPicPr>
          <p:cNvPr id="6" name="Picture 5" descr="LTC ownership 1.pn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83306" y="3983464"/>
            <a:ext cx="2569806" cy="2746625"/>
          </a:xfrm>
          <a:prstGeom prst="rect">
            <a:avLst/>
          </a:prstGeom>
        </p:spPr>
      </p:pic>
      <p:pic>
        <p:nvPicPr>
          <p:cNvPr id="7" name="Picture 6" descr="LTC ownership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086078" y="4107886"/>
            <a:ext cx="3304839" cy="231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3999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0458" y="3219622"/>
            <a:ext cx="1146546" cy="1479207"/>
          </a:xfrm>
          <a:prstGeom prst="rect">
            <a:avLst/>
          </a:prstGeom>
        </p:spPr>
      </p:pic>
      <p:pic>
        <p:nvPicPr>
          <p:cNvPr id="5" name="Picture 4" descr="Screen Shot 2018-10-26 at 11.10.41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8300" y="4698829"/>
            <a:ext cx="1155700" cy="2451100"/>
          </a:xfrm>
          <a:prstGeom prst="rect">
            <a:avLst/>
          </a:prstGeom>
        </p:spPr>
      </p:pic>
      <p:pic>
        <p:nvPicPr>
          <p:cNvPr id="6" name="Picture 5" descr="Screen Shot 2018-10-26 at 11.10.33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1085" y="5075914"/>
            <a:ext cx="1277215" cy="2159654"/>
          </a:xfrm>
          <a:prstGeom prst="rect">
            <a:avLst/>
          </a:prstGeom>
        </p:spPr>
      </p:pic>
      <p:pic>
        <p:nvPicPr>
          <p:cNvPr id="9" name="Picture 8" descr="Screen Shot 2018-10-26 at 11.06.56 PM.pn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16448" y="2999945"/>
            <a:ext cx="1343253" cy="2075969"/>
          </a:xfrm>
          <a:prstGeom prst="rect">
            <a:avLst/>
          </a:prstGeom>
        </p:spPr>
      </p:pic>
      <p:pic>
        <p:nvPicPr>
          <p:cNvPr id="10" name="Picture 9" descr="Screen Shot 2018-10-26 at 11.06.48 PM.png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55094" y="1360782"/>
            <a:ext cx="1061910" cy="1966875"/>
          </a:xfrm>
          <a:prstGeom prst="rect">
            <a:avLst/>
          </a:prstGeom>
        </p:spPr>
      </p:pic>
      <p:pic>
        <p:nvPicPr>
          <p:cNvPr id="12" name="Picture 11" descr="Screen Shot 2018-10-26 at 11.02.10 PM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9820" y="4545409"/>
            <a:ext cx="2829616" cy="3010230"/>
          </a:xfrm>
          <a:prstGeom prst="rect">
            <a:avLst/>
          </a:prstGeom>
        </p:spPr>
      </p:pic>
      <p:pic>
        <p:nvPicPr>
          <p:cNvPr id="11" name="Picture 10" descr="Screen Shot 2018-10-26 at 11.05.13 PM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3" y="1377520"/>
            <a:ext cx="5008600" cy="32448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83761" y="0"/>
            <a:ext cx="8554464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Men’s and boys clothing in New Castle c1878, late Victorian times.  EVERY ONE of the people was wearing a hat, almost all were wearing a jacket and many were wearing a waistcoat (“vest”). </a:t>
            </a:r>
            <a:endParaRPr lang="en-US" sz="2400" dirty="0"/>
          </a:p>
        </p:txBody>
      </p:sp>
      <p:pic>
        <p:nvPicPr>
          <p:cNvPr id="14" name="Content Placeholder 9" descr="3rd &amp; Delaware - Robeson.jpg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16447" y="1360782"/>
            <a:ext cx="1338647" cy="1639163"/>
          </a:xfrm>
          <a:prstGeom prst="rect">
            <a:avLst/>
          </a:prstGeom>
        </p:spPr>
      </p:pic>
      <p:pic>
        <p:nvPicPr>
          <p:cNvPr id="7" name="Picture 6" descr="Screen Shot 2018-10-26 at 11.08.06 PM.png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13963" y="1360782"/>
            <a:ext cx="1702485" cy="3627613"/>
          </a:xfrm>
          <a:prstGeom prst="rect">
            <a:avLst/>
          </a:prstGeom>
        </p:spPr>
      </p:pic>
      <p:pic>
        <p:nvPicPr>
          <p:cNvPr id="16" name="Picture 15" descr="Screen Shot 2018-10-27 at 6.37.47 PM.pn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49099" y="4622370"/>
            <a:ext cx="2780633" cy="2235629"/>
          </a:xfrm>
          <a:prstGeom prst="rect">
            <a:avLst/>
          </a:prstGeom>
        </p:spPr>
      </p:pic>
      <p:pic>
        <p:nvPicPr>
          <p:cNvPr id="17" name="Picture 16" descr="Screen Shot 2018-10-27 at 6.34.44 PM.png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32365" y="4622370"/>
            <a:ext cx="1724281" cy="223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6469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8-10-28 at 7.21.35 A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00" y="4212363"/>
            <a:ext cx="1710831" cy="2496243"/>
          </a:xfrm>
          <a:prstGeom prst="rect">
            <a:avLst/>
          </a:prstGeom>
        </p:spPr>
      </p:pic>
      <p:pic>
        <p:nvPicPr>
          <p:cNvPr id="3" name="Picture 2" descr="Screen Shot 2018-10-28 at 7.20.38 AM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275" y="4444899"/>
            <a:ext cx="1508442" cy="1954818"/>
          </a:xfrm>
          <a:prstGeom prst="rect">
            <a:avLst/>
          </a:prstGeom>
        </p:spPr>
      </p:pic>
      <p:pic>
        <p:nvPicPr>
          <p:cNvPr id="4" name="Picture 3" descr="Screen Shot 2018-10-28 at 7.20.06 AM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15" y="1894253"/>
            <a:ext cx="1354409" cy="19548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1816" y="1894252"/>
            <a:ext cx="1639786" cy="1954819"/>
          </a:xfrm>
          <a:prstGeom prst="rect">
            <a:avLst/>
          </a:prstGeom>
        </p:spPr>
      </p:pic>
      <p:pic>
        <p:nvPicPr>
          <p:cNvPr id="6" name="Picture 5" descr="Screen Shot 2018-10-28 at 7.22.21 AM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2806" y="4212363"/>
            <a:ext cx="2004559" cy="2496243"/>
          </a:xfrm>
          <a:prstGeom prst="rect">
            <a:avLst/>
          </a:prstGeom>
        </p:spPr>
      </p:pic>
      <p:pic>
        <p:nvPicPr>
          <p:cNvPr id="8" name="Picture 7" descr="Screen Shot 2018-10-28 at 7.18.14 AM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7959" y="1894251"/>
            <a:ext cx="1313857" cy="1954818"/>
          </a:xfrm>
          <a:prstGeom prst="rect">
            <a:avLst/>
          </a:prstGeom>
        </p:spPr>
      </p:pic>
      <p:pic>
        <p:nvPicPr>
          <p:cNvPr id="9" name="Picture 8" descr="Screen Shot 2018-10-28 at 7.19.10 AM.png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68143" y="1894252"/>
            <a:ext cx="1445376" cy="1954817"/>
          </a:xfrm>
          <a:prstGeom prst="rect">
            <a:avLst/>
          </a:prstGeom>
        </p:spPr>
      </p:pic>
      <p:pic>
        <p:nvPicPr>
          <p:cNvPr id="10" name="Picture 9" descr="Screen Shot 2018-10-28 at 7.27.38 AM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1602" y="1894257"/>
            <a:ext cx="1440647" cy="195481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96129" y="659137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512339" y="1524922"/>
            <a:ext cx="767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&lt;1811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0795" y="4095130"/>
            <a:ext cx="6526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1830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65077" y="1583565"/>
            <a:ext cx="7502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c1804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519616" y="3871387"/>
            <a:ext cx="6526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1785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80795" y="1544488"/>
            <a:ext cx="6526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1759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914769" y="1544459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d1798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7279947" y="3900695"/>
            <a:ext cx="7502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c1805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86869" y="1894228"/>
            <a:ext cx="1470041" cy="195484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897983" y="1582560"/>
            <a:ext cx="8572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  <a:r>
              <a:rPr lang="en-US" dirty="0" smtClean="0"/>
              <a:t>1830?</a:t>
            </a:r>
            <a:endParaRPr lang="en-US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05743" y="4451921"/>
            <a:ext cx="1532723" cy="193525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2040214" y="4085361"/>
            <a:ext cx="1298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1840-1850?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580796" y="478693"/>
            <a:ext cx="83265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Neckwear in portraits of men from New Castle was a cravat or ruffle until about 1830.</a:t>
            </a:r>
          </a:p>
          <a:p>
            <a:r>
              <a:rPr lang="en-US" dirty="0" smtClean="0"/>
              <a:t>Coats were single or double breasted and </a:t>
            </a:r>
            <a:r>
              <a:rPr lang="en-US" dirty="0"/>
              <a:t>full cut </a:t>
            </a:r>
            <a:r>
              <a:rPr lang="en-US" dirty="0" smtClean="0"/>
              <a:t>except for two seamen with youthful figures.  [Cutaway jackets emphasize </a:t>
            </a:r>
            <a:r>
              <a:rPr lang="en-US" smtClean="0"/>
              <a:t>one’s midriff]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812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8-10-28 at 10.09.1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23" y="1338384"/>
            <a:ext cx="7231741" cy="55196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t="33654"/>
          <a:stretch/>
        </p:blipFill>
        <p:spPr>
          <a:xfrm>
            <a:off x="7771423" y="2334846"/>
            <a:ext cx="1130300" cy="134815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700664" y="3785010"/>
            <a:ext cx="15282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Nankeen trousers:</a:t>
            </a:r>
          </a:p>
          <a:p>
            <a:r>
              <a:rPr lang="en-US" sz="1400" dirty="0" smtClean="0"/>
              <a:t>(yellow cotton)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615461" y="157593"/>
            <a:ext cx="8178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1815, Mrs. James McCullough (builder of 30 the Strand) sent her husband a package including cravats and yellow cotton pants,  and comments that he needs new ruffles on his shirts. (He particularly liked “a handsomely plaited ruffle”)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2858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0"/>
            <a:ext cx="67007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0752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c1759, Anna Dorothea Finney</a:t>
            </a:r>
            <a:br>
              <a:rPr lang="en-US" dirty="0" smtClean="0"/>
            </a:br>
            <a:r>
              <a:rPr lang="en-US" sz="2700" dirty="0" smtClean="0"/>
              <a:t>Amstel House, 2 E 4</a:t>
            </a:r>
            <a:r>
              <a:rPr lang="en-US" sz="2700" baseline="30000" dirty="0" smtClean="0"/>
              <a:t>th</a:t>
            </a:r>
            <a:r>
              <a:rPr lang="en-US" sz="2700" dirty="0" smtClean="0"/>
              <a:t>, by John </a:t>
            </a:r>
            <a:r>
              <a:rPr lang="en-US" sz="2700" dirty="0" err="1" smtClean="0"/>
              <a:t>Hesselius</a:t>
            </a:r>
            <a:endParaRPr lang="en-US" sz="27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433" y="1417638"/>
            <a:ext cx="4014070" cy="524933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10101" y="1964267"/>
            <a:ext cx="4470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Lace trimmed satin </a:t>
            </a:r>
            <a:r>
              <a:rPr lang="en-US" dirty="0" smtClean="0"/>
              <a:t>dress</a:t>
            </a:r>
          </a:p>
          <a:p>
            <a:r>
              <a:rPr lang="en-US" u="sng" dirty="0" smtClean="0"/>
              <a:t>Panniers</a:t>
            </a:r>
            <a:r>
              <a:rPr lang="en-US" dirty="0" smtClean="0"/>
              <a:t> under skirt, or dome-</a:t>
            </a:r>
            <a:r>
              <a:rPr lang="en-US" dirty="0"/>
              <a:t>shaped </a:t>
            </a:r>
            <a:r>
              <a:rPr lang="en-US" dirty="0" smtClean="0"/>
              <a:t>hoops,</a:t>
            </a:r>
          </a:p>
          <a:p>
            <a:r>
              <a:rPr lang="en-US" dirty="0" smtClean="0"/>
              <a:t>One piece; not separate bodice and skirt</a:t>
            </a:r>
          </a:p>
          <a:p>
            <a:r>
              <a:rPr lang="en-US" dirty="0" smtClean="0"/>
              <a:t>Bodice closed with hook &amp; loop</a:t>
            </a:r>
          </a:p>
          <a:p>
            <a:r>
              <a:rPr lang="en-US" dirty="0" smtClean="0"/>
              <a:t>No stomacher</a:t>
            </a:r>
          </a:p>
          <a:p>
            <a:r>
              <a:rPr lang="en-US" dirty="0"/>
              <a:t>W</a:t>
            </a:r>
            <a:r>
              <a:rPr lang="en-US" dirty="0" smtClean="0"/>
              <a:t>orn </a:t>
            </a:r>
            <a:r>
              <a:rPr lang="en-US" dirty="0"/>
              <a:t>over a stiff corset of whalebone strips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5" name="Picture 4" descr="DSC01942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7333" y="4840111"/>
            <a:ext cx="1513416" cy="1826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954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337"/>
    </mc:Choice>
    <mc:Fallback xmlns="">
      <p:transition xmlns:p14="http://schemas.microsoft.com/office/powerpoint/2010/main" spd="slow" advTm="1333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resses_bradfield2 2.jpe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0" y="287867"/>
            <a:ext cx="4707468" cy="6062133"/>
          </a:xfrm>
          <a:prstGeom prst="rect">
            <a:avLst/>
          </a:prstGeom>
        </p:spPr>
      </p:pic>
      <p:pic>
        <p:nvPicPr>
          <p:cNvPr id="3" name="Picture 2" descr="dresses_bradfield2 3.jpe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04267" y="245534"/>
            <a:ext cx="4639733" cy="611293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80201" y="6350000"/>
            <a:ext cx="19219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Nancy Bradfield, 1968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1278324" y="287867"/>
            <a:ext cx="3429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Paniers</a:t>
            </a:r>
            <a:r>
              <a:rPr lang="en-US" dirty="0" smtClean="0">
                <a:solidFill>
                  <a:srgbClr val="FF0000"/>
                </a:solidFill>
              </a:rPr>
              <a:t>/false hips with metal stays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1219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8134" y="227543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4000" dirty="0" smtClean="0"/>
              <a:t>c1813, Mary Van </a:t>
            </a:r>
            <a:r>
              <a:rPr lang="en-US" sz="4000" dirty="0" err="1" smtClean="0"/>
              <a:t>Leuvenigh</a:t>
            </a:r>
            <a:r>
              <a:rPr lang="en-US" sz="4000" dirty="0" smtClean="0"/>
              <a:t> Van Dyke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400" dirty="0" smtClean="0"/>
              <a:t>2 The Strand, 300, 400 Delaware, by John Crawley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1586971"/>
            <a:ext cx="4223120" cy="512686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853042" y="1892382"/>
            <a:ext cx="395941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High waist</a:t>
            </a:r>
          </a:p>
          <a:p>
            <a:r>
              <a:rPr lang="en-US" dirty="0"/>
              <a:t>Lace/gauze </a:t>
            </a:r>
            <a:r>
              <a:rPr lang="en-US" dirty="0" smtClean="0"/>
              <a:t>scarf</a:t>
            </a:r>
          </a:p>
          <a:p>
            <a:r>
              <a:rPr lang="en-US" dirty="0" smtClean="0"/>
              <a:t>Short sleeve, shocking bare arm</a:t>
            </a:r>
          </a:p>
          <a:p>
            <a:r>
              <a:rPr lang="en-US" dirty="0" smtClean="0"/>
              <a:t>Extraordinary cap</a:t>
            </a:r>
          </a:p>
          <a:p>
            <a:r>
              <a:rPr lang="en-US" dirty="0" smtClean="0"/>
              <a:t>Style:  empire, regency (federal period)</a:t>
            </a:r>
          </a:p>
        </p:txBody>
      </p:sp>
      <p:pic>
        <p:nvPicPr>
          <p:cNvPr id="6" name="Picture 5" descr="DSC06209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2755" y="999066"/>
            <a:ext cx="1061156" cy="795867"/>
          </a:xfrm>
          <a:prstGeom prst="rect">
            <a:avLst/>
          </a:prstGeom>
        </p:spPr>
      </p:pic>
      <p:pic>
        <p:nvPicPr>
          <p:cNvPr id="7" name="Picture 6" descr="Screen Shot 2015-05-06 at 6.10.47 PM.pn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7151"/>
          <a:stretch/>
        </p:blipFill>
        <p:spPr>
          <a:xfrm>
            <a:off x="5046133" y="3712528"/>
            <a:ext cx="4191321" cy="300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2590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resses_bradfield2 4.jpe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0" y="313266"/>
            <a:ext cx="4658186" cy="6163733"/>
          </a:xfrm>
          <a:prstGeom prst="rect">
            <a:avLst/>
          </a:prstGeom>
        </p:spPr>
      </p:pic>
      <p:pic>
        <p:nvPicPr>
          <p:cNvPr id="3" name="Picture 2" descr="dresses_bradfield2 5.jpe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6990"/>
          <a:stretch/>
        </p:blipFill>
        <p:spPr>
          <a:xfrm>
            <a:off x="4658186" y="313266"/>
            <a:ext cx="4665893" cy="6163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368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68533" cy="978429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1830-40?   Hannah Booth</a:t>
            </a:r>
            <a:br>
              <a:rPr lang="en-US" sz="3600" dirty="0" smtClean="0"/>
            </a:b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133" y="1845734"/>
            <a:ext cx="4045734" cy="477702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961466" y="1845734"/>
            <a:ext cx="4030133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Elaborate cap</a:t>
            </a:r>
          </a:p>
          <a:p>
            <a:r>
              <a:rPr lang="en-US" sz="2400" dirty="0" smtClean="0"/>
              <a:t>Lace collar</a:t>
            </a:r>
          </a:p>
          <a:p>
            <a:r>
              <a:rPr lang="en-US" sz="2400" dirty="0" smtClean="0"/>
              <a:t>Satin sash?</a:t>
            </a:r>
          </a:p>
          <a:p>
            <a:r>
              <a:rPr lang="en-US" sz="2400" dirty="0" smtClean="0"/>
              <a:t>‘Leg of mutton’ (gigot) sleeves</a:t>
            </a:r>
          </a:p>
          <a:p>
            <a:endParaRPr lang="en-US" dirty="0"/>
          </a:p>
        </p:txBody>
      </p:sp>
      <p:pic>
        <p:nvPicPr>
          <p:cNvPr id="6" name="Picture 5" descr="dresses_bradfield 10.jpe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5554131" y="3692393"/>
            <a:ext cx="3268133" cy="2930368"/>
          </a:xfrm>
          <a:prstGeom prst="rect">
            <a:avLst/>
          </a:prstGeom>
        </p:spPr>
      </p:pic>
      <p:pic>
        <p:nvPicPr>
          <p:cNvPr id="5" name="Picture 4" descr="DSC06346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4204" y="935303"/>
            <a:ext cx="1138060" cy="85354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512446" y="565971"/>
            <a:ext cx="14791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212 Delaware</a:t>
            </a:r>
          </a:p>
        </p:txBody>
      </p:sp>
    </p:spTree>
    <p:extLst>
      <p:ext uri="{BB962C8B-B14F-4D97-AF65-F5344CB8AC3E}">
        <p14:creationId xmlns:p14="http://schemas.microsoft.com/office/powerpoint/2010/main" val="13760179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resses_bradfield 10.jpe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7628" b="-3896"/>
          <a:stretch/>
        </p:blipFill>
        <p:spPr>
          <a:xfrm rot="10800000">
            <a:off x="-315848" y="762000"/>
            <a:ext cx="4659248" cy="6096000"/>
          </a:xfrm>
          <a:prstGeom prst="rect">
            <a:avLst/>
          </a:prstGeom>
        </p:spPr>
      </p:pic>
      <p:pic>
        <p:nvPicPr>
          <p:cNvPr id="3" name="Picture 2" descr="dresses_bradfield 11.jpe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5813"/>
          <a:stretch/>
        </p:blipFill>
        <p:spPr>
          <a:xfrm>
            <a:off x="4724400" y="1143001"/>
            <a:ext cx="4622800" cy="571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3764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IMG_00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2147" y="1676401"/>
            <a:ext cx="6568104" cy="49260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82147" y="221103"/>
            <a:ext cx="732366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The Height of Fashion: Delaware Women Dress Up</a:t>
            </a:r>
            <a:r>
              <a:rPr lang="en-US" sz="2400" b="1" dirty="0" smtClean="0"/>
              <a:t>”</a:t>
            </a:r>
            <a:endParaRPr lang="en-US" sz="2400" b="1" dirty="0"/>
          </a:p>
          <a:p>
            <a:r>
              <a:rPr lang="en-US" dirty="0"/>
              <a:t>By Susan </a:t>
            </a:r>
            <a:r>
              <a:rPr lang="en-US" dirty="0" err="1" smtClean="0"/>
              <a:t>Hannell</a:t>
            </a:r>
            <a:r>
              <a:rPr lang="en-US" dirty="0" smtClean="0"/>
              <a:t>, </a:t>
            </a:r>
            <a:r>
              <a:rPr lang="en-US" dirty="0"/>
              <a:t>Peggy </a:t>
            </a:r>
            <a:r>
              <a:rPr lang="en-US" dirty="0" err="1"/>
              <a:t>Litchko</a:t>
            </a:r>
            <a:r>
              <a:rPr lang="en-US" dirty="0"/>
              <a:t> &amp; Betsy Martino </a:t>
            </a:r>
            <a:r>
              <a:rPr lang="en-US" dirty="0" smtClean="0"/>
              <a:t>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2010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ilhouettes3.pn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296"/>
          <a:stretch/>
        </p:blipFill>
        <p:spPr>
          <a:xfrm>
            <a:off x="895350" y="0"/>
            <a:ext cx="78613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31800" y="1054100"/>
            <a:ext cx="27305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Silhouettes –</a:t>
            </a:r>
          </a:p>
          <a:p>
            <a:r>
              <a:rPr lang="en-US" sz="2800" dirty="0" smtClean="0"/>
              <a:t>1860 - 1920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631950" y="5937250"/>
            <a:ext cx="7715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1890                           1900                                 1910                  1920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924300" y="3388783"/>
            <a:ext cx="5422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1860                         1870                       1880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0830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0012.JPG"/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551858" y="2026244"/>
            <a:ext cx="5624914" cy="3606801"/>
          </a:xfrm>
        </p:spPr>
      </p:pic>
      <p:pic>
        <p:nvPicPr>
          <p:cNvPr id="5" name="Picture 4" descr="IMG_0013.JP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747945" y="1598770"/>
            <a:ext cx="5554778" cy="4531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924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err="1" smtClean="0"/>
              <a:t>Godeys</a:t>
            </a:r>
            <a:r>
              <a:rPr lang="en-US" sz="3600" dirty="0" smtClean="0"/>
              <a:t> </a:t>
            </a:r>
            <a:r>
              <a:rPr lang="en-US" sz="3600" dirty="0" err="1" smtClean="0"/>
              <a:t>Ladys</a:t>
            </a:r>
            <a:r>
              <a:rPr lang="en-US" sz="3600" dirty="0" smtClean="0"/>
              <a:t> Book</a:t>
            </a:r>
            <a:br>
              <a:rPr lang="en-US" sz="3600" dirty="0" smtClean="0"/>
            </a:br>
            <a:r>
              <a:rPr lang="en-US" sz="2000" dirty="0" smtClean="0"/>
              <a:t>Philadelphia magazine, 150,000 circ. In 1860</a:t>
            </a:r>
            <a:br>
              <a:rPr lang="en-US" sz="2000" dirty="0" smtClean="0"/>
            </a:br>
            <a:r>
              <a:rPr lang="en-US" sz="2000" dirty="0" smtClean="0"/>
              <a:t>New Castle people would know what fashion is fashionable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4799" y="2167466"/>
            <a:ext cx="4850998" cy="31834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73590" y="2167466"/>
            <a:ext cx="4155560" cy="336973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20800" y="5825067"/>
            <a:ext cx="619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1860                                                                   1875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6246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0015.JPG"/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799333" y="1154934"/>
            <a:ext cx="4639733" cy="3041066"/>
          </a:xfrm>
        </p:spPr>
      </p:pic>
      <p:pic>
        <p:nvPicPr>
          <p:cNvPr id="5" name="Picture 4" descr="IMG_0016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461099" y="935567"/>
            <a:ext cx="4639735" cy="3479800"/>
          </a:xfrm>
          <a:prstGeom prst="rect">
            <a:avLst/>
          </a:prstGeom>
        </p:spPr>
      </p:pic>
      <p:pic>
        <p:nvPicPr>
          <p:cNvPr id="6" name="Picture 5" descr="IMG_0017.JPG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418976" y="1211043"/>
            <a:ext cx="4537520" cy="30310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4932" y="5418667"/>
            <a:ext cx="51816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Gift of Mrs. T. Coleman </a:t>
            </a:r>
            <a:r>
              <a:rPr lang="en-US" dirty="0" err="1" smtClean="0"/>
              <a:t>Dupont</a:t>
            </a:r>
            <a:r>
              <a:rPr lang="en-US" dirty="0" smtClean="0"/>
              <a:t> of Wilmington and Buena Vista; “possibly belonged to her grandmother, </a:t>
            </a:r>
            <a:r>
              <a:rPr lang="en-US" dirty="0" err="1" smtClean="0"/>
              <a:t>Dorcas</a:t>
            </a:r>
            <a:r>
              <a:rPr lang="en-US" dirty="0" smtClean="0"/>
              <a:t> Van Dyke </a:t>
            </a:r>
            <a:r>
              <a:rPr lang="en-US" dirty="0" err="1" smtClean="0"/>
              <a:t>Dupont</a:t>
            </a:r>
            <a:r>
              <a:rPr lang="en-US" dirty="0" smtClean="0"/>
              <a:t>” (but b1803-d1838). 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08115" y="5249334"/>
            <a:ext cx="1825504" cy="136736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9033" y="5249334"/>
            <a:ext cx="1135634" cy="1367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990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IMG_0018.JPG"/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799199" y="1730526"/>
            <a:ext cx="6248402" cy="3735607"/>
          </a:xfrm>
        </p:spPr>
      </p:pic>
    </p:spTree>
    <p:extLst>
      <p:ext uri="{BB962C8B-B14F-4D97-AF65-F5344CB8AC3E}">
        <p14:creationId xmlns:p14="http://schemas.microsoft.com/office/powerpoint/2010/main" val="8365578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MG_0023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643690" y="1549628"/>
            <a:ext cx="6036731" cy="4105886"/>
          </a:xfrm>
          <a:prstGeom prst="rect">
            <a:avLst/>
          </a:prstGeom>
        </p:spPr>
      </p:pic>
      <p:pic>
        <p:nvPicPr>
          <p:cNvPr id="7" name="Picture 6" descr="IMG_0024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838126" y="1546227"/>
            <a:ext cx="5799668" cy="4349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501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35538" y="779353"/>
            <a:ext cx="4746823" cy="261057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871260" y="127000"/>
            <a:ext cx="4037330" cy="60451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368" y="3575538"/>
            <a:ext cx="2105037" cy="306753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1867" y="3467100"/>
            <a:ext cx="4246417" cy="246656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02368" y="127000"/>
            <a:ext cx="72878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Gibson Girls – 1895  -- composite American girls  by Charles Dana Gibson  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999106" y="6026053"/>
            <a:ext cx="57443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Tall, slender, ample bosom, exaggerated S-curve torso, hair</a:t>
            </a:r>
          </a:p>
          <a:p>
            <a:r>
              <a:rPr lang="en-US" dirty="0"/>
              <a:t>p</a:t>
            </a:r>
            <a:r>
              <a:rPr lang="en-US" dirty="0" smtClean="0"/>
              <a:t>iled high on her head, she dominated comical little men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4956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0036.JPG"/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3632106" y="1730538"/>
            <a:ext cx="5956964" cy="3276101"/>
          </a:xfrm>
        </p:spPr>
      </p:pic>
      <p:sp>
        <p:nvSpPr>
          <p:cNvPr id="2" name="TextBox 1"/>
          <p:cNvSpPr txBox="1"/>
          <p:nvPr/>
        </p:nvSpPr>
        <p:spPr>
          <a:xfrm>
            <a:off x="404017" y="6221969"/>
            <a:ext cx="2478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“Lingerie dress”</a:t>
            </a:r>
            <a:endParaRPr lang="en-US" dirty="0"/>
          </a:p>
        </p:txBody>
      </p:sp>
      <p:pic>
        <p:nvPicPr>
          <p:cNvPr id="6" name="Picture 5" descr="IMG_0034.JP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850450" y="1301894"/>
            <a:ext cx="6300418" cy="4599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9239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MG_0038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80328" y="1346871"/>
            <a:ext cx="6402142" cy="4284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1348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0040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253994" y="957573"/>
            <a:ext cx="5367019" cy="4859030"/>
          </a:xfrm>
          <a:prstGeom prst="rect">
            <a:avLst/>
          </a:prstGeom>
        </p:spPr>
      </p:pic>
      <p:pic>
        <p:nvPicPr>
          <p:cNvPr id="5" name="Picture 4" descr="IMG_0039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166657" y="1440390"/>
            <a:ext cx="5291667" cy="3968750"/>
          </a:xfrm>
          <a:prstGeom prst="rect">
            <a:avLst/>
          </a:prstGeom>
        </p:spPr>
      </p:pic>
      <p:pic>
        <p:nvPicPr>
          <p:cNvPr id="2" name="Picture 1" descr="DSC06146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3266" y="5009442"/>
            <a:ext cx="1303868" cy="1738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1486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ilhouettes3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74811" y="914400"/>
            <a:ext cx="1680309" cy="2364155"/>
          </a:xfrm>
          <a:prstGeom prst="rect">
            <a:avLst/>
          </a:prstGeom>
        </p:spPr>
      </p:pic>
      <p:pic>
        <p:nvPicPr>
          <p:cNvPr id="3" name="Picture 2" descr="silhouettes3.p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65384" y="1079500"/>
            <a:ext cx="1465385" cy="2100384"/>
          </a:xfrm>
          <a:prstGeom prst="rect">
            <a:avLst/>
          </a:prstGeom>
        </p:spPr>
      </p:pic>
      <p:pic>
        <p:nvPicPr>
          <p:cNvPr id="4" name="Picture 3" descr="silhouettes3.pn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49967" y="816709"/>
            <a:ext cx="1699846" cy="2491154"/>
          </a:xfrm>
          <a:prstGeom prst="rect">
            <a:avLst/>
          </a:prstGeom>
        </p:spPr>
      </p:pic>
      <p:pic>
        <p:nvPicPr>
          <p:cNvPr id="5" name="Picture 4" descr="silhouettes3.pn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12305" y="836247"/>
            <a:ext cx="2246923" cy="2256694"/>
          </a:xfrm>
          <a:prstGeom prst="rect">
            <a:avLst/>
          </a:prstGeom>
        </p:spPr>
      </p:pic>
      <p:pic>
        <p:nvPicPr>
          <p:cNvPr id="6" name="Picture 5" descr="silhouettes3.png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6307" y="836247"/>
            <a:ext cx="1445846" cy="25235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0915" y="4004245"/>
            <a:ext cx="54229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1860 </a:t>
            </a:r>
            <a:endParaRPr lang="en-US" dirty="0"/>
          </a:p>
          <a:p>
            <a:r>
              <a:rPr lang="en-US" dirty="0" smtClean="0"/>
              <a:t>1870</a:t>
            </a:r>
          </a:p>
          <a:p>
            <a:r>
              <a:rPr lang="en-US" dirty="0" smtClean="0"/>
              <a:t>1880</a:t>
            </a:r>
          </a:p>
          <a:p>
            <a:r>
              <a:rPr lang="en-US" dirty="0" smtClean="0"/>
              <a:t>1890</a:t>
            </a:r>
          </a:p>
          <a:p>
            <a:r>
              <a:rPr lang="en-US" dirty="0" smtClean="0"/>
              <a:t>1900    </a:t>
            </a:r>
          </a:p>
          <a:p>
            <a:r>
              <a:rPr lang="en-US" dirty="0" smtClean="0"/>
              <a:t>1910   </a:t>
            </a:r>
          </a:p>
          <a:p>
            <a:r>
              <a:rPr lang="en-US" dirty="0" smtClean="0"/>
              <a:t>1920</a:t>
            </a:r>
            <a:endParaRPr lang="en-US" dirty="0"/>
          </a:p>
          <a:p>
            <a:endParaRPr lang="en-US" dirty="0"/>
          </a:p>
        </p:txBody>
      </p:sp>
      <p:pic>
        <p:nvPicPr>
          <p:cNvPr id="9" name="Picture 8" descr="silhouettes3.png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98616" y="836247"/>
            <a:ext cx="1553306" cy="244230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56307" y="836247"/>
            <a:ext cx="1309077" cy="2442308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719605" y="4014015"/>
            <a:ext cx="2623986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What date?</a:t>
            </a:r>
          </a:p>
          <a:p>
            <a:endParaRPr lang="en-US" dirty="0"/>
          </a:p>
        </p:txBody>
      </p:sp>
      <p:pic>
        <p:nvPicPr>
          <p:cNvPr id="14" name="Picture 13" descr="silhouettes3.png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79552" y="3397412"/>
            <a:ext cx="1751135" cy="2548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1957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ilhouettes3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74811" y="914400"/>
            <a:ext cx="1680309" cy="2364155"/>
          </a:xfrm>
          <a:prstGeom prst="rect">
            <a:avLst/>
          </a:prstGeom>
        </p:spPr>
      </p:pic>
      <p:pic>
        <p:nvPicPr>
          <p:cNvPr id="3" name="Picture 2" descr="silhouettes3.p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65384" y="1079500"/>
            <a:ext cx="1465385" cy="2100384"/>
          </a:xfrm>
          <a:prstGeom prst="rect">
            <a:avLst/>
          </a:prstGeom>
        </p:spPr>
      </p:pic>
      <p:pic>
        <p:nvPicPr>
          <p:cNvPr id="4" name="Picture 3" descr="silhouettes3.pn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49967" y="816709"/>
            <a:ext cx="1699846" cy="2491154"/>
          </a:xfrm>
          <a:prstGeom prst="rect">
            <a:avLst/>
          </a:prstGeom>
        </p:spPr>
      </p:pic>
      <p:pic>
        <p:nvPicPr>
          <p:cNvPr id="5" name="Picture 4" descr="silhouettes3.pn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12305" y="836247"/>
            <a:ext cx="2246923" cy="2256694"/>
          </a:xfrm>
          <a:prstGeom prst="rect">
            <a:avLst/>
          </a:prstGeom>
        </p:spPr>
      </p:pic>
      <p:pic>
        <p:nvPicPr>
          <p:cNvPr id="6" name="Picture 5" descr="silhouettes3.png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6307" y="836247"/>
            <a:ext cx="1445846" cy="25235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0915" y="4004245"/>
            <a:ext cx="5422900" cy="2308324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1860 </a:t>
            </a:r>
            <a:endParaRPr lang="en-US" dirty="0"/>
          </a:p>
          <a:p>
            <a:r>
              <a:rPr lang="en-US" dirty="0" smtClean="0"/>
              <a:t>1870</a:t>
            </a:r>
          </a:p>
          <a:p>
            <a:r>
              <a:rPr lang="en-US" dirty="0" smtClean="0"/>
              <a:t>1880</a:t>
            </a:r>
          </a:p>
          <a:p>
            <a:r>
              <a:rPr lang="en-US" dirty="0" smtClean="0"/>
              <a:t>1890</a:t>
            </a:r>
          </a:p>
          <a:p>
            <a:r>
              <a:rPr lang="en-US" dirty="0" smtClean="0"/>
              <a:t>1900    </a:t>
            </a:r>
          </a:p>
          <a:p>
            <a:r>
              <a:rPr lang="en-US" dirty="0" smtClean="0"/>
              <a:t>1910</a:t>
            </a:r>
          </a:p>
          <a:p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1920</a:t>
            </a:r>
            <a:r>
              <a:rPr lang="en-US" b="1" dirty="0" smtClean="0">
                <a:solidFill>
                  <a:srgbClr val="FF0000"/>
                </a:solidFill>
              </a:rPr>
              <a:t>  </a:t>
            </a:r>
            <a:r>
              <a:rPr lang="en-US" dirty="0" smtClean="0"/>
              <a:t> </a:t>
            </a:r>
            <a:endParaRPr lang="en-US" dirty="0"/>
          </a:p>
          <a:p>
            <a:endParaRPr lang="en-US" dirty="0"/>
          </a:p>
        </p:txBody>
      </p:sp>
      <p:pic>
        <p:nvPicPr>
          <p:cNvPr id="9" name="Picture 8" descr="silhouettes3.png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98616" y="836247"/>
            <a:ext cx="1553306" cy="244230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56307" y="836247"/>
            <a:ext cx="1309077" cy="2442308"/>
          </a:xfrm>
          <a:prstGeom prst="rect">
            <a:avLst/>
          </a:prstGeom>
          <a:noFill/>
          <a:ln w="28575" cmpd="sng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292451" y="4415693"/>
            <a:ext cx="2623986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What date?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93077" y="3448538"/>
            <a:ext cx="11849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1920, Flapper</a:t>
            </a:r>
            <a:endParaRPr lang="en-US" sz="1400" dirty="0"/>
          </a:p>
        </p:txBody>
      </p:sp>
      <p:sp>
        <p:nvSpPr>
          <p:cNvPr id="13" name="Rectangle 12"/>
          <p:cNvSpPr/>
          <p:nvPr/>
        </p:nvSpPr>
        <p:spPr>
          <a:xfrm>
            <a:off x="4028682" y="917440"/>
            <a:ext cx="1530349" cy="2442308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0100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ilhouettes3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4196" y="914400"/>
            <a:ext cx="1680309" cy="2364155"/>
          </a:xfrm>
          <a:prstGeom prst="rect">
            <a:avLst/>
          </a:prstGeom>
        </p:spPr>
      </p:pic>
      <p:pic>
        <p:nvPicPr>
          <p:cNvPr id="3" name="Picture 2" descr="silhouettes3.p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65384" y="1079500"/>
            <a:ext cx="1465385" cy="2100384"/>
          </a:xfrm>
          <a:prstGeom prst="rect">
            <a:avLst/>
          </a:prstGeom>
        </p:spPr>
      </p:pic>
      <p:pic>
        <p:nvPicPr>
          <p:cNvPr id="4" name="Picture 3" descr="silhouettes3.pn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55120" y="868594"/>
            <a:ext cx="1699846" cy="2491154"/>
          </a:xfrm>
          <a:prstGeom prst="rect">
            <a:avLst/>
          </a:prstGeom>
        </p:spPr>
      </p:pic>
      <p:pic>
        <p:nvPicPr>
          <p:cNvPr id="5" name="Picture 4" descr="silhouettes3.pn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1922" y="816709"/>
            <a:ext cx="2246923" cy="2256694"/>
          </a:xfrm>
          <a:prstGeom prst="rect">
            <a:avLst/>
          </a:prstGeom>
        </p:spPr>
      </p:pic>
      <p:pic>
        <p:nvPicPr>
          <p:cNvPr id="6" name="Picture 5" descr="silhouettes3.png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6307" y="836247"/>
            <a:ext cx="1445846" cy="2523501"/>
          </a:xfrm>
          <a:prstGeom prst="rect">
            <a:avLst/>
          </a:prstGeom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601296" y="4033553"/>
            <a:ext cx="54229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A6A6A6"/>
                </a:solidFill>
              </a:rPr>
              <a:t>1860</a:t>
            </a:r>
          </a:p>
          <a:p>
            <a:r>
              <a:rPr lang="en-US" dirty="0" smtClean="0"/>
              <a:t>1870</a:t>
            </a:r>
          </a:p>
          <a:p>
            <a:r>
              <a:rPr lang="en-US" dirty="0" smtClean="0"/>
              <a:t>1880</a:t>
            </a:r>
          </a:p>
          <a:p>
            <a:r>
              <a:rPr lang="en-US" dirty="0" smtClean="0"/>
              <a:t>1890</a:t>
            </a:r>
          </a:p>
          <a:p>
            <a:r>
              <a:rPr lang="en-US" dirty="0" smtClean="0"/>
              <a:t>1900    </a:t>
            </a:r>
          </a:p>
          <a:p>
            <a:r>
              <a:rPr lang="en-US" dirty="0" smtClean="0"/>
              <a:t>1910   </a:t>
            </a:r>
            <a:endParaRPr lang="en-US" dirty="0"/>
          </a:p>
          <a:p>
            <a:endParaRPr lang="en-US" dirty="0"/>
          </a:p>
        </p:txBody>
      </p:sp>
      <p:pic>
        <p:nvPicPr>
          <p:cNvPr id="9" name="Picture 8" descr="silhouettes3.png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98616" y="930032"/>
            <a:ext cx="1553306" cy="2442308"/>
          </a:xfrm>
          <a:prstGeom prst="rect">
            <a:avLst/>
          </a:prstGeom>
          <a:ln w="57150" cmpd="sng">
            <a:solidFill>
              <a:srgbClr val="FF0000"/>
            </a:solidFill>
          </a:ln>
        </p:spPr>
      </p:pic>
      <p:sp>
        <p:nvSpPr>
          <p:cNvPr id="11" name="Rectangle 10"/>
          <p:cNvSpPr/>
          <p:nvPr/>
        </p:nvSpPr>
        <p:spPr>
          <a:xfrm>
            <a:off x="156307" y="836247"/>
            <a:ext cx="1309077" cy="2442308"/>
          </a:xfrm>
          <a:prstGeom prst="rect">
            <a:avLst/>
          </a:prstGeom>
          <a:noFill/>
          <a:ln w="28575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400312" y="4181231"/>
            <a:ext cx="2623986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What date?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93077" y="3448538"/>
            <a:ext cx="11849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1920, Flapper</a:t>
            </a:r>
            <a:endParaRPr lang="en-US" sz="1400" dirty="0"/>
          </a:p>
        </p:txBody>
      </p:sp>
      <p:sp>
        <p:nvSpPr>
          <p:cNvPr id="13" name="Rectangle 12"/>
          <p:cNvSpPr/>
          <p:nvPr/>
        </p:nvSpPr>
        <p:spPr>
          <a:xfrm>
            <a:off x="4370605" y="917440"/>
            <a:ext cx="1530349" cy="2442308"/>
          </a:xfrm>
          <a:prstGeom prst="rect">
            <a:avLst/>
          </a:prstGeom>
          <a:noFill/>
          <a:ln w="2857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258418" y="3448537"/>
            <a:ext cx="17657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1860, civil war, hoops</a:t>
            </a:r>
            <a:endParaRPr lang="en-US" sz="1400" dirty="0"/>
          </a:p>
        </p:txBody>
      </p:sp>
      <p:pic>
        <p:nvPicPr>
          <p:cNvPr id="14" name="Picture 13" descr="silhouettes3.png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74399" y="3359748"/>
            <a:ext cx="1751135" cy="2548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6525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ilhouettes3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18503" y="914400"/>
            <a:ext cx="1680309" cy="2364155"/>
          </a:xfrm>
          <a:prstGeom prst="rect">
            <a:avLst/>
          </a:prstGeom>
        </p:spPr>
      </p:pic>
      <p:pic>
        <p:nvPicPr>
          <p:cNvPr id="3" name="Picture 2" descr="silhouettes3.p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65384" y="1079500"/>
            <a:ext cx="1465385" cy="2100384"/>
          </a:xfrm>
          <a:prstGeom prst="rect">
            <a:avLst/>
          </a:prstGeom>
        </p:spPr>
      </p:pic>
      <p:pic>
        <p:nvPicPr>
          <p:cNvPr id="4" name="Picture 3" descr="silhouettes3.pn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55120" y="787401"/>
            <a:ext cx="1699846" cy="2491154"/>
          </a:xfrm>
          <a:prstGeom prst="rect">
            <a:avLst/>
          </a:prstGeom>
          <a:ln w="57150" cmpd="sng">
            <a:solidFill>
              <a:srgbClr val="FF0000"/>
            </a:solidFill>
          </a:ln>
        </p:spPr>
      </p:pic>
      <p:pic>
        <p:nvPicPr>
          <p:cNvPr id="5" name="Picture 4" descr="silhouettes3.pn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12305" y="836247"/>
            <a:ext cx="2246923" cy="2256694"/>
          </a:xfrm>
          <a:prstGeom prst="rect">
            <a:avLst/>
          </a:prstGeom>
        </p:spPr>
      </p:pic>
      <p:pic>
        <p:nvPicPr>
          <p:cNvPr id="6" name="Picture 5" descr="silhouettes3.png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6307" y="792991"/>
            <a:ext cx="1445846" cy="2523501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680915" y="4002438"/>
            <a:ext cx="54229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1870</a:t>
            </a:r>
          </a:p>
          <a:p>
            <a:r>
              <a:rPr lang="en-US" dirty="0" smtClean="0"/>
              <a:t>1880</a:t>
            </a:r>
          </a:p>
          <a:p>
            <a:r>
              <a:rPr lang="en-US" dirty="0" smtClean="0"/>
              <a:t>1890</a:t>
            </a:r>
          </a:p>
          <a:p>
            <a:r>
              <a:rPr lang="en-US" dirty="0" smtClean="0"/>
              <a:t>1900</a:t>
            </a:r>
          </a:p>
          <a:p>
            <a:r>
              <a:rPr lang="en-US" dirty="0" smtClean="0">
                <a:solidFill>
                  <a:srgbClr val="A6A6A6"/>
                </a:solidFill>
              </a:rPr>
              <a:t>1910</a:t>
            </a:r>
            <a:r>
              <a:rPr lang="en-US" dirty="0" smtClean="0"/>
              <a:t>    </a:t>
            </a:r>
          </a:p>
          <a:p>
            <a:r>
              <a:rPr lang="en-US" dirty="0" smtClean="0"/>
              <a:t>  </a:t>
            </a:r>
            <a:endParaRPr lang="en-US" dirty="0"/>
          </a:p>
          <a:p>
            <a:endParaRPr lang="en-US" dirty="0"/>
          </a:p>
        </p:txBody>
      </p:sp>
      <p:pic>
        <p:nvPicPr>
          <p:cNvPr id="9" name="Picture 8" descr="silhouettes3.png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86538" y="836247"/>
            <a:ext cx="1254221" cy="2442308"/>
          </a:xfrm>
          <a:prstGeom prst="rect">
            <a:avLst/>
          </a:prstGeom>
          <a:ln w="57150" cmpd="sng">
            <a:solidFill>
              <a:schemeClr val="bg1">
                <a:lumMod val="65000"/>
              </a:schemeClr>
            </a:solidFill>
          </a:ln>
        </p:spPr>
      </p:pic>
      <p:sp>
        <p:nvSpPr>
          <p:cNvPr id="11" name="Rectangle 10"/>
          <p:cNvSpPr/>
          <p:nvPr/>
        </p:nvSpPr>
        <p:spPr>
          <a:xfrm>
            <a:off x="156307" y="836247"/>
            <a:ext cx="1309077" cy="2442308"/>
          </a:xfrm>
          <a:prstGeom prst="rect">
            <a:avLst/>
          </a:prstGeom>
          <a:noFill/>
          <a:ln w="28575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045528" y="4298462"/>
            <a:ext cx="2623986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What date?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93077" y="3448538"/>
            <a:ext cx="11849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1920, Flapper</a:t>
            </a:r>
            <a:endParaRPr lang="en-US" sz="1400" dirty="0"/>
          </a:p>
        </p:txBody>
      </p:sp>
      <p:sp>
        <p:nvSpPr>
          <p:cNvPr id="13" name="Rectangle 12"/>
          <p:cNvSpPr/>
          <p:nvPr/>
        </p:nvSpPr>
        <p:spPr>
          <a:xfrm>
            <a:off x="4044462" y="836247"/>
            <a:ext cx="1530349" cy="2442308"/>
          </a:xfrm>
          <a:prstGeom prst="rect">
            <a:avLst/>
          </a:prstGeom>
          <a:noFill/>
          <a:ln w="28575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116605" y="3419229"/>
            <a:ext cx="17657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1860, civil war, hoops</a:t>
            </a:r>
            <a:endParaRPr lang="en-US" sz="1400" dirty="0"/>
          </a:p>
        </p:txBody>
      </p:sp>
      <p:pic>
        <p:nvPicPr>
          <p:cNvPr id="14" name="Picture 13" descr="silhouettes3.png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3815" y="3316492"/>
            <a:ext cx="1751135" cy="2548467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545885" y="3448537"/>
            <a:ext cx="149857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1910, hobble skirt</a:t>
            </a:r>
          </a:p>
        </p:txBody>
      </p:sp>
    </p:spTree>
    <p:extLst>
      <p:ext uri="{BB962C8B-B14F-4D97-AF65-F5344CB8AC3E}">
        <p14:creationId xmlns:p14="http://schemas.microsoft.com/office/powerpoint/2010/main" val="36183241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ilhouettes3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74811" y="914400"/>
            <a:ext cx="1680309" cy="2364155"/>
          </a:xfrm>
          <a:prstGeom prst="rect">
            <a:avLst/>
          </a:prstGeom>
        </p:spPr>
      </p:pic>
      <p:pic>
        <p:nvPicPr>
          <p:cNvPr id="3" name="Picture 2" descr="silhouettes3.p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65384" y="1079500"/>
            <a:ext cx="1465385" cy="2100384"/>
          </a:xfrm>
          <a:prstGeom prst="rect">
            <a:avLst/>
          </a:prstGeom>
        </p:spPr>
      </p:pic>
      <p:pic>
        <p:nvPicPr>
          <p:cNvPr id="4" name="Picture 3" descr="silhouettes3.pn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55119" y="816709"/>
            <a:ext cx="1351573" cy="2491154"/>
          </a:xfrm>
          <a:prstGeom prst="rect">
            <a:avLst/>
          </a:prstGeom>
          <a:ln w="57150" cmpd="sng">
            <a:solidFill>
              <a:schemeClr val="bg1">
                <a:lumMod val="65000"/>
              </a:schemeClr>
            </a:solidFill>
          </a:ln>
        </p:spPr>
      </p:pic>
      <p:pic>
        <p:nvPicPr>
          <p:cNvPr id="5" name="Picture 4" descr="silhouettes3.pn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12305" y="836247"/>
            <a:ext cx="2246923" cy="2256694"/>
          </a:xfrm>
          <a:prstGeom prst="rect">
            <a:avLst/>
          </a:prstGeom>
        </p:spPr>
      </p:pic>
      <p:pic>
        <p:nvPicPr>
          <p:cNvPr id="6" name="Picture 5" descr="silhouettes3.png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3077" y="914400"/>
            <a:ext cx="1445846" cy="25235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0915" y="4004245"/>
            <a:ext cx="54229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1870</a:t>
            </a:r>
          </a:p>
          <a:p>
            <a:r>
              <a:rPr lang="en-US" dirty="0" smtClean="0"/>
              <a:t>1880</a:t>
            </a:r>
          </a:p>
          <a:p>
            <a:r>
              <a:rPr lang="en-US" dirty="0" smtClean="0"/>
              <a:t>1890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1900</a:t>
            </a:r>
            <a:r>
              <a:rPr lang="en-US" dirty="0" smtClean="0"/>
              <a:t>    </a:t>
            </a:r>
          </a:p>
          <a:p>
            <a:r>
              <a:rPr lang="en-US" dirty="0" smtClean="0"/>
              <a:t>   </a:t>
            </a:r>
            <a:endParaRPr lang="en-US" dirty="0"/>
          </a:p>
          <a:p>
            <a:endParaRPr lang="en-US" dirty="0"/>
          </a:p>
        </p:txBody>
      </p:sp>
      <p:pic>
        <p:nvPicPr>
          <p:cNvPr id="9" name="Picture 8" descr="silhouettes3.png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86538" y="836247"/>
            <a:ext cx="1254221" cy="2442308"/>
          </a:xfrm>
          <a:prstGeom prst="rect">
            <a:avLst/>
          </a:prstGeom>
          <a:ln w="57150" cmpd="sng">
            <a:noFill/>
          </a:ln>
        </p:spPr>
      </p:pic>
      <p:sp>
        <p:nvSpPr>
          <p:cNvPr id="11" name="Rectangle 10"/>
          <p:cNvSpPr/>
          <p:nvPr/>
        </p:nvSpPr>
        <p:spPr>
          <a:xfrm>
            <a:off x="156307" y="836247"/>
            <a:ext cx="1309077" cy="2442308"/>
          </a:xfrm>
          <a:prstGeom prst="rect">
            <a:avLst/>
          </a:prstGeom>
          <a:noFill/>
          <a:ln w="28575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104143" y="4181231"/>
            <a:ext cx="2623986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What date?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93077" y="3448538"/>
            <a:ext cx="11849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1920, Flapper</a:t>
            </a:r>
            <a:endParaRPr lang="en-US" sz="1400" dirty="0"/>
          </a:p>
        </p:txBody>
      </p:sp>
      <p:sp>
        <p:nvSpPr>
          <p:cNvPr id="13" name="Rectangle 12"/>
          <p:cNvSpPr/>
          <p:nvPr/>
        </p:nvSpPr>
        <p:spPr>
          <a:xfrm>
            <a:off x="4044462" y="836247"/>
            <a:ext cx="1530349" cy="2442308"/>
          </a:xfrm>
          <a:prstGeom prst="rect">
            <a:avLst/>
          </a:prstGeom>
          <a:noFill/>
          <a:ln w="28575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40759" y="3448537"/>
            <a:ext cx="17657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1860, civil war, hoops</a:t>
            </a:r>
            <a:endParaRPr 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2545885" y="3438768"/>
            <a:ext cx="14985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1910, hobble skirt</a:t>
            </a:r>
            <a:endParaRPr lang="en-US" sz="1400" dirty="0"/>
          </a:p>
        </p:txBody>
      </p:sp>
      <p:pic>
        <p:nvPicPr>
          <p:cNvPr id="16" name="Picture 15" descr="silhouettes3.png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06537" y="3721254"/>
            <a:ext cx="1751135" cy="2548467"/>
          </a:xfrm>
          <a:prstGeom prst="rect">
            <a:avLst/>
          </a:prstGeom>
          <a:ln w="57150" cmpd="sng">
            <a:solidFill>
              <a:srgbClr val="FF0000"/>
            </a:solidFill>
          </a:ln>
        </p:spPr>
      </p:pic>
      <p:sp>
        <p:nvSpPr>
          <p:cNvPr id="15" name="Rectangle 14"/>
          <p:cNvSpPr/>
          <p:nvPr/>
        </p:nvSpPr>
        <p:spPr>
          <a:xfrm>
            <a:off x="7396104" y="3413477"/>
            <a:ext cx="121058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1900, S-shape</a:t>
            </a:r>
          </a:p>
        </p:txBody>
      </p:sp>
    </p:spTree>
    <p:extLst>
      <p:ext uri="{BB962C8B-B14F-4D97-AF65-F5344CB8AC3E}">
        <p14:creationId xmlns:p14="http://schemas.microsoft.com/office/powerpoint/2010/main" val="23750208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ilhouettes3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74811" y="914400"/>
            <a:ext cx="1680309" cy="2364155"/>
          </a:xfrm>
          <a:prstGeom prst="rect">
            <a:avLst/>
          </a:prstGeom>
          <a:ln w="57150" cmpd="sng">
            <a:solidFill>
              <a:srgbClr val="FF0000"/>
            </a:solidFill>
          </a:ln>
        </p:spPr>
      </p:pic>
      <p:pic>
        <p:nvPicPr>
          <p:cNvPr id="3" name="Picture 2" descr="silhouettes3.p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65384" y="1079500"/>
            <a:ext cx="1465385" cy="2100384"/>
          </a:xfrm>
          <a:prstGeom prst="rect">
            <a:avLst/>
          </a:prstGeom>
        </p:spPr>
      </p:pic>
      <p:pic>
        <p:nvPicPr>
          <p:cNvPr id="4" name="Picture 3" descr="silhouettes3.pn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38426" y="816709"/>
            <a:ext cx="1351573" cy="2491154"/>
          </a:xfrm>
          <a:prstGeom prst="rect">
            <a:avLst/>
          </a:prstGeom>
          <a:ln w="57150" cmpd="sng">
            <a:noFill/>
          </a:ln>
        </p:spPr>
      </p:pic>
      <p:pic>
        <p:nvPicPr>
          <p:cNvPr id="5" name="Picture 4" descr="silhouettes3.pn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75540" y="816709"/>
            <a:ext cx="1875692" cy="2256694"/>
          </a:xfrm>
          <a:prstGeom prst="rect">
            <a:avLst/>
          </a:prstGeom>
          <a:ln>
            <a:noFill/>
          </a:ln>
        </p:spPr>
      </p:pic>
      <p:pic>
        <p:nvPicPr>
          <p:cNvPr id="6" name="Picture 5" descr="silhouettes3.png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6307" y="816709"/>
            <a:ext cx="1445846" cy="25235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0915" y="4004245"/>
            <a:ext cx="54229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1870</a:t>
            </a:r>
          </a:p>
          <a:p>
            <a:r>
              <a:rPr lang="en-US" dirty="0" smtClean="0"/>
              <a:t>1880</a:t>
            </a:r>
          </a:p>
          <a:p>
            <a:r>
              <a:rPr lang="en-US" dirty="0" smtClean="0">
                <a:solidFill>
                  <a:srgbClr val="A6A6A6"/>
                </a:solidFill>
              </a:rPr>
              <a:t>1890</a:t>
            </a:r>
          </a:p>
          <a:p>
            <a:r>
              <a:rPr lang="en-US" dirty="0" smtClean="0"/>
              <a:t>    </a:t>
            </a:r>
          </a:p>
          <a:p>
            <a:r>
              <a:rPr lang="en-US" dirty="0" smtClean="0"/>
              <a:t>   </a:t>
            </a:r>
            <a:endParaRPr lang="en-US" dirty="0"/>
          </a:p>
          <a:p>
            <a:endParaRPr lang="en-US" dirty="0"/>
          </a:p>
        </p:txBody>
      </p:sp>
      <p:pic>
        <p:nvPicPr>
          <p:cNvPr id="9" name="Picture 8" descr="silhouettes3.png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86538" y="836247"/>
            <a:ext cx="1254221" cy="2442308"/>
          </a:xfrm>
          <a:prstGeom prst="rect">
            <a:avLst/>
          </a:prstGeom>
          <a:ln w="57150" cmpd="sng">
            <a:noFill/>
          </a:ln>
        </p:spPr>
      </p:pic>
      <p:sp>
        <p:nvSpPr>
          <p:cNvPr id="11" name="Rectangle 10"/>
          <p:cNvSpPr/>
          <p:nvPr/>
        </p:nvSpPr>
        <p:spPr>
          <a:xfrm>
            <a:off x="156307" y="836247"/>
            <a:ext cx="1309077" cy="2442308"/>
          </a:xfrm>
          <a:prstGeom prst="rect">
            <a:avLst/>
          </a:prstGeom>
          <a:noFill/>
          <a:ln w="28575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279989" y="4093308"/>
            <a:ext cx="2623986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What date?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93077" y="3448538"/>
            <a:ext cx="11849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1920, Flapper</a:t>
            </a:r>
            <a:endParaRPr lang="en-US" sz="1400" dirty="0"/>
          </a:p>
        </p:txBody>
      </p:sp>
      <p:sp>
        <p:nvSpPr>
          <p:cNvPr id="13" name="Rectangle 12"/>
          <p:cNvSpPr/>
          <p:nvPr/>
        </p:nvSpPr>
        <p:spPr>
          <a:xfrm>
            <a:off x="4044462" y="836247"/>
            <a:ext cx="1530349" cy="2442308"/>
          </a:xfrm>
          <a:prstGeom prst="rect">
            <a:avLst/>
          </a:prstGeom>
          <a:noFill/>
          <a:ln w="28575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40759" y="3448537"/>
            <a:ext cx="17657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1860, civil war, hoops</a:t>
            </a:r>
            <a:endParaRPr 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2545885" y="3438768"/>
            <a:ext cx="14985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1910, hobble skirt</a:t>
            </a:r>
            <a:endParaRPr lang="en-US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7248769" y="3507154"/>
            <a:ext cx="14974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1900, S-shape</a:t>
            </a:r>
            <a:endParaRPr lang="en-US" dirty="0"/>
          </a:p>
        </p:txBody>
      </p:sp>
      <p:pic>
        <p:nvPicPr>
          <p:cNvPr id="16" name="Picture 15" descr="silhouettes3.png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22462" y="3756315"/>
            <a:ext cx="1201616" cy="2124762"/>
          </a:xfrm>
          <a:prstGeom prst="rect">
            <a:avLst/>
          </a:prstGeom>
          <a:ln w="57150" cmpd="sng">
            <a:solidFill>
              <a:schemeClr val="bg1">
                <a:lumMod val="65000"/>
              </a:schemeClr>
            </a:solidFill>
          </a:ln>
        </p:spPr>
      </p:pic>
      <p:sp>
        <p:nvSpPr>
          <p:cNvPr id="17" name="TextBox 16"/>
          <p:cNvSpPr txBox="1"/>
          <p:nvPr/>
        </p:nvSpPr>
        <p:spPr>
          <a:xfrm>
            <a:off x="5822462" y="6057872"/>
            <a:ext cx="13946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1890 wasp waist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9517111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ilhouettes3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22462" y="836248"/>
            <a:ext cx="1241338" cy="2442308"/>
          </a:xfrm>
          <a:prstGeom prst="rect">
            <a:avLst/>
          </a:prstGeom>
          <a:ln w="57150" cmpd="sng">
            <a:solidFill>
              <a:schemeClr val="bg1">
                <a:lumMod val="65000"/>
              </a:schemeClr>
            </a:solidFill>
          </a:ln>
        </p:spPr>
      </p:pic>
      <p:pic>
        <p:nvPicPr>
          <p:cNvPr id="3" name="Picture 2" descr="silhouettes3.p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65384" y="1079500"/>
            <a:ext cx="1465385" cy="2100384"/>
          </a:xfrm>
          <a:prstGeom prst="rect">
            <a:avLst/>
          </a:prstGeom>
        </p:spPr>
      </p:pic>
      <p:pic>
        <p:nvPicPr>
          <p:cNvPr id="4" name="Picture 3" descr="silhouettes3.pn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55119" y="816709"/>
            <a:ext cx="1351573" cy="2491154"/>
          </a:xfrm>
          <a:prstGeom prst="rect">
            <a:avLst/>
          </a:prstGeom>
          <a:ln w="57150" cmpd="sng">
            <a:noFill/>
          </a:ln>
        </p:spPr>
      </p:pic>
      <p:pic>
        <p:nvPicPr>
          <p:cNvPr id="5" name="Picture 4" descr="silhouettes3.pn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44031" y="836247"/>
            <a:ext cx="1862506" cy="2256694"/>
          </a:xfrm>
          <a:prstGeom prst="rect">
            <a:avLst/>
          </a:prstGeom>
        </p:spPr>
      </p:pic>
      <p:pic>
        <p:nvPicPr>
          <p:cNvPr id="6" name="Picture 5" descr="silhouettes3.png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2846" y="836248"/>
            <a:ext cx="1445846" cy="2523501"/>
          </a:xfrm>
          <a:prstGeom prst="rect">
            <a:avLst/>
          </a:prstGeom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680915" y="4004245"/>
            <a:ext cx="54229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1870</a:t>
            </a:r>
            <a:endParaRPr lang="en-US" dirty="0"/>
          </a:p>
          <a:p>
            <a:r>
              <a:rPr lang="en-US" dirty="0" smtClean="0">
                <a:solidFill>
                  <a:srgbClr val="A6A6A6"/>
                </a:solidFill>
              </a:rPr>
              <a:t>1880</a:t>
            </a:r>
          </a:p>
          <a:p>
            <a:r>
              <a:rPr lang="en-US" dirty="0" smtClean="0"/>
              <a:t>    </a:t>
            </a:r>
          </a:p>
          <a:p>
            <a:r>
              <a:rPr lang="en-US" dirty="0" smtClean="0"/>
              <a:t>   </a:t>
            </a:r>
            <a:endParaRPr lang="en-US" dirty="0"/>
          </a:p>
          <a:p>
            <a:endParaRPr lang="en-US" dirty="0"/>
          </a:p>
        </p:txBody>
      </p:sp>
      <p:pic>
        <p:nvPicPr>
          <p:cNvPr id="9" name="Picture 8" descr="silhouettes3.png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86538" y="836247"/>
            <a:ext cx="1254221" cy="2442308"/>
          </a:xfrm>
          <a:prstGeom prst="rect">
            <a:avLst/>
          </a:prstGeom>
          <a:ln w="57150" cmpd="sng">
            <a:noFill/>
          </a:ln>
        </p:spPr>
      </p:pic>
      <p:sp>
        <p:nvSpPr>
          <p:cNvPr id="11" name="Rectangle 10"/>
          <p:cNvSpPr/>
          <p:nvPr/>
        </p:nvSpPr>
        <p:spPr>
          <a:xfrm>
            <a:off x="87922" y="737576"/>
            <a:ext cx="1309077" cy="2442308"/>
          </a:xfrm>
          <a:prstGeom prst="rect">
            <a:avLst/>
          </a:prstGeom>
          <a:noFill/>
          <a:ln w="28575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279989" y="4093308"/>
            <a:ext cx="2623986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What date?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31530" y="3359748"/>
            <a:ext cx="11849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1920, Flapper</a:t>
            </a:r>
            <a:endParaRPr lang="en-US" sz="1400" dirty="0"/>
          </a:p>
        </p:txBody>
      </p:sp>
      <p:sp>
        <p:nvSpPr>
          <p:cNvPr id="13" name="Rectangle 12"/>
          <p:cNvSpPr/>
          <p:nvPr/>
        </p:nvSpPr>
        <p:spPr>
          <a:xfrm>
            <a:off x="4044462" y="836247"/>
            <a:ext cx="1530349" cy="2442308"/>
          </a:xfrm>
          <a:prstGeom prst="rect">
            <a:avLst/>
          </a:prstGeom>
          <a:noFill/>
          <a:ln w="28575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40759" y="3359748"/>
            <a:ext cx="17657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1860, civil war, hoops</a:t>
            </a:r>
            <a:endParaRPr 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2545885" y="3548303"/>
            <a:ext cx="14985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1910, hobble skirt</a:t>
            </a:r>
            <a:endParaRPr lang="en-US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7248769" y="3507154"/>
            <a:ext cx="12105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1900, S-shape</a:t>
            </a:r>
            <a:endParaRPr lang="en-US" sz="1400" dirty="0"/>
          </a:p>
        </p:txBody>
      </p:sp>
      <p:pic>
        <p:nvPicPr>
          <p:cNvPr id="16" name="Picture 15" descr="silhouettes3.png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22462" y="3949892"/>
            <a:ext cx="1201616" cy="2124762"/>
          </a:xfrm>
          <a:prstGeom prst="rect">
            <a:avLst/>
          </a:prstGeom>
          <a:ln w="57150" cmpd="sng">
            <a:noFill/>
          </a:ln>
        </p:spPr>
      </p:pic>
      <p:sp>
        <p:nvSpPr>
          <p:cNvPr id="17" name="TextBox 16"/>
          <p:cNvSpPr txBox="1"/>
          <p:nvPr/>
        </p:nvSpPr>
        <p:spPr>
          <a:xfrm>
            <a:off x="5822462" y="6037384"/>
            <a:ext cx="13131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1890, no bustle</a:t>
            </a:r>
          </a:p>
          <a:p>
            <a:r>
              <a:rPr lang="en-US" sz="1400" dirty="0" smtClean="0"/>
              <a:t>Wasp </a:t>
            </a:r>
            <a:r>
              <a:rPr lang="en-US" sz="1400" dirty="0" err="1" smtClean="0"/>
              <a:t>waisted</a:t>
            </a:r>
            <a:endParaRPr lang="en-US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5822462" y="3507154"/>
            <a:ext cx="15630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1880 big bustle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0746522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43542" y="3096692"/>
            <a:ext cx="1321750" cy="138573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0298" y="3096692"/>
            <a:ext cx="804700" cy="160333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25729" y="1091889"/>
            <a:ext cx="936531" cy="1315736"/>
          </a:xfrm>
          <a:prstGeom prst="rect">
            <a:avLst/>
          </a:prstGeom>
        </p:spPr>
      </p:pic>
      <p:pic>
        <p:nvPicPr>
          <p:cNvPr id="5" name="Picture 4" descr="Screen Shot 2015-11-01 at 6.37.09 PM.png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972" y="1061109"/>
            <a:ext cx="1577989" cy="12927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8097" y="722555"/>
            <a:ext cx="64017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1700’s (Georgian, Chippendale) </a:t>
            </a: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602972" y="72063"/>
            <a:ext cx="815936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Parallels between architecture, furniture and clothing</a:t>
            </a:r>
            <a:r>
              <a:rPr lang="en-US" dirty="0" smtClean="0"/>
              <a:t>:</a:t>
            </a:r>
          </a:p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792213" y="2388349"/>
            <a:ext cx="15723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Heavily carved legs</a:t>
            </a:r>
            <a:endParaRPr lang="en-US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3619995" y="4435346"/>
            <a:ext cx="21400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Uncarved</a:t>
            </a:r>
            <a:r>
              <a:rPr lang="en-US" sz="1400" dirty="0" smtClean="0"/>
              <a:t>, flat, veneered</a:t>
            </a:r>
            <a:endParaRPr lang="sk-SK" sz="1400" dirty="0">
              <a:hlinkClick r:id="rId6"/>
            </a:endParaRPr>
          </a:p>
          <a:p>
            <a:endParaRPr lang="en-US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379652" y="2353813"/>
            <a:ext cx="33227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Projecting horizontal elements</a:t>
            </a:r>
            <a:endParaRPr lang="en-US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6761595" y="2542238"/>
            <a:ext cx="15723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Hoops &amp; panniers</a:t>
            </a:r>
            <a:endParaRPr lang="en-US" sz="14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61595" y="1091888"/>
            <a:ext cx="1093403" cy="14503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845933" y="4665875"/>
            <a:ext cx="15723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Simple drop</a:t>
            </a:r>
            <a:endParaRPr lang="en-US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235910" y="2850015"/>
            <a:ext cx="64017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Early 1800’s (Federal, Sheraton, Empire) </a:t>
            </a:r>
            <a:endParaRPr lang="en-US" sz="1600" dirty="0"/>
          </a:p>
        </p:txBody>
      </p:sp>
      <p:pic>
        <p:nvPicPr>
          <p:cNvPr id="10" name="Picture 9" descr="DSC06228.JPG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7521" y="5097681"/>
            <a:ext cx="1545878" cy="133047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02409" y="4973652"/>
            <a:ext cx="1843113" cy="1522247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925729" y="6326622"/>
            <a:ext cx="17226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OMG</a:t>
            </a:r>
            <a:endParaRPr lang="en-US" sz="1600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61595" y="5426110"/>
            <a:ext cx="1656728" cy="123906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01634" y="4759127"/>
            <a:ext cx="1889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Late Victorian</a:t>
            </a:r>
            <a:endParaRPr lang="en-US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371505" y="6396335"/>
            <a:ext cx="27646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Porches, projecting windows, multicolor, asymmetrical cross gables</a:t>
            </a:r>
            <a:endParaRPr lang="en-US" sz="1200" dirty="0"/>
          </a:p>
        </p:txBody>
      </p:sp>
      <p:pic>
        <p:nvPicPr>
          <p:cNvPr id="21" name="Picture 20" descr="DSC06146.JPG"/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4276" y="3107127"/>
            <a:ext cx="904262" cy="142096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20785" y="4436437"/>
            <a:ext cx="26023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Flat, fanlight only ornamentation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509601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48266" y="4995334"/>
            <a:ext cx="28981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3"/>
              </a:rPr>
              <a:t>Blog about Simplicity Pattern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06399" y="5364666"/>
            <a:ext cx="80941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thepragmaticcostumer.wordpress.com</a:t>
            </a:r>
            <a:r>
              <a:rPr lang="en-US" dirty="0"/>
              <a:t>/2014/10/28/one-pattern-to-rule-them-all-a-civil-war-era-dress-made-from-simplicity-3723-part-1/</a:t>
            </a:r>
          </a:p>
        </p:txBody>
      </p:sp>
      <p:sp>
        <p:nvSpPr>
          <p:cNvPr id="5" name="Rectangle 4"/>
          <p:cNvSpPr/>
          <p:nvPr/>
        </p:nvSpPr>
        <p:spPr>
          <a:xfrm>
            <a:off x="406399" y="291868"/>
            <a:ext cx="836506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New Castle resident Lisa Samson Made a </a:t>
            </a:r>
            <a:r>
              <a:rPr lang="en-US" sz="3200" dirty="0"/>
              <a:t>A Civil War </a:t>
            </a:r>
            <a:r>
              <a:rPr lang="en-US" sz="3200" dirty="0" smtClean="0"/>
              <a:t>Era Dress </a:t>
            </a:r>
            <a:r>
              <a:rPr lang="en-US" sz="3200" dirty="0"/>
              <a:t>from Simplicity </a:t>
            </a:r>
            <a:r>
              <a:rPr lang="en-US" sz="3200" dirty="0" smtClean="0"/>
              <a:t>Pattern 3723</a:t>
            </a:r>
            <a:endParaRPr lang="en-US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4569" y="2132462"/>
            <a:ext cx="1874479" cy="287866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4101" y="1778000"/>
            <a:ext cx="2507750" cy="3586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160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TC ownership 3.jpe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2745153" y="-429846"/>
            <a:ext cx="3751384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524000" y="5080948"/>
            <a:ext cx="2325077" cy="543169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arenR"/>
            </a:pPr>
            <a:r>
              <a:rPr lang="en-US" dirty="0" smtClean="0"/>
              <a:t>Un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611923" y="5149333"/>
            <a:ext cx="19604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8) Bonnet &amp; gloves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163973" y="4116694"/>
            <a:ext cx="3885872" cy="964254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arenR"/>
            </a:pPr>
            <a:r>
              <a:rPr lang="en-US" dirty="0" smtClean="0"/>
              <a:t>Un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640385" y="4308231"/>
            <a:ext cx="27292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9) Out for a visit, taking</a:t>
            </a:r>
          </a:p>
          <a:p>
            <a:r>
              <a:rPr lang="en-US" dirty="0" smtClean="0"/>
              <a:t>     along a homemade cake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91844" y="263770"/>
            <a:ext cx="716193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What’s underneath a Victorian day dress?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1113692" y="6223000"/>
            <a:ext cx="1211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Dress from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5989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TC ownership 2.jpe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437408" y="-166076"/>
            <a:ext cx="4464569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317590" y="5524517"/>
            <a:ext cx="1853871" cy="543169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arenR"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530232" y="5596820"/>
            <a:ext cx="1193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6) </a:t>
            </a:r>
            <a:r>
              <a:rPr lang="en-US" dirty="0" err="1" smtClean="0"/>
              <a:t>Overslip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336284" y="5537233"/>
            <a:ext cx="2264178" cy="543169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arenR"/>
            </a:pP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446564" y="5624152"/>
            <a:ext cx="1958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7) Day dress &amp; belt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1862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TC ownership 1.jpe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2754923" y="263769"/>
            <a:ext cx="3790462" cy="581142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512975" y="5333999"/>
            <a:ext cx="1853871" cy="543169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arenR"/>
            </a:pPr>
            <a:r>
              <a:rPr lang="en-US" dirty="0" smtClean="0"/>
              <a:t>Un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813539" y="5412153"/>
            <a:ext cx="1327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4) </a:t>
            </a:r>
            <a:r>
              <a:rPr lang="en-US" dirty="0" err="1" smtClean="0"/>
              <a:t>Underslip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215144" y="5330090"/>
            <a:ext cx="1853871" cy="543169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arenR"/>
            </a:pPr>
            <a:r>
              <a:rPr lang="en-US" dirty="0" smtClean="0"/>
              <a:t>Un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578231" y="5412153"/>
            <a:ext cx="1022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5) Hoops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7939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TC ownership.jpe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37693" y="-78154"/>
            <a:ext cx="3643519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315267" y="1529086"/>
            <a:ext cx="1318847" cy="649452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arenR"/>
            </a:pPr>
            <a:r>
              <a:rPr lang="en-US" dirty="0"/>
              <a:t>Chemise</a:t>
            </a:r>
          </a:p>
        </p:txBody>
      </p:sp>
      <p:sp>
        <p:nvSpPr>
          <p:cNvPr id="6" name="Rectangle 5"/>
          <p:cNvSpPr/>
          <p:nvPr/>
        </p:nvSpPr>
        <p:spPr>
          <a:xfrm>
            <a:off x="1414266" y="1685394"/>
            <a:ext cx="12255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1) Chemise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343360" y="4552461"/>
            <a:ext cx="1853871" cy="543169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arenR"/>
            </a:pPr>
            <a:r>
              <a:rPr lang="en-US" dirty="0" smtClean="0"/>
              <a:t>Chemise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419183" y="4631565"/>
            <a:ext cx="14821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2) </a:t>
            </a:r>
            <a:r>
              <a:rPr lang="en-US" dirty="0" err="1" smtClean="0"/>
              <a:t>Pantalettes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073582" y="4351445"/>
            <a:ext cx="1083726" cy="649452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125731" y="4456898"/>
            <a:ext cx="10315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3) Corset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5624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58650" y="1460270"/>
            <a:ext cx="5011615" cy="39276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92615" y="986692"/>
            <a:ext cx="350715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Rita Meek in modern Victorian style silk ball dress.  Made by Thomas Tear, New Castle</a:t>
            </a:r>
          </a:p>
          <a:p>
            <a:endParaRPr lang="en-US" dirty="0"/>
          </a:p>
          <a:p>
            <a:r>
              <a:rPr lang="en-US" dirty="0" smtClean="0"/>
              <a:t>Worn in 2016 at the 4</a:t>
            </a:r>
            <a:r>
              <a:rPr lang="en-US" baseline="30000" dirty="0" smtClean="0"/>
              <a:t>th</a:t>
            </a:r>
            <a:r>
              <a:rPr lang="en-US" dirty="0" smtClean="0"/>
              <a:t> annual </a:t>
            </a:r>
          </a:p>
          <a:p>
            <a:r>
              <a:rPr lang="en-US" dirty="0" err="1" smtClean="0"/>
              <a:t>Fezziwig’s</a:t>
            </a:r>
            <a:r>
              <a:rPr lang="en-US" dirty="0" smtClean="0"/>
              <a:t> Ball, the 2</a:t>
            </a:r>
            <a:r>
              <a:rPr lang="en-US" baseline="30000" dirty="0" smtClean="0"/>
              <a:t>nd</a:t>
            </a:r>
            <a:r>
              <a:rPr lang="en-US" dirty="0" smtClean="0"/>
              <a:t> Saturday in</a:t>
            </a:r>
          </a:p>
          <a:p>
            <a:r>
              <a:rPr lang="en-US" dirty="0" smtClean="0"/>
              <a:t>December at the Arsenal in New Castle. </a:t>
            </a:r>
          </a:p>
          <a:p>
            <a:endParaRPr lang="en-US" dirty="0"/>
          </a:p>
          <a:p>
            <a:r>
              <a:rPr lang="en-US" dirty="0" smtClean="0"/>
              <a:t>James Meek in modern tails rented from Jos. </a:t>
            </a:r>
            <a:r>
              <a:rPr lang="en-US" smtClean="0"/>
              <a:t>Bank.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470408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5520</TotalTime>
  <Words>1362</Words>
  <Application>Microsoft Macintosh PowerPoint</Application>
  <PresentationFormat>On-screen Show (4:3)</PresentationFormat>
  <Paragraphs>250</Paragraphs>
  <Slides>37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c1759, Anna Dorothea Finney Amstel House, 2 E 4th, by John Hesselius</vt:lpstr>
      <vt:lpstr>PowerPoint Presentation</vt:lpstr>
      <vt:lpstr>c1813, Mary Van Leuvenigh Van Dyke 2 The Strand, 300, 400 Delaware, by John Crawley</vt:lpstr>
      <vt:lpstr>PowerPoint Presentation</vt:lpstr>
      <vt:lpstr>1830-40?   Hannah Booth </vt:lpstr>
      <vt:lpstr>PowerPoint Presentation</vt:lpstr>
      <vt:lpstr>PowerPoint Presentation</vt:lpstr>
      <vt:lpstr>PowerPoint Presentation</vt:lpstr>
      <vt:lpstr>PowerPoint Presentation</vt:lpstr>
      <vt:lpstr>Godeys Ladys Book Philadelphia magazine, 150,000 circ. In 1860 New Castle people would know what fashion is fashionable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Meek</dc:creator>
  <cp:lastModifiedBy>James Meek</cp:lastModifiedBy>
  <cp:revision>102</cp:revision>
  <dcterms:created xsi:type="dcterms:W3CDTF">2015-04-20T19:24:29Z</dcterms:created>
  <dcterms:modified xsi:type="dcterms:W3CDTF">2018-11-05T16:57:28Z</dcterms:modified>
</cp:coreProperties>
</file>